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3" r:id="rId4"/>
    <p:sldId id="257" r:id="rId5"/>
    <p:sldId id="259" r:id="rId6"/>
    <p:sldId id="274" r:id="rId7"/>
    <p:sldId id="260" r:id="rId8"/>
    <p:sldId id="261" r:id="rId9"/>
    <p:sldId id="265" r:id="rId10"/>
    <p:sldId id="266" r:id="rId11"/>
    <p:sldId id="27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9800" autoAdjust="0"/>
  </p:normalViewPr>
  <p:slideViewPr>
    <p:cSldViewPr snapToGrid="0">
      <p:cViewPr varScale="1">
        <p:scale>
          <a:sx n="75" d="100"/>
          <a:sy n="7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D10F-40CA-4AD8-8A89-F44A566163C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2D0A-3C7E-4613-B637-5DCC627B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collective bargaining agreement caused a huge recent increase (2020 data) due to players sharing 50% of the revenue of the NBA.  Wasn’t the case in 2015</a:t>
            </a:r>
          </a:p>
          <a:p>
            <a:endParaRPr lang="en-US" dirty="0"/>
          </a:p>
          <a:p>
            <a:r>
              <a:rPr lang="en-US" dirty="0"/>
              <a:t>Outside of political shifts, further analysis could be warranted comparing viewership changed over time in tandem with these salary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52D0A-3C7E-4613-B637-5DCC627B5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717-9DE3-4C18-CB62-EFF31356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B442-8C18-0E39-F5D4-E22792384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DAD5-CAC6-886C-ABF5-535D4F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D868-A74B-0A40-8C4C-4C45AD5B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7254-A787-B741-5E80-B53748DB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FE5C-ED14-47C9-6FF7-F05F5939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CA9F-603C-FC6C-38C4-EC94503F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086-80EC-2911-E863-C0E1516D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FBA1-5EAB-BD09-0B67-30C5EAE3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AB94-A67A-1F07-614F-E2A67F7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09636-BB9F-3A3B-6BE7-315FA66B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DBAA-4BB9-1BD0-DE33-1C20C55F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E6C7-4E38-0931-69F0-4A9ADEF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9F94-EF70-EF77-FECF-4D8E835D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AF75-1D82-C164-13C6-C9CBB3F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2996-B2E5-8E06-DE15-19828FAE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54EF-36CC-82EC-52A2-FF02BC3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56BC-9DCC-9F8E-DB9B-D847FA99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37D1-E56D-EE0E-1D65-09D281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124-BC19-DE42-FCCB-FC16979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951-2A52-D660-C6FE-1D4A4BD0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CCDE-9596-7174-E94F-7C7A01E7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59CB-2A30-DB19-1543-11785BA4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2DAC-6D7C-6027-CCCE-6D4B92A1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7DC7-BD1F-13B8-7764-483B493E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64FA-F233-0C2B-F782-B6BE4E2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F1CD-7EB5-3B6F-D75E-225F0924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28189-29B6-1FD7-0F81-D5E8292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5A00-4E13-EF12-9B0B-CE29678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7318-A436-A650-0636-9DCAA61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3700-CFFD-53A3-5AF8-67227ED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DBF7-66D9-5E8D-76DE-2659187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1499-9217-769F-7994-8D424A57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6CB46-36F0-7AD6-9896-EBE49F85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2BEB-F71B-9FBC-4C95-C7C27D3D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7D0B-CEB7-4EA4-3B6E-CC36A9AE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286A0-30C5-9BDB-A3DE-C49BC8E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7D76F-39EA-72D6-1074-8AC6B25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1EBDC-08F3-8725-D742-F4A46E58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136D-54FD-D118-C2D4-32D6066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AF52-7E42-A977-1905-12D45FA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1574-F29E-C120-2CBE-788BAB84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A041E-C65E-CEA5-A7E5-5503B84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79C61-B858-74AE-E180-EC7E47FD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3B94-F6AC-8F42-4FCC-E1024704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6D36-00DE-3416-1BCA-B199A49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D6E-C74E-9545-A494-E4FF269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9CE8-9B30-BBE0-A84A-BC16CDEB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E737-6E9C-78A5-AB89-06457791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A12F-64A3-C82C-6F86-040544C4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E457-307C-4273-0994-BF1CB110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C83-B14D-5AB7-1506-52AD429E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2AE5-CF79-B3F8-20A8-F92F1B82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23D5-CC82-4254-EBEA-5E9C3F16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30E0-D7C9-25B5-F318-29D40DB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3B52-86DE-6018-37B6-032AEAD6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F24A-8534-B638-5756-FC900376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3D-F924-0FFC-D7D8-3553B4FA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0A94-2A77-F150-DBFE-6CD3FDFC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137A-78FF-C9DF-DC1A-B60FE3D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D290-7844-B2C1-C70B-4B456248D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2EF8-B4D0-3642-8C32-843216726C8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8DCE-B2E8-4462-85B2-B8452B81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48A-E9C7-B092-E2B8-CC2348DB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AAED-99D1-0747-AC3A-F5F531F8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5589F-41F6-1B28-E88F-8D6301F2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NBA Player Data Analysis</a:t>
            </a:r>
            <a:br>
              <a:rPr lang="en-US" sz="5200"/>
            </a:b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7B05-A2C6-B90F-FB97-8F0397A7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Ben T, David A, Elvis M</a:t>
            </a:r>
          </a:p>
          <a:p>
            <a:pPr algn="l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98F64877-FB00-707E-CC74-4D5B3202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Basketball">
            <a:extLst>
              <a:ext uri="{FF2B5EF4-FFF2-40B4-BE49-F238E27FC236}">
                <a16:creationId xmlns:a16="http://schemas.microsoft.com/office/drawing/2014/main" id="{234AB64B-B2C4-4445-ADFA-6727CFE80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44377-EAFE-B139-2311-21F4D1E9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Avg. Salaries of Players Based on Region Over Time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B725603-EA0D-8A6D-103A-C2985751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896" y="1019236"/>
            <a:ext cx="7344294" cy="3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778018F0-CB4F-7A8D-A9EC-EBB53A2F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/>
              <a:t>While player salaries have grown tremendously in recent years, the Northeast region has not had the same amount of growth when compared to other regions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929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085C1-E338-8912-F53B-09328E89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The Journey</a:t>
            </a:r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3E0D1FDC-5419-2DD9-083D-9E4DC5FA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077201"/>
            <a:ext cx="3836894" cy="1407419"/>
          </a:xfrm>
          <a:prstGeom prst="rect">
            <a:avLst/>
          </a:prstGeom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022CFA-B842-803D-B68D-CDC3DAF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+mj-lt"/>
                <a:ea typeface="+mj-ea"/>
                <a:cs typeface="+mj-cs"/>
              </a:rPr>
              <a:t>Some reflections from the process:</a:t>
            </a: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When merging data don't assume that different sources follow the same naming conventions.  To make the data merge, each file needed standardized formatting.</a:t>
            </a: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Conciseness in data sources matters, we started with far too many data sets initially and were looking at topics with too much breadth.</a:t>
            </a: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Narrowing our investigative focus allowed us to narrow our field of interest for raw data, which in turn made it easier to handle.</a:t>
            </a: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First steps collaborating on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Github</a:t>
            </a:r>
            <a:r>
              <a:rPr lang="en-US" sz="1900" dirty="0">
                <a:latin typeface="+mj-lt"/>
                <a:ea typeface="+mj-ea"/>
                <a:cs typeface="+mj-cs"/>
              </a:rPr>
              <a:t> were occasionally rocky.  Improving our coordination across multiple participants would allow us to push, pull, and generally manage our project more smoothly.</a:t>
            </a:r>
          </a:p>
          <a:p>
            <a:pPr marL="0" indent="0">
              <a:buNone/>
            </a:pPr>
            <a:endParaRPr lang="en-US" sz="1900" b="0" i="0" dirty="0">
              <a:effectLst/>
              <a:latin typeface="Slack-Lato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782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C4887-E73A-C6ED-05B1-134239AF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EE0A-CFCB-E6C2-8541-070AEEEE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" y="897606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The Journey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46A1145-5EAD-C735-360C-1CA65AFA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85" y="2467526"/>
            <a:ext cx="4443154" cy="3492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Some reflections from the process: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When merging data don't assume that different sources follow the same naming conventions.  To make the data merge, each file needed standardized formatting.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Conciseness in data sources matters, we started with far too many data sets initially and were looking at topics with too much breadth.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Narrowing our investigative focus allowed us to narrow our field of interest for raw data, which in turn made it easier to handle.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First steps collaborating on </a:t>
            </a:r>
            <a:r>
              <a:rPr lang="en-US" sz="1800" dirty="0" err="1">
                <a:latin typeface="+mj-lt"/>
                <a:ea typeface="+mj-ea"/>
                <a:cs typeface="+mj-cs"/>
              </a:rPr>
              <a:t>Github</a:t>
            </a:r>
            <a:r>
              <a:rPr lang="en-US" sz="1800" dirty="0">
                <a:latin typeface="+mj-lt"/>
                <a:ea typeface="+mj-ea"/>
                <a:cs typeface="+mj-cs"/>
              </a:rPr>
              <a:t> were occasionally rocky.  Improving our coordination across multiple participants would allow us to push, pull, and generally manage our project more smoothly.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9DF92B80-C8B8-81D2-59E8-49A9B0D6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4" y="2467526"/>
            <a:ext cx="4957411" cy="18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8961-1358-A804-284D-89E8E2F4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54E-04C0-BD37-AA15-162E2F48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used multiple documents from sources like Kaggle, Data.world, and sports-statistics.com. </a:t>
            </a:r>
          </a:p>
          <a:p>
            <a:r>
              <a:rPr lang="en-US" sz="2200"/>
              <a:t>Our data sets were titled NBA Demographics, NBA Team Names, Player Info, Player Salaries, and Stadiums. </a:t>
            </a:r>
          </a:p>
          <a:p>
            <a:r>
              <a:rPr lang="en-US" sz="2200"/>
              <a:t>Our focus was the 1999 season to the 2020 season.  </a:t>
            </a:r>
          </a:p>
          <a:p>
            <a:r>
              <a:rPr lang="en-US" sz="2200"/>
              <a:t>Information from seasons prior to 1999 and after 2020 was dropped due to inconsistency and incompletion of the data available.</a:t>
            </a:r>
          </a:p>
        </p:txBody>
      </p:sp>
    </p:spTree>
    <p:extLst>
      <p:ext uri="{BB962C8B-B14F-4D97-AF65-F5344CB8AC3E}">
        <p14:creationId xmlns:p14="http://schemas.microsoft.com/office/powerpoint/2010/main" val="36026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B50F2-728E-52F1-E721-81107664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6B75C-5069-71A3-0F55-F448F19B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/>
              <a:t>What Regions are NBA Players coming from over time?</a:t>
            </a:r>
          </a:p>
        </p:txBody>
      </p:sp>
      <p:sp>
        <p:nvSpPr>
          <p:cNvPr id="41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315730A-D61C-5B3A-E5EE-6E5CAE19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Looking back on the last two decades, we see how the international player count has grown to be the most significant by far.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When considering the location of these regions, we notice that the east coast, comprised of the Northeast and Southeast regions, contributes the majority of American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As we work our way west over the country, player contributions trend downward per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Generally speaking, the East contributes more</a:t>
            </a:r>
            <a:br>
              <a:rPr lang="en-US" sz="1700"/>
            </a:br>
            <a:r>
              <a:rPr lang="en-US" sz="1700"/>
              <a:t>players to the NBA than the west of America.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B93C1-9F89-3896-ECD1-31FF7749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04" y="2372868"/>
            <a:ext cx="5716016" cy="3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0" name="Rectangle 31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FD72C-B4C6-9B58-2665-795E8E18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/>
              <a:t>What Regions are NBA Players coming from?</a:t>
            </a:r>
          </a:p>
        </p:txBody>
      </p:sp>
      <p:sp>
        <p:nvSpPr>
          <p:cNvPr id="315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F6922E78-9D87-C2D5-1F72-8AB1F346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/>
              <a:t>Here we see a snapshot of where the players in the league are from every 5 years.  </a:t>
            </a:r>
          </a:p>
          <a:p>
            <a:r>
              <a:rPr lang="en-US" sz="1500"/>
              <a:t>We can see large increases in both international players and players from the Southeast region over time.</a:t>
            </a:r>
          </a:p>
          <a:p>
            <a:r>
              <a:rPr lang="en-US" sz="1500"/>
              <a:t>One region that hasn’t produced much NBA talent appears to be the Mountain West region, since 2005 they have the lowest number of players in the NBA.</a:t>
            </a:r>
          </a:p>
          <a:p>
            <a:r>
              <a:rPr lang="en-US" sz="1500"/>
              <a:t>Both the Midwest and the Western region see some wobble, but the player count ends up similar.</a:t>
            </a:r>
          </a:p>
          <a:p>
            <a:r>
              <a:rPr lang="en-US" sz="1500"/>
              <a:t>The Northeast region is a moderate contributor to the league, with some small upticks in recent years.</a:t>
            </a:r>
          </a:p>
          <a:p>
            <a:endParaRPr lang="en-US" sz="15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CE2CAA-6155-0C65-C9D7-EACD9E0D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760276"/>
            <a:ext cx="5458968" cy="13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3" name="Rectangle 4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B2F3-679E-057F-7E31-7B94C787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What US Regions are NBA Players coming from?</a:t>
            </a:r>
          </a:p>
        </p:txBody>
      </p:sp>
      <p:sp>
        <p:nvSpPr>
          <p:cNvPr id="415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8A681EDF-72F9-81CB-C639-99E4083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This graph compared to the previous notably excluded international data. </a:t>
            </a:r>
          </a:p>
          <a:p>
            <a:r>
              <a:rPr lang="en-US" sz="2000"/>
              <a:t>The Midwest, Southeast, and Northeast contribute the majority of players to the league respectively, with the West providing a substantial amount but to a lesser degree than those previous.</a:t>
            </a:r>
          </a:p>
          <a:p>
            <a:r>
              <a:rPr lang="en-US" sz="2000"/>
              <a:t>Southwest has a reduced contribution compared to the rest, with the Mountain West bordering on negligible.</a:t>
            </a:r>
          </a:p>
          <a:p>
            <a:endParaRPr lang="en-US" sz="20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96660F-8124-71B5-5A1F-FC2F7F6F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3"/>
          <a:stretch/>
        </p:blipFill>
        <p:spPr bwMode="auto">
          <a:xfrm>
            <a:off x="6099048" y="1175954"/>
            <a:ext cx="5458968" cy="45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1F286-5891-F9F4-38A8-077B70E7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4" name="Rectangle 4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0A0F-D5E5-0917-ADDF-71A2828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US states are players from?</a:t>
            </a:r>
          </a:p>
        </p:txBody>
      </p:sp>
      <p:sp>
        <p:nvSpPr>
          <p:cNvPr id="413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4B1D895-FE84-5436-BAB8-3015D80D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Dot size roughly correlates with number of players contributed per state.  </a:t>
            </a:r>
          </a:p>
          <a:p>
            <a:r>
              <a:rPr lang="en-US" sz="2200"/>
              <a:t>There’s exactly one player from Alaska!</a:t>
            </a:r>
          </a:p>
          <a:p>
            <a:endParaRPr lang="en-US" sz="2200"/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FD487CA9-268C-FA9E-1605-28CE7F83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3254"/>
            <a:ext cx="6903720" cy="50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F750-8859-9BFF-7027-4E5BDB0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International Player Regions</a:t>
            </a:r>
          </a:p>
        </p:txBody>
      </p:sp>
      <p:sp>
        <p:nvSpPr>
          <p:cNvPr id="515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FCD8015-54ED-B34F-0013-349759AD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European countries tend to produce the most international NBA players, specifically the Southern European Region, which has produced 26.7% of international players since 2000.</a:t>
            </a:r>
          </a:p>
          <a:p>
            <a:r>
              <a:rPr lang="en-US" sz="1700"/>
              <a:t>Asian countries have produced the least amount of NBA players in recent years, which is surprising considering they have the largest populations.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725A10-8D96-97EF-BF08-19B8B9AA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93920"/>
            <a:ext cx="6903720" cy="447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4F96-116E-2AA4-D46C-1DB19F0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800" dirty="0"/>
              <a:t>What teams do international players play for?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2228E65-11E4-6226-83B3-2E2A24B3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All 30 teams have international players with a mean of 25.</a:t>
            </a:r>
          </a:p>
          <a:p>
            <a:r>
              <a:rPr lang="en-US" sz="2200" dirty="0"/>
              <a:t>The Toronto Raptors have signed the most international players in the last 20 seasons at 44.</a:t>
            </a:r>
          </a:p>
          <a:p>
            <a:r>
              <a:rPr lang="en-US" sz="2200" dirty="0"/>
              <a:t>The Miami Heat have signed the fewest international players in the same time frame at 14.</a:t>
            </a:r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9BCA142A-4933-BB7E-7FAF-B20C6EB2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81735"/>
            <a:ext cx="6903720" cy="46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75877-030B-B24C-E213-9F1DF83D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C88B6-4F26-3815-EADC-67A9F88F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Avg. Annual Salaries based on Region</a:t>
            </a:r>
          </a:p>
        </p:txBody>
      </p:sp>
      <p:sp>
        <p:nvSpPr>
          <p:cNvPr id="1025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C93239B2-85AB-5ABD-71DB-42B12BF3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When looking at the average annual salaries of players from each region over the last 20 years, most regions outside of the Mountain West region are relatively similar.</a:t>
            </a:r>
          </a:p>
          <a:p>
            <a:endParaRPr lang="en-US" sz="220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9C99FF2-CAFC-8CDA-E4AF-4ACA320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686" y="640080"/>
            <a:ext cx="63929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861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Office Theme</vt:lpstr>
      <vt:lpstr>NBA Player Data Analysis </vt:lpstr>
      <vt:lpstr>Data Sources</vt:lpstr>
      <vt:lpstr>What Regions are NBA Players coming from over time?</vt:lpstr>
      <vt:lpstr>What Regions are NBA Players coming from?</vt:lpstr>
      <vt:lpstr>What US Regions are NBA Players coming from?</vt:lpstr>
      <vt:lpstr>What US states are players from?</vt:lpstr>
      <vt:lpstr>International Player Regions</vt:lpstr>
      <vt:lpstr>What teams do international players play for?</vt:lpstr>
      <vt:lpstr>Avg. Annual Salaries based on Region</vt:lpstr>
      <vt:lpstr>Avg. Salaries of Players Based on Region Over Time</vt:lpstr>
      <vt:lpstr>The Journey</vt:lpstr>
      <vt:lpstr>The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Regions are NBA Players coming from?</dc:title>
  <dc:creator>David Avellaneda</dc:creator>
  <cp:lastModifiedBy>Elvis Mitropoulos</cp:lastModifiedBy>
  <cp:revision>13</cp:revision>
  <dcterms:created xsi:type="dcterms:W3CDTF">2024-02-05T19:09:09Z</dcterms:created>
  <dcterms:modified xsi:type="dcterms:W3CDTF">2024-02-06T01:09:51Z</dcterms:modified>
</cp:coreProperties>
</file>