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AD6B9A1-E8B7-413A-9104-8DD5EFB8C873}">
  <a:tblStyle styleName="Table_0" styleId="{CAD6B9A1-E8B7-413A-9104-8DD5EFB8C87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Team H</a:t>
            </a:r>
          </a:p>
        </p:txBody>
      </p:sp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8525" x="2421950"/>
            <a:ext cy="5143500" cx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y="4368425" x="5954050"/>
            <a:ext cy="563700" cx="342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-GB">
                <a:latin typeface="Times New Roman"/>
                <a:ea typeface="Times New Roman"/>
                <a:cs typeface="Times New Roman"/>
                <a:sym typeface="Times New Roman"/>
              </a:rPr>
              <a:t>Andrew Tully, Daniela Cretu, Emilia Vulpe, </a:t>
            </a:r>
          </a:p>
          <a:p>
            <a:pPr>
              <a:buNone/>
            </a:pPr>
            <a:r>
              <a:rPr b="1" sz="1200" lang="en-GB">
                <a:latin typeface="Times New Roman"/>
                <a:ea typeface="Times New Roman"/>
                <a:cs typeface="Times New Roman"/>
                <a:sym typeface="Times New Roman"/>
              </a:rPr>
              <a:t>Ioannis Cleary, Michael Mcdonald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2" name="Shape 1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57200" x="648453"/>
            <a:ext cy="3181300" cx="376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User Personas: 2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57200" x="533832"/>
            <a:ext cy="3246249" cx="384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y="2577500" x="4221400"/>
            <a:ext cy="2160900" cx="1842900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6" name="Shape 146"/>
          <p:cNvSpPr/>
          <p:nvPr/>
        </p:nvSpPr>
        <p:spPr>
          <a:xfrm>
            <a:off y="1759700" x="4200850"/>
            <a:ext cy="817799" cx="184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7" name="Shape 147"/>
          <p:cNvSpPr/>
          <p:nvPr/>
        </p:nvSpPr>
        <p:spPr>
          <a:xfrm>
            <a:off y="2161725" x="4200850"/>
            <a:ext cy="35099" cx="188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8" name="Shape 148"/>
          <p:cNvSpPr/>
          <p:nvPr/>
        </p:nvSpPr>
        <p:spPr>
          <a:xfrm>
            <a:off y="1759700" x="6043750"/>
            <a:ext cy="2978700" cx="1842900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 txBox="1"/>
          <p:nvPr/>
        </p:nvSpPr>
        <p:spPr>
          <a:xfrm>
            <a:off y="1759700" x="4297600"/>
            <a:ext cy="304799" cx="184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-GB">
                <a:latin typeface="Times New Roman"/>
                <a:ea typeface="Times New Roman"/>
                <a:cs typeface="Times New Roman"/>
                <a:sym typeface="Times New Roman"/>
              </a:rPr>
              <a:t>Jon Brown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2196825" x="44123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Staff member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2583325" x="4317450"/>
            <a:ext cy="457200" cx="1650000"/>
          </a:xfrm>
          <a:prstGeom prst="rect">
            <a:avLst/>
          </a:prstGeom>
          <a:solidFill>
            <a:srgbClr val="D9D9D9"/>
          </a:solidFill>
          <a:ln w="9525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>
                <a:latin typeface="Times New Roman"/>
                <a:ea typeface="Times New Roman"/>
                <a:cs typeface="Times New Roman"/>
                <a:sym typeface="Times New Roman"/>
              </a:rPr>
              <a:t>Jon Brown is a lecturer at Bornemouth university. He cares about his students and would like to involve them in different activities which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>
                <a:latin typeface="Times New Roman"/>
                <a:ea typeface="Times New Roman"/>
                <a:cs typeface="Times New Roman"/>
                <a:sym typeface="Times New Roman"/>
              </a:rPr>
              <a:t>the students will find interesting and will enhance their studies. He wants to be able to read reviews of the best and</a:t>
            </a:r>
          </a:p>
          <a:p>
            <a:pPr rtl="0" lvl="0"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GB">
                <a:latin typeface="Times New Roman"/>
                <a:ea typeface="Times New Roman"/>
                <a:cs typeface="Times New Roman"/>
                <a:sym typeface="Times New Roman"/>
              </a:rPr>
              <a:t>worst rated courses to get ideas on how to improve his teaching methods</a:t>
            </a:r>
          </a:p>
          <a:p>
            <a:r>
              <a:t/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1751475" x="61862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Key Functions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2190750" x="6084850"/>
            <a:ext cy="457200" cx="1801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Critical needs: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Reads comments/Views ratings for all computing courses</a:t>
            </a:r>
          </a:p>
          <a:p>
            <a:pPr rtl="0" lvl="0">
              <a:buNone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Opr. to improve: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Degree specific categories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Different sorting methods for courses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User Needs Matrix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graphicFrame>
        <p:nvGraphicFramePr>
          <p:cNvPr id="160" name="Shape 160"/>
          <p:cNvGraphicFramePr/>
          <p:nvPr/>
        </p:nvGraphicFramePr>
        <p:xfrm>
          <a:off y="1605275" x="873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{CAD6B9A1-E8B7-413A-9104-8DD5EFB8C873}</a:tableStyleId>
              </a:tblPr>
              <a:tblGrid>
                <a:gridCol w="2158950"/>
                <a:gridCol w="14605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I want to...</a:t>
                      </a:r>
                    </a:p>
                  </a:txBody>
                  <a:tcPr marR="91425" marB="91425" marT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Ellen</a:t>
                      </a:r>
                    </a:p>
                  </a:txBody>
                  <a:tcPr marR="91425" marB="91425" marT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Oak</a:t>
                      </a:r>
                    </a:p>
                  </a:txBody>
                  <a:tcPr marR="91425" marB="91425" marT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Jack</a:t>
                      </a:r>
                    </a:p>
                  </a:txBody>
                  <a:tcPr marR="91425" marB="91425" marT="91425" marL="91425"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Rate a course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Comment on a course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-GB"/>
                        <a:t>View ratings / comments for a course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-GB"/>
                        <a:t>Find best rated courses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-GB"/>
                        <a:t>Find a list of courses / universities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y="4499375" x="5988225"/>
            <a:ext cy="303900" cx="239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-GB"/>
              <a:t>5- important</a:t>
            </a:r>
          </a:p>
          <a:p>
            <a:pPr algn="ctr">
              <a:buNone/>
            </a:pPr>
            <a:r>
              <a:rPr b="1" lang="en-GB"/>
              <a:t>1-not necessarily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URL Design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402850" x="99049"/>
            <a:ext cy="3661499" cx="858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1400" lang="en-GB"/>
              <a:t>Home Page: http://somedomain/rate-my-course/</a:t>
            </a:r>
          </a:p>
          <a:p>
            <a:pPr rtl="0" lvl="0">
              <a:lnSpc>
                <a:spcPct val="100000"/>
              </a:lnSpc>
              <a:buNone/>
            </a:pPr>
            <a:r>
              <a:rPr sz="1400" lang="en-GB"/>
              <a:t>Register Page: http://somedomain/rate-my-course/register/</a:t>
            </a:r>
          </a:p>
          <a:p>
            <a:pPr rtl="0" lvl="0">
              <a:lnSpc>
                <a:spcPct val="100000"/>
              </a:lnSpc>
              <a:buNone/>
            </a:pPr>
            <a:r>
              <a:rPr sz="1400" lang="en-GB"/>
              <a:t>University List Page: http://somedomain/rate-my-course/university/</a:t>
            </a:r>
          </a:p>
          <a:p>
            <a:pPr rtl="0" lvl="0">
              <a:lnSpc>
                <a:spcPct val="100000"/>
              </a:lnSpc>
              <a:buNone/>
            </a:pPr>
            <a:r>
              <a:rPr sz="1400" lang="en-GB"/>
              <a:t>List of courses offered by a uni: http://somedomain/rate-my-course/university/&lt;university&gt;/</a:t>
            </a:r>
          </a:p>
          <a:p>
            <a:pPr rtl="0" lvl="0">
              <a:lnSpc>
                <a:spcPct val="100000"/>
              </a:lnSpc>
              <a:buNone/>
            </a:pPr>
            <a:r>
              <a:rPr sz="1400" lang="en-GB"/>
              <a:t>Modules List for a University/Course choice: http://somedomain/rate-my-course/university/&lt;uni&gt;/&lt;course&gt;/</a:t>
            </a:r>
          </a:p>
          <a:p>
            <a:pPr rtl="0" lvl="0">
              <a:lnSpc>
                <a:spcPct val="100000"/>
              </a:lnSpc>
              <a:buNone/>
            </a:pPr>
            <a:r>
              <a:rPr sz="1400" lang="en-GB"/>
              <a:t>Reviews and Ratings for a module: http://somedomain/rate-my-course/university/&lt;uni&gt;/&lt;course&gt;/&lt;module&gt;/</a:t>
            </a:r>
          </a:p>
          <a:p>
            <a:pPr rtl="0" lvl="0">
              <a:lnSpc>
                <a:spcPct val="100000"/>
              </a:lnSpc>
              <a:buNone/>
            </a:pPr>
            <a:r>
              <a:rPr sz="1400" lang="en-GB"/>
              <a:t>User Profile: http://somedomain/rate-my-course/user_profile/</a:t>
            </a:r>
          </a:p>
          <a:p>
            <a:pPr rtl="0" lvl="0">
              <a:lnSpc>
                <a:spcPct val="100000"/>
              </a:lnSpc>
              <a:buNone/>
            </a:pPr>
            <a:r>
              <a:rPr sz="1400" lang="en-GB"/>
              <a:t>Add Degree: http://somedomain/rate-my-course/add_degree/</a:t>
            </a:r>
          </a:p>
          <a:p>
            <a:pPr rtl="0" lvl="0">
              <a:lnSpc>
                <a:spcPct val="100000"/>
              </a:lnSpc>
              <a:buNone/>
            </a:pPr>
            <a:r>
              <a:rPr sz="1400" lang="en-GB"/>
              <a:t>Add Course: http://somedomain/rate-my-course/add_course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Goals &amp; Objectives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-GB"/>
              <a:t>Provide a platform for students to rate courses that they take at University.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-GB"/>
              <a:t>Allow students to compare courses across different universities and choose courses that suit them.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1761475" x="124475"/>
            <a:ext cy="3287999" cx="220769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4000" lang="en-GB"/>
              <a:t>Specification List (MoSCoW)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1708525" x="1419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800"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MUST HAVE</a:t>
            </a:r>
          </a:p>
        </p:txBody>
      </p:sp>
      <p:sp>
        <p:nvSpPr>
          <p:cNvPr id="44" name="Shape 44"/>
          <p:cNvSpPr/>
          <p:nvPr/>
        </p:nvSpPr>
        <p:spPr>
          <a:xfrm>
            <a:off y="1787950" x="2373150"/>
            <a:ext cy="2689199" cx="220769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" name="Shape 45"/>
          <p:cNvSpPr txBox="1"/>
          <p:nvPr/>
        </p:nvSpPr>
        <p:spPr>
          <a:xfrm>
            <a:off y="1754500" x="22789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SHOULD HAVE</a:t>
            </a:r>
          </a:p>
        </p:txBody>
      </p:sp>
      <p:sp>
        <p:nvSpPr>
          <p:cNvPr id="46" name="Shape 46"/>
          <p:cNvSpPr/>
          <p:nvPr/>
        </p:nvSpPr>
        <p:spPr>
          <a:xfrm>
            <a:off y="1787950" x="4621825"/>
            <a:ext cy="1911299" cx="220769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" name="Shape 47"/>
          <p:cNvSpPr txBox="1"/>
          <p:nvPr/>
        </p:nvSpPr>
        <p:spPr>
          <a:xfrm>
            <a:off y="1735000" x="4639300"/>
            <a:ext cy="457200" cx="3657600"/>
          </a:xfrm>
          <a:prstGeom prst="rect">
            <a:avLst/>
          </a:prstGeom>
          <a:ln w="9525" cap="flat">
            <a:solidFill>
              <a:srgbClr val="D9D9D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-GB">
                <a:solidFill>
                  <a:srgbClr val="CCCCCC"/>
                </a:solidFill>
                <a:latin typeface="Impact"/>
                <a:ea typeface="Impact"/>
                <a:cs typeface="Impact"/>
                <a:sym typeface="Impact"/>
              </a:rPr>
              <a:t>COULD HAVE</a:t>
            </a:r>
          </a:p>
        </p:txBody>
      </p:sp>
      <p:sp>
        <p:nvSpPr>
          <p:cNvPr id="48" name="Shape 48"/>
          <p:cNvSpPr/>
          <p:nvPr/>
        </p:nvSpPr>
        <p:spPr>
          <a:xfrm>
            <a:off y="1814425" x="6870500"/>
            <a:ext cy="1526400" cx="2207699"/>
          </a:xfrm>
          <a:prstGeom prst="rect">
            <a:avLst/>
          </a:prstGeom>
          <a:solidFill>
            <a:srgbClr val="00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/>
        </p:nvSpPr>
        <p:spPr>
          <a:xfrm>
            <a:off y="1761475" x="68879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-GB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WOULD HAVE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2142475" x="75740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-GB">
                <a:solidFill>
                  <a:srgbClr val="FFFFFF"/>
                </a:solidFill>
              </a:rPr>
              <a:t>LIKE TO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2190750" x="-27925"/>
            <a:ext cy="2636100" cx="2418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Add courses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Rate courses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Comment on courses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View latest ratings and </a:t>
            </a:r>
          </a:p>
          <a:p>
            <a:pPr rtl="0" lvl="0" indent="457200"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View best and worst</a:t>
            </a:r>
          </a:p>
          <a:p>
            <a:pPr rtl="0" lvl="0"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	rated courses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Registration and log in</a:t>
            </a:r>
          </a:p>
          <a:p>
            <a:pPr rtl="0" lvl="0"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	page</a:t>
            </a:r>
          </a:p>
          <a:p>
            <a:pPr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Admin can add universities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2618725" x="25717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3" name="Shape 53"/>
          <p:cNvSpPr txBox="1"/>
          <p:nvPr/>
        </p:nvSpPr>
        <p:spPr>
          <a:xfrm>
            <a:off y="3992675" x="14796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4" name="Shape 54"/>
          <p:cNvSpPr txBox="1"/>
          <p:nvPr/>
        </p:nvSpPr>
        <p:spPr>
          <a:xfrm>
            <a:off y="2319675" x="2278950"/>
            <a:ext cy="1257299" cx="234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User profile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Profile picture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Degree information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And more…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Search box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University pages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Email verifications</a:t>
            </a:r>
          </a:p>
          <a:p>
            <a:r>
              <a:t/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2210200" x="4545125"/>
            <a:ext cy="1526400" cx="191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Sorting methods for lists</a:t>
            </a:r>
          </a:p>
          <a:p>
            <a:pPr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Same course comparisons across universities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2736150" x="71750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7" name="Shape 57"/>
          <p:cNvSpPr txBox="1"/>
          <p:nvPr/>
        </p:nvSpPr>
        <p:spPr>
          <a:xfrm>
            <a:off y="2572275" x="6776850"/>
            <a:ext cy="457200" cx="220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Overall university rating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43450" x="106600"/>
            <a:ext cy="1141499" cx="8910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-GB"/>
              <a:t>Overall	System	Architecture	Diagram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-GB"/>
              <a:t>Three Tier Architecture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41725" x="610575"/>
            <a:ext cy="1096624" cx="79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y="2673325" x="4469925"/>
            <a:ext cy="457200" cx="2373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FF0000"/>
                </a:solidFill>
              </a:rPr>
              <a:t>(Django Web Framework)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2673325" x="2160050"/>
            <a:ext cy="457200" cx="2085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FF0000"/>
                </a:solidFill>
              </a:rPr>
              <a:t>(Web Browser for PC)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ER Diagram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9400" x="1076250"/>
            <a:ext cy="3703825" cx="65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Wireframes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8199" x="2643199"/>
            <a:ext cy="5143499" cx="3857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Wireframes : Home Page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60499" x="3239646"/>
            <a:ext cy="3552951" cx="2664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>
            <a:endCxn id="86" idx="3"/>
          </p:cNvCxnSpPr>
          <p:nvPr/>
        </p:nvCxnSpPr>
        <p:spPr>
          <a:xfrm rot="10800000">
            <a:off y="2148100" x="1963199"/>
            <a:ext cy="47399" cx="128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7" name="Shape 87"/>
          <p:cNvCxnSpPr>
            <a:endCxn id="88" idx="3"/>
          </p:cNvCxnSpPr>
          <p:nvPr/>
        </p:nvCxnSpPr>
        <p:spPr>
          <a:xfrm flipH="1">
            <a:off y="2271200" x="1963274"/>
            <a:ext cy="361199" cx="128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9" name="Shape 89"/>
          <p:cNvCxnSpPr>
            <a:endCxn id="90" idx="1"/>
          </p:cNvCxnSpPr>
          <p:nvPr/>
        </p:nvCxnSpPr>
        <p:spPr>
          <a:xfrm>
            <a:off y="2458437" x="5932150"/>
            <a:ext cy="161699" cx="1039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1" name="Shape 91"/>
          <p:cNvCxnSpPr>
            <a:endCxn id="92" idx="1"/>
          </p:cNvCxnSpPr>
          <p:nvPr/>
        </p:nvCxnSpPr>
        <p:spPr>
          <a:xfrm>
            <a:off y="3789625" x="5962300"/>
            <a:ext cy="170099" cx="989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3" name="Shape 93"/>
          <p:cNvCxnSpPr>
            <a:endCxn id="94" idx="1"/>
          </p:cNvCxnSpPr>
          <p:nvPr/>
        </p:nvCxnSpPr>
        <p:spPr>
          <a:xfrm rot="10800000" flipH="1">
            <a:off y="1572425" x="5800699"/>
            <a:ext cy="14999" cx="110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5" name="Shape 95"/>
          <p:cNvCxnSpPr>
            <a:endCxn id="96" idx="3"/>
          </p:cNvCxnSpPr>
          <p:nvPr/>
        </p:nvCxnSpPr>
        <p:spPr>
          <a:xfrm flipH="1">
            <a:off y="3622825" x="2129500"/>
            <a:ext cy="7499" cx="109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7" name="Shape 97"/>
          <p:cNvCxnSpPr>
            <a:endCxn id="98" idx="3"/>
          </p:cNvCxnSpPr>
          <p:nvPr/>
        </p:nvCxnSpPr>
        <p:spPr>
          <a:xfrm flipH="1">
            <a:off y="4559050" x="2548200"/>
            <a:ext cy="152399" cx="185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9" name="Shape 99"/>
          <p:cNvCxnSpPr>
            <a:endCxn id="100" idx="3"/>
          </p:cNvCxnSpPr>
          <p:nvPr/>
        </p:nvCxnSpPr>
        <p:spPr>
          <a:xfrm rot="10800000">
            <a:off y="1553300" x="2677399"/>
            <a:ext cy="34200" cx="541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1" name="Shape 101"/>
          <p:cNvCxnSpPr>
            <a:endCxn id="102" idx="1"/>
          </p:cNvCxnSpPr>
          <p:nvPr/>
        </p:nvCxnSpPr>
        <p:spPr>
          <a:xfrm>
            <a:off y="4837550" x="5861350"/>
            <a:ext cy="10200" cx="57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0" name="Shape 100"/>
          <p:cNvSpPr txBox="1"/>
          <p:nvPr/>
        </p:nvSpPr>
        <p:spPr>
          <a:xfrm>
            <a:off y="1324700" x="659600"/>
            <a:ext cy="457200" cx="2017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Website header/ logo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1919500" x="0"/>
            <a:ext cy="457200" cx="196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Buttons to other pages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2403800" x="974175"/>
            <a:ext cy="457200" cx="989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Site map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3401725" x="274600"/>
            <a:ext cy="457200" cx="1854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List  of latest ratings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4482850" x="457200"/>
            <a:ext cy="457200" cx="209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List of latest comments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1343825" x="6906500"/>
            <a:ext cy="457200" cx="214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Takes the user to the login/registration page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2391537" x="69719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Welcome page</a:t>
            </a:r>
          </a:p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information. Includes </a:t>
            </a:r>
          </a:p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information about how to </a:t>
            </a:r>
          </a:p>
          <a:p>
            <a:pPr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use the website,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3731125" x="69514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Components that show</a:t>
            </a:r>
          </a:p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the best and worst rated</a:t>
            </a:r>
          </a:p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courses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4619150" x="64385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Copyright and team information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y="2090937" x="5833700"/>
            <a:ext cy="120599" cx="108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y="2020100" x="6971950"/>
            <a:ext cy="457200" cx="128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Search bar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/>
              <a:t>Wireframes : Course Page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72042" x="3178112"/>
            <a:ext cy="3468731" cx="260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/>
          <p:nvPr/>
        </p:nvCxnSpPr>
        <p:spPr>
          <a:xfrm flipH="1">
            <a:off y="2564600" x="1487424"/>
            <a:ext cy="99599" cx="159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2" name="Shape 112"/>
          <p:cNvCxnSpPr>
            <a:stCxn id="110" idx="1"/>
          </p:cNvCxnSpPr>
          <p:nvPr/>
        </p:nvCxnSpPr>
        <p:spPr>
          <a:xfrm rot="10800000">
            <a:off y="2829408" x="1425812"/>
            <a:ext cy="476999" cx="175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3" name="Shape 113"/>
          <p:cNvCxnSpPr>
            <a:endCxn id="114" idx="1"/>
          </p:cNvCxnSpPr>
          <p:nvPr/>
        </p:nvCxnSpPr>
        <p:spPr>
          <a:xfrm rot="10800000" flipH="1">
            <a:off y="3835250" x="5830874"/>
            <a:ext cy="152100" cx="102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5" name="Shape 115"/>
          <p:cNvCxnSpPr>
            <a:endCxn id="116" idx="1"/>
          </p:cNvCxnSpPr>
          <p:nvPr/>
        </p:nvCxnSpPr>
        <p:spPr>
          <a:xfrm>
            <a:off y="1648200" x="5770374"/>
            <a:ext cy="483300" cx="98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7" name="Shape 117"/>
          <p:cNvCxnSpPr>
            <a:endCxn id="118" idx="3"/>
          </p:cNvCxnSpPr>
          <p:nvPr/>
        </p:nvCxnSpPr>
        <p:spPr>
          <a:xfrm rot="10800000">
            <a:off y="3532300" x="2125225"/>
            <a:ext cy="303000" cx="1255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9" name="Shape 119"/>
          <p:cNvCxnSpPr>
            <a:endCxn id="120" idx="3"/>
          </p:cNvCxnSpPr>
          <p:nvPr/>
        </p:nvCxnSpPr>
        <p:spPr>
          <a:xfrm flipH="1">
            <a:off y="4027799" x="1696199"/>
            <a:ext cy="484500" cx="168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1" name="Shape 121"/>
          <p:cNvCxnSpPr>
            <a:endCxn id="122" idx="3"/>
          </p:cNvCxnSpPr>
          <p:nvPr/>
        </p:nvCxnSpPr>
        <p:spPr>
          <a:xfrm rot="10800000">
            <a:off y="1902900" x="1881699"/>
            <a:ext cy="190800" cx="133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2" name="Shape 122"/>
          <p:cNvSpPr txBox="1"/>
          <p:nvPr/>
        </p:nvSpPr>
        <p:spPr>
          <a:xfrm>
            <a:off y="1674300" x="892600"/>
            <a:ext cy="457200" cx="989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Site map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y="2382800" x="472525"/>
            <a:ext cy="669599" cx="130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Course information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3303700" x="93925"/>
            <a:ext cy="457200" cx="2031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Rating component. User can rate a course from 1 to 5 stars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4283700" x="359100"/>
            <a:ext cy="457200" cx="133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Comment component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1902900" x="6752275"/>
            <a:ext cy="457200" cx="2296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Logged in user view. When you click on the user name it should take you to the user’s profile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3606650" x="6854775"/>
            <a:ext cy="457200" cx="184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Latest rating/comments of this course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57200" x="572253"/>
            <a:ext cy="3181300" cx="376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y="2577500" x="4221400"/>
            <a:ext cy="1845000" cx="1842900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User Personas: 1</a:t>
            </a:r>
          </a:p>
        </p:txBody>
      </p:sp>
      <p:sp>
        <p:nvSpPr>
          <p:cNvPr id="131" name="Shape 131"/>
          <p:cNvSpPr/>
          <p:nvPr/>
        </p:nvSpPr>
        <p:spPr>
          <a:xfrm>
            <a:off y="1759700" x="4200850"/>
            <a:ext cy="817799" cx="1842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/>
          <p:nvPr/>
        </p:nvSpPr>
        <p:spPr>
          <a:xfrm>
            <a:off y="2161725" x="4200850"/>
            <a:ext cy="35099" cx="1884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3" name="Shape 133"/>
          <p:cNvSpPr txBox="1"/>
          <p:nvPr/>
        </p:nvSpPr>
        <p:spPr>
          <a:xfrm>
            <a:off y="1759700" x="44123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Ellen</a:t>
            </a:r>
          </a:p>
          <a:p>
            <a:r>
              <a:t/>
            </a:r>
          </a:p>
          <a:p>
            <a:pPr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GB"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year student</a:t>
            </a:r>
          </a:p>
        </p:txBody>
      </p:sp>
      <p:sp>
        <p:nvSpPr>
          <p:cNvPr id="134" name="Shape 134"/>
          <p:cNvSpPr/>
          <p:nvPr/>
        </p:nvSpPr>
        <p:spPr>
          <a:xfrm>
            <a:off y="1759700" x="6043750"/>
            <a:ext cy="2662800" cx="1842900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5" name="Shape 135"/>
          <p:cNvSpPr txBox="1"/>
          <p:nvPr/>
        </p:nvSpPr>
        <p:spPr>
          <a:xfrm>
            <a:off y="1751475" x="61862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Key Functions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2190750" x="6084850"/>
            <a:ext cy="457200" cx="1801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Critical needs: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Read comments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View best rated courses</a:t>
            </a:r>
          </a:p>
          <a:p>
            <a:pPr rtl="0" lvl="0">
              <a:buNone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Opr. to improve: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Provide best/worst</a:t>
            </a:r>
          </a:p>
          <a:p>
            <a:pPr rtl="0" lvl="0" indent="-304800" marL="457200"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Sort courses by ratings</a:t>
            </a:r>
          </a:p>
          <a:p>
            <a:r>
              <a:t/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2583325" x="4317450"/>
            <a:ext cy="457200" cx="165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-GB">
                <a:latin typeface="Times New Roman"/>
                <a:ea typeface="Times New Roman"/>
                <a:cs typeface="Times New Roman"/>
                <a:sym typeface="Times New Roman"/>
              </a:rPr>
              <a:t>CompSci student, Ellen is looking for courses to enroll on for this academic year. A bit paranoid, never rates a course she has attended nor comments. Wants to enjoy second year without too much work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