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79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A8A4-DFFD-4CE7-AC9F-DCC4E634D632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5872832-D822-4C87-8273-29F7E286766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A8A4-DFFD-4CE7-AC9F-DCC4E634D632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2832-D822-4C87-8273-29F7E286766F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5872832-D822-4C87-8273-29F7E286766F}" type="slidenum">
              <a:rPr lang="en-GB" smtClean="0"/>
              <a:t>‹#›</a:t>
            </a:fld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A8A4-DFFD-4CE7-AC9F-DCC4E634D632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A8A4-DFFD-4CE7-AC9F-DCC4E634D632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5872832-D822-4C87-8273-29F7E286766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A8A4-DFFD-4CE7-AC9F-DCC4E634D632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5872832-D822-4C87-8273-29F7E286766F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438A8A4-DFFD-4CE7-AC9F-DCC4E634D632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2832-D822-4C87-8273-29F7E286766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A8A4-DFFD-4CE7-AC9F-DCC4E634D632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5872832-D822-4C87-8273-29F7E286766F}" type="slidenum">
              <a:rPr lang="en-GB" smtClean="0"/>
              <a:t>‹#›</a:t>
            </a:fld>
            <a:endParaRPr lang="en-GB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A8A4-DFFD-4CE7-AC9F-DCC4E634D632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5872832-D822-4C87-8273-29F7E286766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A8A4-DFFD-4CE7-AC9F-DCC4E634D632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5872832-D822-4C87-8273-29F7E286766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5872832-D822-4C87-8273-29F7E286766F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A8A4-DFFD-4CE7-AC9F-DCC4E634D632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5872832-D822-4C87-8273-29F7E286766F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438A8A4-DFFD-4CE7-AC9F-DCC4E634D632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438A8A4-DFFD-4CE7-AC9F-DCC4E634D632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5872832-D822-4C87-8273-29F7E286766F}" type="slidenum">
              <a:rPr lang="en-GB" smtClean="0"/>
              <a:t>‹#›</a:t>
            </a:fld>
            <a:endParaRPr lang="en-GB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Emilia </a:t>
            </a:r>
            <a:r>
              <a:rPr lang="en-GB" dirty="0" err="1" smtClean="0"/>
              <a:t>Vulpe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WEAVE: an online worked examples viewer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455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Taking a step further…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72816"/>
            <a:ext cx="6922876" cy="4320480"/>
          </a:xfrm>
        </p:spPr>
      </p:pic>
    </p:spTree>
    <p:extLst>
      <p:ext uri="{BB962C8B-B14F-4D97-AF65-F5344CB8AC3E}">
        <p14:creationId xmlns:p14="http://schemas.microsoft.com/office/powerpoint/2010/main" val="13110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A necessary </a:t>
            </a:r>
            <a:r>
              <a:rPr lang="en-GB" b="1" dirty="0" smtClean="0"/>
              <a:t>condition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556792"/>
            <a:ext cx="5400600" cy="4750360"/>
          </a:xfrm>
        </p:spPr>
      </p:pic>
    </p:spTree>
    <p:extLst>
      <p:ext uri="{BB962C8B-B14F-4D97-AF65-F5344CB8AC3E}">
        <p14:creationId xmlns:p14="http://schemas.microsoft.com/office/powerpoint/2010/main" val="255805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Goals for this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628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Build </a:t>
            </a:r>
            <a:r>
              <a:rPr lang="en-GB" dirty="0"/>
              <a:t>a web-based viewing system that is interoperable with the author interface of </a:t>
            </a:r>
            <a:r>
              <a:rPr lang="en-GB" dirty="0" smtClean="0"/>
              <a:t>IWE</a:t>
            </a:r>
          </a:p>
          <a:p>
            <a:r>
              <a:rPr lang="en-GB" dirty="0"/>
              <a:t>P</a:t>
            </a:r>
            <a:r>
              <a:rPr lang="en-GB" dirty="0" smtClean="0"/>
              <a:t>rovide </a:t>
            </a:r>
            <a:r>
              <a:rPr lang="en-GB" dirty="0"/>
              <a:t>an interface for teachers that will help them gain more information on how the worked examples are used by their own </a:t>
            </a:r>
            <a:r>
              <a:rPr lang="en-GB" dirty="0" smtClean="0"/>
              <a:t>pupils</a:t>
            </a:r>
            <a:endParaRPr lang="en-GB" dirty="0"/>
          </a:p>
          <a:p>
            <a:r>
              <a:rPr lang="en-GB" dirty="0"/>
              <a:t>R</a:t>
            </a:r>
            <a:r>
              <a:rPr lang="en-GB" dirty="0" smtClean="0"/>
              <a:t>eplicate </a:t>
            </a:r>
            <a:r>
              <a:rPr lang="en-GB" dirty="0"/>
              <a:t>as closely as possible the student interface of </a:t>
            </a:r>
            <a:r>
              <a:rPr lang="en-GB" dirty="0" smtClean="0"/>
              <a:t>IWE</a:t>
            </a:r>
            <a:endParaRPr lang="en-GB" dirty="0"/>
          </a:p>
          <a:p>
            <a:r>
              <a:rPr lang="en-GB" dirty="0"/>
              <a:t>E</a:t>
            </a:r>
            <a:r>
              <a:rPr lang="en-GB" dirty="0" smtClean="0"/>
              <a:t>nsure </a:t>
            </a:r>
            <a:r>
              <a:rPr lang="en-GB" dirty="0"/>
              <a:t>that worked example authors can view usage data in an anonymous manner, such that individual pupils, classes or schools are not </a:t>
            </a:r>
            <a:r>
              <a:rPr lang="en-GB" dirty="0" smtClean="0"/>
              <a:t>identifiable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591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Architecture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" y="1844825"/>
            <a:ext cx="8504238" cy="4392488"/>
          </a:xfrm>
        </p:spPr>
      </p:pic>
    </p:spTree>
    <p:extLst>
      <p:ext uri="{BB962C8B-B14F-4D97-AF65-F5344CB8AC3E}">
        <p14:creationId xmlns:p14="http://schemas.microsoft.com/office/powerpoint/2010/main" val="43172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Teacher Interface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6792"/>
            <a:ext cx="8784976" cy="4824536"/>
          </a:xfrm>
        </p:spPr>
      </p:pic>
    </p:spTree>
    <p:extLst>
      <p:ext uri="{BB962C8B-B14F-4D97-AF65-F5344CB8AC3E}">
        <p14:creationId xmlns:p14="http://schemas.microsoft.com/office/powerpoint/2010/main" val="316260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Student </a:t>
            </a:r>
            <a:r>
              <a:rPr lang="en-GB" b="1" dirty="0" smtClean="0"/>
              <a:t>Interface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" y="1916832"/>
            <a:ext cx="8504238" cy="4176464"/>
          </a:xfrm>
        </p:spPr>
      </p:pic>
    </p:spTree>
    <p:extLst>
      <p:ext uri="{BB962C8B-B14F-4D97-AF65-F5344CB8AC3E}">
        <p14:creationId xmlns:p14="http://schemas.microsoft.com/office/powerpoint/2010/main" val="387937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503920" cy="4572000"/>
          </a:xfrm>
        </p:spPr>
        <p:txBody>
          <a:bodyPr>
            <a:normAutofit lnSpcReduction="10000"/>
          </a:bodyPr>
          <a:lstStyle/>
          <a:p>
            <a:pPr lvl="0"/>
            <a:r>
              <a:rPr lang="en-GB" sz="3200" dirty="0"/>
              <a:t>Usability Evaluation conducted </a:t>
            </a:r>
            <a:r>
              <a:rPr lang="en-GB" sz="3200" dirty="0" smtClean="0"/>
              <a:t>with </a:t>
            </a:r>
            <a:r>
              <a:rPr lang="en-GB" sz="3200" dirty="0"/>
              <a:t>participants who are not teachers or students in </a:t>
            </a:r>
            <a:r>
              <a:rPr lang="en-GB" sz="3200" dirty="0" smtClean="0"/>
              <a:t>Computing Science</a:t>
            </a:r>
            <a:endParaRPr lang="en-GB" sz="3200" dirty="0"/>
          </a:p>
          <a:p>
            <a:pPr lvl="0"/>
            <a:r>
              <a:rPr lang="en-GB" sz="3200" dirty="0"/>
              <a:t>Heuristics Evaluation conducted </a:t>
            </a:r>
            <a:r>
              <a:rPr lang="en-GB" sz="3200" dirty="0" smtClean="0"/>
              <a:t>with experts </a:t>
            </a:r>
            <a:r>
              <a:rPr lang="en-GB" sz="3200" dirty="0"/>
              <a:t>in Django web application </a:t>
            </a:r>
            <a:r>
              <a:rPr lang="en-GB" sz="3200" dirty="0" smtClean="0"/>
              <a:t>development</a:t>
            </a:r>
          </a:p>
          <a:p>
            <a:pPr lvl="0"/>
            <a:r>
              <a:rPr lang="en-GB" sz="3200" dirty="0" smtClean="0"/>
              <a:t>Usability </a:t>
            </a:r>
            <a:r>
              <a:rPr lang="en-GB" sz="3200" dirty="0"/>
              <a:t>Evaluation with teachers in </a:t>
            </a:r>
            <a:r>
              <a:rPr lang="en-GB" sz="3200" dirty="0" smtClean="0"/>
              <a:t>schools</a:t>
            </a:r>
          </a:p>
          <a:p>
            <a:pPr lvl="0"/>
            <a:r>
              <a:rPr lang="en-GB" sz="3200" dirty="0" smtClean="0"/>
              <a:t>Practical </a:t>
            </a:r>
            <a:r>
              <a:rPr lang="en-GB" sz="3200" dirty="0"/>
              <a:t>Evaluation </a:t>
            </a:r>
            <a:r>
              <a:rPr lang="en-GB" sz="3200" dirty="0" smtClean="0"/>
              <a:t>with a </a:t>
            </a:r>
            <a:r>
              <a:rPr lang="en-GB" sz="3200" dirty="0"/>
              <a:t>secondary school </a:t>
            </a:r>
            <a:r>
              <a:rPr lang="en-GB" sz="3200" dirty="0" smtClean="0"/>
              <a:t>teacher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7928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Future </a:t>
            </a:r>
            <a:r>
              <a:rPr lang="en-GB" b="1" dirty="0" smtClean="0"/>
              <a:t>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5576" y="2132856"/>
            <a:ext cx="8229600" cy="4525963"/>
          </a:xfrm>
        </p:spPr>
        <p:txBody>
          <a:bodyPr>
            <a:normAutofit/>
          </a:bodyPr>
          <a:lstStyle/>
          <a:p>
            <a:r>
              <a:rPr lang="en-GB" sz="4400" dirty="0" smtClean="0"/>
              <a:t>Satisfy teachers’ needs</a:t>
            </a:r>
          </a:p>
          <a:p>
            <a:r>
              <a:rPr lang="en-GB" sz="4400" dirty="0" smtClean="0"/>
              <a:t>Provide an author interface</a:t>
            </a:r>
          </a:p>
          <a:p>
            <a:r>
              <a:rPr lang="en-GB" sz="4400" dirty="0" smtClean="0"/>
              <a:t>Make revolution in teaching practices in schools?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94634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Thank you!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628800"/>
            <a:ext cx="5976664" cy="4680520"/>
          </a:xfrm>
        </p:spPr>
      </p:pic>
    </p:spTree>
    <p:extLst>
      <p:ext uri="{BB962C8B-B14F-4D97-AF65-F5344CB8AC3E}">
        <p14:creationId xmlns:p14="http://schemas.microsoft.com/office/powerpoint/2010/main" val="91498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View Statistics Page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" y="1648177"/>
            <a:ext cx="8504238" cy="4329996"/>
          </a:xfrm>
        </p:spPr>
      </p:pic>
    </p:spTree>
    <p:extLst>
      <p:ext uri="{BB962C8B-B14F-4D97-AF65-F5344CB8AC3E}">
        <p14:creationId xmlns:p14="http://schemas.microsoft.com/office/powerpoint/2010/main" val="391838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000" b="1" dirty="0"/>
              <a:t>What are worked examples?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z="4400" dirty="0" smtClean="0"/>
              <a:t>Examples which are broken into different pieces</a:t>
            </a:r>
          </a:p>
          <a:p>
            <a:r>
              <a:rPr lang="en-GB" sz="4400" dirty="0" smtClean="0"/>
              <a:t>They are revealed gradually</a:t>
            </a:r>
          </a:p>
          <a:p>
            <a:r>
              <a:rPr lang="en-GB" sz="4400" dirty="0" smtClean="0"/>
              <a:t>Each step has an explanation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409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IWE Examples Structure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565" y="1527175"/>
            <a:ext cx="6408357" cy="4572000"/>
          </a:xfrm>
        </p:spPr>
      </p:pic>
    </p:spTree>
    <p:extLst>
      <p:ext uri="{BB962C8B-B14F-4D97-AF65-F5344CB8AC3E}">
        <p14:creationId xmlns:p14="http://schemas.microsoft.com/office/powerpoint/2010/main" val="418744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Why are worked examples beneficial for learning Computing Science?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Novices have a restricted knowledge of the problem domain</a:t>
            </a:r>
          </a:p>
          <a:p>
            <a:r>
              <a:rPr lang="en-GB" sz="4400" dirty="0" smtClean="0"/>
              <a:t>Worked examples can help in gaining the necessary expertise to solve problems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402895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Problems of the existing forms of worked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988840"/>
            <a:ext cx="8229600" cy="4525963"/>
          </a:xfrm>
        </p:spPr>
        <p:txBody>
          <a:bodyPr>
            <a:normAutofit/>
          </a:bodyPr>
          <a:lstStyle/>
          <a:p>
            <a:r>
              <a:rPr lang="en-GB" sz="3600" dirty="0" smtClean="0"/>
              <a:t>Do not provide enough interactivity</a:t>
            </a:r>
          </a:p>
          <a:p>
            <a:pPr marL="0" indent="0">
              <a:buNone/>
            </a:pPr>
            <a:endParaRPr lang="en-GB" sz="3600" dirty="0" smtClean="0"/>
          </a:p>
          <a:p>
            <a:r>
              <a:rPr lang="en-GB" sz="3600" dirty="0" smtClean="0"/>
              <a:t>May not fit into the teaching needs</a:t>
            </a:r>
          </a:p>
          <a:p>
            <a:pPr marL="0" indent="0">
              <a:buNone/>
            </a:pPr>
            <a:endParaRPr lang="en-GB" sz="3600" dirty="0" smtClean="0"/>
          </a:p>
          <a:p>
            <a:r>
              <a:rPr lang="en-GB" sz="3600" dirty="0" smtClean="0"/>
              <a:t>Provide little or no feedback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11847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A </a:t>
            </a:r>
            <a:r>
              <a:rPr lang="en-GB" b="1" dirty="0"/>
              <a:t>solution to these problems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28800"/>
            <a:ext cx="6756034" cy="4572000"/>
          </a:xfrm>
        </p:spPr>
      </p:pic>
    </p:spTree>
    <p:extLst>
      <p:ext uri="{BB962C8B-B14F-4D97-AF65-F5344CB8AC3E}">
        <p14:creationId xmlns:p14="http://schemas.microsoft.com/office/powerpoint/2010/main" val="418984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The context of worked examples in this Level 4 project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424" y="1931725"/>
            <a:ext cx="5296640" cy="3762900"/>
          </a:xfrm>
        </p:spPr>
      </p:pic>
    </p:spTree>
    <p:extLst>
      <p:ext uri="{BB962C8B-B14F-4D97-AF65-F5344CB8AC3E}">
        <p14:creationId xmlns:p14="http://schemas.microsoft.com/office/powerpoint/2010/main" val="156723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Why not use IWE in schools?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628800"/>
            <a:ext cx="2952328" cy="4746880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95536" y="2249489"/>
            <a:ext cx="5472608" cy="4608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 smtClean="0"/>
              <a:t>It is difficult to install!</a:t>
            </a:r>
          </a:p>
        </p:txBody>
      </p:sp>
    </p:spTree>
    <p:extLst>
      <p:ext uri="{BB962C8B-B14F-4D97-AF65-F5344CB8AC3E}">
        <p14:creationId xmlns:p14="http://schemas.microsoft.com/office/powerpoint/2010/main" val="17624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An alternative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16832"/>
            <a:ext cx="7776864" cy="4300450"/>
          </a:xfrm>
        </p:spPr>
      </p:pic>
    </p:spTree>
    <p:extLst>
      <p:ext uri="{BB962C8B-B14F-4D97-AF65-F5344CB8AC3E}">
        <p14:creationId xmlns:p14="http://schemas.microsoft.com/office/powerpoint/2010/main" val="177938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Other benefits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2132856"/>
            <a:ext cx="8229600" cy="4525963"/>
          </a:xfrm>
        </p:spPr>
        <p:txBody>
          <a:bodyPr/>
          <a:lstStyle/>
          <a:p>
            <a:r>
              <a:rPr lang="en-GB" dirty="0" smtClean="0"/>
              <a:t>It will receive the latest updates of the application and the worked examples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Will enable sharing examples on national and even international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359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1294</TotalTime>
  <Words>296</Words>
  <Application>Microsoft Office PowerPoint</Application>
  <PresentationFormat>On-screen Show (4:3)</PresentationFormat>
  <Paragraphs>46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Civic</vt:lpstr>
      <vt:lpstr>WEAVE: an online worked examples viewer</vt:lpstr>
      <vt:lpstr>What are worked examples?</vt:lpstr>
      <vt:lpstr>Why are worked examples beneficial for learning Computing Science?</vt:lpstr>
      <vt:lpstr>Problems of the existing forms of worked examples</vt:lpstr>
      <vt:lpstr>A solution to these problems</vt:lpstr>
      <vt:lpstr>The context of worked examples in this Level 4 project</vt:lpstr>
      <vt:lpstr>Why not use IWE in schools?</vt:lpstr>
      <vt:lpstr>An alternative</vt:lpstr>
      <vt:lpstr>Other benefits</vt:lpstr>
      <vt:lpstr>Taking a step further…</vt:lpstr>
      <vt:lpstr>A necessary condition</vt:lpstr>
      <vt:lpstr>Goals for this project</vt:lpstr>
      <vt:lpstr>Architecture</vt:lpstr>
      <vt:lpstr>Teacher Interface</vt:lpstr>
      <vt:lpstr>Student Interface</vt:lpstr>
      <vt:lpstr>Evaluation</vt:lpstr>
      <vt:lpstr>Future work</vt:lpstr>
      <vt:lpstr>Thank you!</vt:lpstr>
      <vt:lpstr>View Statistics Page</vt:lpstr>
      <vt:lpstr>IWE Examples Structure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WEAVE: an online worked examples viewer</dc:title>
  <dc:creator>Emi Vulpe</dc:creator>
  <cp:lastModifiedBy>Emi Vulpe</cp:lastModifiedBy>
  <cp:revision>23</cp:revision>
  <dcterms:created xsi:type="dcterms:W3CDTF">2015-03-23T11:19:07Z</dcterms:created>
  <dcterms:modified xsi:type="dcterms:W3CDTF">2015-03-25T01:57:29Z</dcterms:modified>
</cp:coreProperties>
</file>