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ink/ink8.xml" ContentType="application/inkml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62" r:id="rId10"/>
    <p:sldId id="274" r:id="rId11"/>
    <p:sldId id="275" r:id="rId12"/>
    <p:sldId id="265" r:id="rId13"/>
    <p:sldId id="283" r:id="rId14"/>
    <p:sldId id="266" r:id="rId15"/>
    <p:sldId id="267" r:id="rId16"/>
    <p:sldId id="268" r:id="rId17"/>
    <p:sldId id="269" r:id="rId18"/>
    <p:sldId id="277" r:id="rId19"/>
    <p:sldId id="278" r:id="rId20"/>
    <p:sldId id="28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7"/>
    <p:restoredTop sz="81027"/>
  </p:normalViewPr>
  <p:slideViewPr>
    <p:cSldViewPr snapToGrid="0">
      <p:cViewPr varScale="1">
        <p:scale>
          <a:sx n="64" d="100"/>
          <a:sy n="6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3C28-A6E8-4C0B-B649-9361043A4CF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51DC-22FD-4E53-9582-FF1AEA96D737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Price Trends</a:t>
          </a:r>
        </a:p>
      </dgm:t>
    </dgm:pt>
    <dgm:pt modelId="{3FB1D07E-BE92-477B-B434-AAEF24D9FCF4}" type="parTrans" cxnId="{744E0AD9-F680-4C93-A07C-A664080AEC42}">
      <dgm:prSet/>
      <dgm:spPr/>
      <dgm:t>
        <a:bodyPr/>
        <a:lstStyle/>
        <a:p>
          <a:endParaRPr lang="en-US"/>
        </a:p>
      </dgm:t>
    </dgm:pt>
    <dgm:pt modelId="{CEEF7982-7ED3-44AC-8D03-37FD1AD4DEE4}" type="sibTrans" cxnId="{744E0AD9-F680-4C93-A07C-A664080AEC42}">
      <dgm:prSet/>
      <dgm:spPr/>
      <dgm:t>
        <a:bodyPr/>
        <a:lstStyle/>
        <a:p>
          <a:endParaRPr lang="en-US"/>
        </a:p>
      </dgm:t>
    </dgm:pt>
    <dgm:pt modelId="{C1781AB2-183E-48D6-838E-BCADB67CF89E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Trading Volume</a:t>
          </a:r>
          <a:r>
            <a:rPr lang="en-US" sz="4000" dirty="0"/>
            <a:t>s</a:t>
          </a:r>
        </a:p>
      </dgm:t>
    </dgm:pt>
    <dgm:pt modelId="{397BE59D-1069-4799-B9FA-DC6D5E2305DB}" type="parTrans" cxnId="{1B4519C4-6DCA-4081-99C8-BC5E467F214D}">
      <dgm:prSet/>
      <dgm:spPr/>
      <dgm:t>
        <a:bodyPr/>
        <a:lstStyle/>
        <a:p>
          <a:endParaRPr lang="en-US"/>
        </a:p>
      </dgm:t>
    </dgm:pt>
    <dgm:pt modelId="{C8BC430A-BA84-4FFE-8541-14FA4A6A2021}" type="sibTrans" cxnId="{1B4519C4-6DCA-4081-99C8-BC5E467F214D}">
      <dgm:prSet/>
      <dgm:spPr/>
      <dgm:t>
        <a:bodyPr/>
        <a:lstStyle/>
        <a:p>
          <a:endParaRPr lang="en-US"/>
        </a:p>
      </dgm:t>
    </dgm:pt>
    <dgm:pt modelId="{7E8104F9-A82A-4D86-A737-E856D2538CAA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Comparison of Market Cap</a:t>
          </a:r>
        </a:p>
      </dgm:t>
    </dgm:pt>
    <dgm:pt modelId="{571FD859-4E7A-4DAE-A136-4007D61D534F}" type="parTrans" cxnId="{767DA89A-9C97-4275-95C8-7FBCE4855EEF}">
      <dgm:prSet/>
      <dgm:spPr/>
      <dgm:t>
        <a:bodyPr/>
        <a:lstStyle/>
        <a:p>
          <a:endParaRPr lang="en-US"/>
        </a:p>
      </dgm:t>
    </dgm:pt>
    <dgm:pt modelId="{E40FE162-6002-4C51-8D2C-94FCD8046607}" type="sibTrans" cxnId="{767DA89A-9C97-4275-95C8-7FBCE4855EEF}">
      <dgm:prSet/>
      <dgm:spPr/>
      <dgm:t>
        <a:bodyPr/>
        <a:lstStyle/>
        <a:p>
          <a:endParaRPr lang="en-US"/>
        </a:p>
      </dgm:t>
    </dgm:pt>
    <dgm:pt modelId="{D35A6A4D-2311-5545-9978-9FEAE7D3B447}">
      <dgm:prSet custT="1"/>
      <dgm:spPr/>
      <dgm:t>
        <a:bodyPr/>
        <a:lstStyle/>
        <a:p>
          <a:r>
            <a:rPr lang="en-US" sz="3600" b="1" dirty="0"/>
            <a:t>Pre-pandemic</a:t>
          </a:r>
        </a:p>
      </dgm:t>
    </dgm:pt>
    <dgm:pt modelId="{2CB0E284-6281-DD4A-B0BB-9E037576C48F}" type="parTrans" cxnId="{9C7370C2-479B-D448-BDC7-BB46B0C5DCFE}">
      <dgm:prSet/>
      <dgm:spPr/>
      <dgm:t>
        <a:bodyPr/>
        <a:lstStyle/>
        <a:p>
          <a:endParaRPr lang="en-US"/>
        </a:p>
      </dgm:t>
    </dgm:pt>
    <dgm:pt modelId="{4D7A103D-279B-6042-8733-6A4A860934EA}" type="sibTrans" cxnId="{9C7370C2-479B-D448-BDC7-BB46B0C5DCFE}">
      <dgm:prSet/>
      <dgm:spPr/>
      <dgm:t>
        <a:bodyPr/>
        <a:lstStyle/>
        <a:p>
          <a:endParaRPr lang="en-US"/>
        </a:p>
      </dgm:t>
    </dgm:pt>
    <dgm:pt modelId="{23096876-C121-474A-B167-5ABEFDEA3861}">
      <dgm:prSet custT="1"/>
      <dgm:spPr/>
      <dgm:t>
        <a:bodyPr/>
        <a:lstStyle/>
        <a:p>
          <a:r>
            <a:rPr lang="en-US" sz="3600" b="1" dirty="0"/>
            <a:t>During pandemic</a:t>
          </a:r>
        </a:p>
      </dgm:t>
    </dgm:pt>
    <dgm:pt modelId="{B7C6A4FF-2251-EB4B-984F-871C7889FF79}" type="parTrans" cxnId="{1AD159D6-0AEF-A341-BA02-08A504C4A741}">
      <dgm:prSet/>
      <dgm:spPr/>
      <dgm:t>
        <a:bodyPr/>
        <a:lstStyle/>
        <a:p>
          <a:endParaRPr lang="en-US"/>
        </a:p>
      </dgm:t>
    </dgm:pt>
    <dgm:pt modelId="{92ED91B7-2246-5D4B-8430-9D5BA8917C63}" type="sibTrans" cxnId="{1AD159D6-0AEF-A341-BA02-08A504C4A741}">
      <dgm:prSet/>
      <dgm:spPr/>
      <dgm:t>
        <a:bodyPr/>
        <a:lstStyle/>
        <a:p>
          <a:endParaRPr lang="en-US"/>
        </a:p>
      </dgm:t>
    </dgm:pt>
    <dgm:pt modelId="{F3F5718F-9BCE-A545-8401-9BA66BBF57C8}">
      <dgm:prSet custT="1"/>
      <dgm:spPr/>
      <dgm:t>
        <a:bodyPr/>
        <a:lstStyle/>
        <a:p>
          <a:r>
            <a:rPr lang="en-US" sz="3600" b="1" dirty="0"/>
            <a:t>Post-pandemic</a:t>
          </a:r>
        </a:p>
      </dgm:t>
    </dgm:pt>
    <dgm:pt modelId="{1E56086E-F2CE-BE4D-94A7-6BAFC9C27CFD}" type="parTrans" cxnId="{38FCED22-7882-B349-8678-F2405918BDBD}">
      <dgm:prSet/>
      <dgm:spPr/>
      <dgm:t>
        <a:bodyPr/>
        <a:lstStyle/>
        <a:p>
          <a:endParaRPr lang="en-US"/>
        </a:p>
      </dgm:t>
    </dgm:pt>
    <dgm:pt modelId="{0D4F66E9-16B6-B44F-BF6B-55DC60824019}" type="sibTrans" cxnId="{38FCED22-7882-B349-8678-F2405918BDBD}">
      <dgm:prSet/>
      <dgm:spPr/>
      <dgm:t>
        <a:bodyPr/>
        <a:lstStyle/>
        <a:p>
          <a:endParaRPr lang="en-US"/>
        </a:p>
      </dgm:t>
    </dgm:pt>
    <dgm:pt modelId="{D5B0CB0C-7F01-4A4E-9D55-35E571152B87}" type="pres">
      <dgm:prSet presAssocID="{EF423C28-A6E8-4C0B-B649-9361043A4CFA}" presName="linear" presStyleCnt="0">
        <dgm:presLayoutVars>
          <dgm:dir/>
          <dgm:animLvl val="lvl"/>
          <dgm:resizeHandles val="exact"/>
        </dgm:presLayoutVars>
      </dgm:prSet>
      <dgm:spPr/>
    </dgm:pt>
    <dgm:pt modelId="{4B9A376B-F9D2-1248-B739-D0EB77F20A48}" type="pres">
      <dgm:prSet presAssocID="{43B251DC-22FD-4E53-9582-FF1AEA96D737}" presName="parentLin" presStyleCnt="0"/>
      <dgm:spPr/>
    </dgm:pt>
    <dgm:pt modelId="{C26EBCC6-6711-3E4B-B139-7D35BFA7316A}" type="pres">
      <dgm:prSet presAssocID="{43B251DC-22FD-4E53-9582-FF1AEA96D737}" presName="parentLeftMargin" presStyleLbl="node1" presStyleIdx="0" presStyleCnt="3"/>
      <dgm:spPr/>
    </dgm:pt>
    <dgm:pt modelId="{5CA4CE3B-712D-7E4A-9B2D-CCB7911E56B1}" type="pres">
      <dgm:prSet presAssocID="{43B251DC-22FD-4E53-9582-FF1AEA96D7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88057-4831-A74C-8414-7A25CF2847B9}" type="pres">
      <dgm:prSet presAssocID="{43B251DC-22FD-4E53-9582-FF1AEA96D737}" presName="negativeSpace" presStyleCnt="0"/>
      <dgm:spPr/>
    </dgm:pt>
    <dgm:pt modelId="{B341C71B-B312-EE41-8B1E-D65DF4365652}" type="pres">
      <dgm:prSet presAssocID="{43B251DC-22FD-4E53-9582-FF1AEA96D737}" presName="childText" presStyleLbl="conFgAcc1" presStyleIdx="0" presStyleCnt="3">
        <dgm:presLayoutVars>
          <dgm:bulletEnabled val="1"/>
        </dgm:presLayoutVars>
      </dgm:prSet>
      <dgm:spPr/>
    </dgm:pt>
    <dgm:pt modelId="{6F033884-2F1D-2741-A4AE-5BDF5169F2C4}" type="pres">
      <dgm:prSet presAssocID="{CEEF7982-7ED3-44AC-8D03-37FD1AD4DEE4}" presName="spaceBetweenRectangles" presStyleCnt="0"/>
      <dgm:spPr/>
    </dgm:pt>
    <dgm:pt modelId="{28B0B459-9358-5040-8DE4-FF1EF9E880FE}" type="pres">
      <dgm:prSet presAssocID="{C1781AB2-183E-48D6-838E-BCADB67CF89E}" presName="parentLin" presStyleCnt="0"/>
      <dgm:spPr/>
    </dgm:pt>
    <dgm:pt modelId="{39B4594F-7491-054D-8A56-162EF0F21C20}" type="pres">
      <dgm:prSet presAssocID="{C1781AB2-183E-48D6-838E-BCADB67CF89E}" presName="parentLeftMargin" presStyleLbl="node1" presStyleIdx="0" presStyleCnt="3"/>
      <dgm:spPr/>
    </dgm:pt>
    <dgm:pt modelId="{BA9F2264-8560-3844-B07E-079C838F4391}" type="pres">
      <dgm:prSet presAssocID="{C1781AB2-183E-48D6-838E-BCADB67CF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76D9E5-2A60-1247-A87C-A10365CD62CF}" type="pres">
      <dgm:prSet presAssocID="{C1781AB2-183E-48D6-838E-BCADB67CF89E}" presName="negativeSpace" presStyleCnt="0"/>
      <dgm:spPr/>
    </dgm:pt>
    <dgm:pt modelId="{E73FCC4D-A0F7-EE4F-87F4-87890D53315E}" type="pres">
      <dgm:prSet presAssocID="{C1781AB2-183E-48D6-838E-BCADB67CF89E}" presName="childText" presStyleLbl="conFgAcc1" presStyleIdx="1" presStyleCnt="3">
        <dgm:presLayoutVars>
          <dgm:bulletEnabled val="1"/>
        </dgm:presLayoutVars>
      </dgm:prSet>
      <dgm:spPr/>
    </dgm:pt>
    <dgm:pt modelId="{AF06B259-2A25-A348-BD95-F99B79B4D96D}" type="pres">
      <dgm:prSet presAssocID="{C8BC430A-BA84-4FFE-8541-14FA4A6A2021}" presName="spaceBetweenRectangles" presStyleCnt="0"/>
      <dgm:spPr/>
    </dgm:pt>
    <dgm:pt modelId="{2EC506AF-A703-5449-B5BC-F6849BB9E135}" type="pres">
      <dgm:prSet presAssocID="{7E8104F9-A82A-4D86-A737-E856D2538CAA}" presName="parentLin" presStyleCnt="0"/>
      <dgm:spPr/>
    </dgm:pt>
    <dgm:pt modelId="{215C3B28-D154-E740-825A-796EBED084FF}" type="pres">
      <dgm:prSet presAssocID="{7E8104F9-A82A-4D86-A737-E856D2538CAA}" presName="parentLeftMargin" presStyleLbl="node1" presStyleIdx="1" presStyleCnt="3"/>
      <dgm:spPr/>
    </dgm:pt>
    <dgm:pt modelId="{00E02AAA-CA53-C149-A37A-2B1E44E37CD9}" type="pres">
      <dgm:prSet presAssocID="{7E8104F9-A82A-4D86-A737-E856D2538C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F85F4E-12EB-5A4D-A332-92BDB73FADBA}" type="pres">
      <dgm:prSet presAssocID="{7E8104F9-A82A-4D86-A737-E856D2538CAA}" presName="negativeSpace" presStyleCnt="0"/>
      <dgm:spPr/>
    </dgm:pt>
    <dgm:pt modelId="{9A94F6A9-451B-CB42-BE2D-7E2C0D5501BA}" type="pres">
      <dgm:prSet presAssocID="{7E8104F9-A82A-4D86-A737-E856D2538C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511715-6FF6-B147-943C-DCA6C7FC0F8F}" type="presOf" srcId="{D35A6A4D-2311-5545-9978-9FEAE7D3B447}" destId="{9A94F6A9-451B-CB42-BE2D-7E2C0D5501BA}" srcOrd="0" destOrd="0" presId="urn:microsoft.com/office/officeart/2005/8/layout/list1"/>
    <dgm:cxn modelId="{38FCED22-7882-B349-8678-F2405918BDBD}" srcId="{7E8104F9-A82A-4D86-A737-E856D2538CAA}" destId="{F3F5718F-9BCE-A545-8401-9BA66BBF57C8}" srcOrd="2" destOrd="0" parTransId="{1E56086E-F2CE-BE4D-94A7-6BAFC9C27CFD}" sibTransId="{0D4F66E9-16B6-B44F-BF6B-55DC60824019}"/>
    <dgm:cxn modelId="{E9D90E39-AE69-D74F-B9E2-A0A23201EF31}" type="presOf" srcId="{43B251DC-22FD-4E53-9582-FF1AEA96D737}" destId="{5CA4CE3B-712D-7E4A-9B2D-CCB7911E56B1}" srcOrd="1" destOrd="0" presId="urn:microsoft.com/office/officeart/2005/8/layout/list1"/>
    <dgm:cxn modelId="{0294B63D-2AF0-2247-A4D3-020F7276309B}" type="presOf" srcId="{23096876-C121-474A-B167-5ABEFDEA3861}" destId="{9A94F6A9-451B-CB42-BE2D-7E2C0D5501BA}" srcOrd="0" destOrd="1" presId="urn:microsoft.com/office/officeart/2005/8/layout/list1"/>
    <dgm:cxn modelId="{17C1F446-112B-2F4C-9A83-976192722B53}" type="presOf" srcId="{EF423C28-A6E8-4C0B-B649-9361043A4CFA}" destId="{D5B0CB0C-7F01-4A4E-9D55-35E571152B87}" srcOrd="0" destOrd="0" presId="urn:microsoft.com/office/officeart/2005/8/layout/list1"/>
    <dgm:cxn modelId="{46F75192-A82F-E146-BE0B-1D767D630B08}" type="presOf" srcId="{7E8104F9-A82A-4D86-A737-E856D2538CAA}" destId="{00E02AAA-CA53-C149-A37A-2B1E44E37CD9}" srcOrd="1" destOrd="0" presId="urn:microsoft.com/office/officeart/2005/8/layout/list1"/>
    <dgm:cxn modelId="{8433B997-CA53-5C49-A557-815AF89EC3CC}" type="presOf" srcId="{C1781AB2-183E-48D6-838E-BCADB67CF89E}" destId="{BA9F2264-8560-3844-B07E-079C838F4391}" srcOrd="1" destOrd="0" presId="urn:microsoft.com/office/officeart/2005/8/layout/list1"/>
    <dgm:cxn modelId="{767DA89A-9C97-4275-95C8-7FBCE4855EEF}" srcId="{EF423C28-A6E8-4C0B-B649-9361043A4CFA}" destId="{7E8104F9-A82A-4D86-A737-E856D2538CAA}" srcOrd="2" destOrd="0" parTransId="{571FD859-4E7A-4DAE-A136-4007D61D534F}" sibTransId="{E40FE162-6002-4C51-8D2C-94FCD8046607}"/>
    <dgm:cxn modelId="{3796F19F-1AC5-214E-B914-EA84E9C372BD}" type="presOf" srcId="{7E8104F9-A82A-4D86-A737-E856D2538CAA}" destId="{215C3B28-D154-E740-825A-796EBED084FF}" srcOrd="0" destOrd="0" presId="urn:microsoft.com/office/officeart/2005/8/layout/list1"/>
    <dgm:cxn modelId="{FE20C6B2-A31C-8343-BE7E-BA14BF2B23D8}" type="presOf" srcId="{C1781AB2-183E-48D6-838E-BCADB67CF89E}" destId="{39B4594F-7491-054D-8A56-162EF0F21C20}" srcOrd="0" destOrd="0" presId="urn:microsoft.com/office/officeart/2005/8/layout/list1"/>
    <dgm:cxn modelId="{9C7370C2-479B-D448-BDC7-BB46B0C5DCFE}" srcId="{7E8104F9-A82A-4D86-A737-E856D2538CAA}" destId="{D35A6A4D-2311-5545-9978-9FEAE7D3B447}" srcOrd="0" destOrd="0" parTransId="{2CB0E284-6281-DD4A-B0BB-9E037576C48F}" sibTransId="{4D7A103D-279B-6042-8733-6A4A860934EA}"/>
    <dgm:cxn modelId="{1B4519C4-6DCA-4081-99C8-BC5E467F214D}" srcId="{EF423C28-A6E8-4C0B-B649-9361043A4CFA}" destId="{C1781AB2-183E-48D6-838E-BCADB67CF89E}" srcOrd="1" destOrd="0" parTransId="{397BE59D-1069-4799-B9FA-DC6D5E2305DB}" sibTransId="{C8BC430A-BA84-4FFE-8541-14FA4A6A2021}"/>
    <dgm:cxn modelId="{1E9E68C5-65B8-794C-AF6E-179AE3117CB2}" type="presOf" srcId="{F3F5718F-9BCE-A545-8401-9BA66BBF57C8}" destId="{9A94F6A9-451B-CB42-BE2D-7E2C0D5501BA}" srcOrd="0" destOrd="2" presId="urn:microsoft.com/office/officeart/2005/8/layout/list1"/>
    <dgm:cxn modelId="{1AD159D6-0AEF-A341-BA02-08A504C4A741}" srcId="{7E8104F9-A82A-4D86-A737-E856D2538CAA}" destId="{23096876-C121-474A-B167-5ABEFDEA3861}" srcOrd="1" destOrd="0" parTransId="{B7C6A4FF-2251-EB4B-984F-871C7889FF79}" sibTransId="{92ED91B7-2246-5D4B-8430-9D5BA8917C63}"/>
    <dgm:cxn modelId="{744E0AD9-F680-4C93-A07C-A664080AEC42}" srcId="{EF423C28-A6E8-4C0B-B649-9361043A4CFA}" destId="{43B251DC-22FD-4E53-9582-FF1AEA96D737}" srcOrd="0" destOrd="0" parTransId="{3FB1D07E-BE92-477B-B434-AAEF24D9FCF4}" sibTransId="{CEEF7982-7ED3-44AC-8D03-37FD1AD4DEE4}"/>
    <dgm:cxn modelId="{C31B19DD-9A8F-DB45-9CB2-D3019C7E5F77}" type="presOf" srcId="{43B251DC-22FD-4E53-9582-FF1AEA96D737}" destId="{C26EBCC6-6711-3E4B-B139-7D35BFA7316A}" srcOrd="0" destOrd="0" presId="urn:microsoft.com/office/officeart/2005/8/layout/list1"/>
    <dgm:cxn modelId="{65016EE1-7FD5-E347-9C4F-A8DC08FBB62F}" type="presParOf" srcId="{D5B0CB0C-7F01-4A4E-9D55-35E571152B87}" destId="{4B9A376B-F9D2-1248-B739-D0EB77F20A48}" srcOrd="0" destOrd="0" presId="urn:microsoft.com/office/officeart/2005/8/layout/list1"/>
    <dgm:cxn modelId="{63533D59-0629-1744-82C7-B81D7DDE55BE}" type="presParOf" srcId="{4B9A376B-F9D2-1248-B739-D0EB77F20A48}" destId="{C26EBCC6-6711-3E4B-B139-7D35BFA7316A}" srcOrd="0" destOrd="0" presId="urn:microsoft.com/office/officeart/2005/8/layout/list1"/>
    <dgm:cxn modelId="{9152D574-B382-DE46-BB7F-38CD7CB4CCD9}" type="presParOf" srcId="{4B9A376B-F9D2-1248-B739-D0EB77F20A48}" destId="{5CA4CE3B-712D-7E4A-9B2D-CCB7911E56B1}" srcOrd="1" destOrd="0" presId="urn:microsoft.com/office/officeart/2005/8/layout/list1"/>
    <dgm:cxn modelId="{CD4AAB25-19FA-254B-A127-645EE3392B57}" type="presParOf" srcId="{D5B0CB0C-7F01-4A4E-9D55-35E571152B87}" destId="{09D88057-4831-A74C-8414-7A25CF2847B9}" srcOrd="1" destOrd="0" presId="urn:microsoft.com/office/officeart/2005/8/layout/list1"/>
    <dgm:cxn modelId="{0F444EFC-5A8A-7B47-8126-9C7312A07E1F}" type="presParOf" srcId="{D5B0CB0C-7F01-4A4E-9D55-35E571152B87}" destId="{B341C71B-B312-EE41-8B1E-D65DF4365652}" srcOrd="2" destOrd="0" presId="urn:microsoft.com/office/officeart/2005/8/layout/list1"/>
    <dgm:cxn modelId="{390655AA-78D4-7E4F-9BDA-AAC9A8A9B236}" type="presParOf" srcId="{D5B0CB0C-7F01-4A4E-9D55-35E571152B87}" destId="{6F033884-2F1D-2741-A4AE-5BDF5169F2C4}" srcOrd="3" destOrd="0" presId="urn:microsoft.com/office/officeart/2005/8/layout/list1"/>
    <dgm:cxn modelId="{12CA20DA-9A04-1046-9196-B94D821362FE}" type="presParOf" srcId="{D5B0CB0C-7F01-4A4E-9D55-35E571152B87}" destId="{28B0B459-9358-5040-8DE4-FF1EF9E880FE}" srcOrd="4" destOrd="0" presId="urn:microsoft.com/office/officeart/2005/8/layout/list1"/>
    <dgm:cxn modelId="{135DEDF6-627D-9745-B5BF-D6302589B0E2}" type="presParOf" srcId="{28B0B459-9358-5040-8DE4-FF1EF9E880FE}" destId="{39B4594F-7491-054D-8A56-162EF0F21C20}" srcOrd="0" destOrd="0" presId="urn:microsoft.com/office/officeart/2005/8/layout/list1"/>
    <dgm:cxn modelId="{562C5F77-F8E2-284A-9500-E17FE71766B2}" type="presParOf" srcId="{28B0B459-9358-5040-8DE4-FF1EF9E880FE}" destId="{BA9F2264-8560-3844-B07E-079C838F4391}" srcOrd="1" destOrd="0" presId="urn:microsoft.com/office/officeart/2005/8/layout/list1"/>
    <dgm:cxn modelId="{1A3B6BA2-441C-454C-8A77-B804C86E3B40}" type="presParOf" srcId="{D5B0CB0C-7F01-4A4E-9D55-35E571152B87}" destId="{0C76D9E5-2A60-1247-A87C-A10365CD62CF}" srcOrd="5" destOrd="0" presId="urn:microsoft.com/office/officeart/2005/8/layout/list1"/>
    <dgm:cxn modelId="{467094E2-D24E-8543-A8A0-93999B990D01}" type="presParOf" srcId="{D5B0CB0C-7F01-4A4E-9D55-35E571152B87}" destId="{E73FCC4D-A0F7-EE4F-87F4-87890D53315E}" srcOrd="6" destOrd="0" presId="urn:microsoft.com/office/officeart/2005/8/layout/list1"/>
    <dgm:cxn modelId="{07EDF85B-A628-C84A-9FE2-40752288BF3D}" type="presParOf" srcId="{D5B0CB0C-7F01-4A4E-9D55-35E571152B87}" destId="{AF06B259-2A25-A348-BD95-F99B79B4D96D}" srcOrd="7" destOrd="0" presId="urn:microsoft.com/office/officeart/2005/8/layout/list1"/>
    <dgm:cxn modelId="{E92051E3-279A-F945-8E9F-A4D8B3DC422E}" type="presParOf" srcId="{D5B0CB0C-7F01-4A4E-9D55-35E571152B87}" destId="{2EC506AF-A703-5449-B5BC-F6849BB9E135}" srcOrd="8" destOrd="0" presId="urn:microsoft.com/office/officeart/2005/8/layout/list1"/>
    <dgm:cxn modelId="{BEFC63B9-3D7B-374E-BA90-A05FEAFC6F4C}" type="presParOf" srcId="{2EC506AF-A703-5449-B5BC-F6849BB9E135}" destId="{215C3B28-D154-E740-825A-796EBED084FF}" srcOrd="0" destOrd="0" presId="urn:microsoft.com/office/officeart/2005/8/layout/list1"/>
    <dgm:cxn modelId="{393A53FC-D6F1-CD48-AB53-33E890EE3BFF}" type="presParOf" srcId="{2EC506AF-A703-5449-B5BC-F6849BB9E135}" destId="{00E02AAA-CA53-C149-A37A-2B1E44E37CD9}" srcOrd="1" destOrd="0" presId="urn:microsoft.com/office/officeart/2005/8/layout/list1"/>
    <dgm:cxn modelId="{641A41D3-956F-8447-BD0E-49391F13DE7F}" type="presParOf" srcId="{D5B0CB0C-7F01-4A4E-9D55-35E571152B87}" destId="{05F85F4E-12EB-5A4D-A332-92BDB73FADBA}" srcOrd="9" destOrd="0" presId="urn:microsoft.com/office/officeart/2005/8/layout/list1"/>
    <dgm:cxn modelId="{348CE998-BE95-E640-A935-309F5D874F43}" type="presParOf" srcId="{D5B0CB0C-7F01-4A4E-9D55-35E571152B87}" destId="{9A94F6A9-451B-CB42-BE2D-7E2C0D550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C71B-B312-EE41-8B1E-D65DF4365652}">
      <dsp:nvSpPr>
        <dsp:cNvPr id="0" name=""/>
        <dsp:cNvSpPr/>
      </dsp:nvSpPr>
      <dsp:spPr>
        <a:xfrm>
          <a:off x="0" y="44778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4CE3B-712D-7E4A-9B2D-CCB7911E56B1}">
      <dsp:nvSpPr>
        <dsp:cNvPr id="0" name=""/>
        <dsp:cNvSpPr/>
      </dsp:nvSpPr>
      <dsp:spPr>
        <a:xfrm>
          <a:off x="345025" y="3450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Price Trends</a:t>
          </a:r>
        </a:p>
      </dsp:txBody>
      <dsp:txXfrm>
        <a:off x="385374" y="74849"/>
        <a:ext cx="4749660" cy="745861"/>
      </dsp:txXfrm>
    </dsp:sp>
    <dsp:sp modelId="{E73FCC4D-A0F7-EE4F-87F4-87890D53315E}">
      <dsp:nvSpPr>
        <dsp:cNvPr id="0" name=""/>
        <dsp:cNvSpPr/>
      </dsp:nvSpPr>
      <dsp:spPr>
        <a:xfrm>
          <a:off x="0" y="171786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2264-8560-3844-B07E-079C838F4391}">
      <dsp:nvSpPr>
        <dsp:cNvPr id="0" name=""/>
        <dsp:cNvSpPr/>
      </dsp:nvSpPr>
      <dsp:spPr>
        <a:xfrm>
          <a:off x="345025" y="130458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Trading Volume</a:t>
          </a:r>
          <a:r>
            <a:rPr lang="en-US" sz="4000" kern="1200" dirty="0"/>
            <a:t>s</a:t>
          </a:r>
        </a:p>
      </dsp:txBody>
      <dsp:txXfrm>
        <a:off x="385374" y="1344929"/>
        <a:ext cx="4749660" cy="745861"/>
      </dsp:txXfrm>
    </dsp:sp>
    <dsp:sp modelId="{9A94F6A9-451B-CB42-BE2D-7E2C0D5501BA}">
      <dsp:nvSpPr>
        <dsp:cNvPr id="0" name=""/>
        <dsp:cNvSpPr/>
      </dsp:nvSpPr>
      <dsp:spPr>
        <a:xfrm>
          <a:off x="0" y="2987940"/>
          <a:ext cx="6900512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Pre-pandemic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During 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Post-pandemic</a:t>
          </a:r>
        </a:p>
      </dsp:txBody>
      <dsp:txXfrm>
        <a:off x="0" y="2987940"/>
        <a:ext cx="6900512" cy="2513700"/>
      </dsp:txXfrm>
    </dsp:sp>
    <dsp:sp modelId="{00E02AAA-CA53-C149-A37A-2B1E44E37CD9}">
      <dsp:nvSpPr>
        <dsp:cNvPr id="0" name=""/>
        <dsp:cNvSpPr/>
      </dsp:nvSpPr>
      <dsp:spPr>
        <a:xfrm>
          <a:off x="345025" y="257466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Comparison of Market Cap</a:t>
          </a:r>
        </a:p>
      </dsp:txBody>
      <dsp:txXfrm>
        <a:off x="385374" y="2615009"/>
        <a:ext cx="4749660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08:1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14:33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35:23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08:00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31:55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58:52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06:4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12:29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27:0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43193-3029-F642-90EF-548B8EF63C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E9E4-1236-D24B-A118-9F0833B0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3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8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1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6" r="-1" b="13813"/>
          <a:stretch/>
        </p:blipFill>
        <p:spPr>
          <a:xfrm>
            <a:off x="1525" y="33876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PYFAANG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E813-0CC6-B1F8-CAC3-E2559047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Pei-Ju Wu (Emily)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UC Berkeley Bootcamp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PRICE TRENDS &amp; TRADING VOLUMES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6C9DC05-A874-B543-7876-E8A0D97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4" y="3528147"/>
            <a:ext cx="7593568" cy="3155780"/>
          </a:xfrm>
          <a:prstGeom prst="rect">
            <a:avLst/>
          </a:prstGeom>
        </p:spPr>
      </p:pic>
      <p:pic>
        <p:nvPicPr>
          <p:cNvPr id="18" name="Picture 17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DFB2750D-E79A-440D-53C3-E48FE128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92" y="264850"/>
            <a:ext cx="7593568" cy="3271777"/>
          </a:xfrm>
          <a:prstGeom prst="rect">
            <a:avLst/>
          </a:prstGeom>
        </p:spPr>
      </p:pic>
      <p:pic>
        <p:nvPicPr>
          <p:cNvPr id="4" name="Picture 3" descr="A blue infinity symbol on a black background&#10;&#10;Description automatically generated">
            <a:extLst>
              <a:ext uri="{FF2B5EF4-FFF2-40B4-BE49-F238E27FC236}">
                <a16:creationId xmlns:a16="http://schemas.microsoft.com/office/drawing/2014/main" id="{06F0D005-9171-8E04-3311-4311709F1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342" y="639193"/>
            <a:ext cx="640475" cy="360267"/>
          </a:xfrm>
          <a:prstGeom prst="rect">
            <a:avLst/>
          </a:prstGeom>
        </p:spPr>
      </p:pic>
      <p:pic>
        <p:nvPicPr>
          <p:cNvPr id="6" name="Picture 5" descr="A grey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B6D7D77B-0E7B-FBFB-F5AE-6A531388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42" y="3842352"/>
            <a:ext cx="588806" cy="5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557784" y="484632"/>
            <a:ext cx="559593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01" y="3327544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8167"/>
            <a:ext cx="6894576" cy="3879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586" y="3053383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lines and a line&#10;&#10;Description automatically generated">
            <a:extLst>
              <a:ext uri="{FF2B5EF4-FFF2-40B4-BE49-F238E27FC236}">
                <a16:creationId xmlns:a16="http://schemas.microsoft.com/office/drawing/2014/main" id="{B9B76D7D-2DFC-1C57-98CA-7D2E5971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6" y="190556"/>
            <a:ext cx="5688038" cy="2811878"/>
          </a:xfrm>
          <a:prstGeom prst="rect">
            <a:avLst/>
          </a:prstGeom>
        </p:spPr>
      </p:pic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559A058-531B-123E-D267-0283EACDC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7" y="3265537"/>
            <a:ext cx="7028598" cy="3232105"/>
          </a:xfrm>
          <a:prstGeom prst="rect">
            <a:avLst/>
          </a:prstGeom>
        </p:spPr>
      </p:pic>
      <p:pic>
        <p:nvPicPr>
          <p:cNvPr id="8" name="Picture 7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57180EA-3C1B-12C8-D247-4D9D56625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848" y="542945"/>
            <a:ext cx="5958110" cy="3066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67DED-DF8C-60E6-3D3F-CB9766C93C89}"/>
              </a:ext>
            </a:extLst>
          </p:cNvPr>
          <p:cNvSpPr txBox="1"/>
          <p:nvPr/>
        </p:nvSpPr>
        <p:spPr>
          <a:xfrm>
            <a:off x="7871656" y="3327544"/>
            <a:ext cx="4174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FAANG stocks initially dropped during the pandemic, except for Netflix. They later recovered, reflecting FAANG regained investors’ confidence.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266CCA-1044-849F-133D-239B2E96A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097" y="520772"/>
            <a:ext cx="1192005" cy="359922"/>
          </a:xfrm>
          <a:prstGeom prst="rect">
            <a:avLst/>
          </a:prstGeom>
        </p:spPr>
      </p:pic>
      <p:pic>
        <p:nvPicPr>
          <p:cNvPr id="12" name="Picture 1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3C8A0339-0343-68A8-DE1D-B17B1354DE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097" y="3609714"/>
            <a:ext cx="1192005" cy="363063"/>
          </a:xfrm>
          <a:prstGeom prst="rect">
            <a:avLst/>
          </a:prstGeom>
        </p:spPr>
      </p:pic>
      <p:pic>
        <p:nvPicPr>
          <p:cNvPr id="14" name="Picture 13" descr="A colorful circle logo on a black background&#10;&#10;Description automatically generated">
            <a:extLst>
              <a:ext uri="{FF2B5EF4-FFF2-40B4-BE49-F238E27FC236}">
                <a16:creationId xmlns:a16="http://schemas.microsoft.com/office/drawing/2014/main" id="{09384181-5BEE-04E3-A791-EC8E377D9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411" y="536075"/>
            <a:ext cx="974309" cy="3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D680-4A76-511F-A1BB-4B6ECE5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0362"/>
            <a:ext cx="4149065" cy="1958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Share Data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EBE88EF-B8DD-4266-DB76-BE3DC32A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99" y="2758953"/>
            <a:ext cx="4438021" cy="36986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000" b="1" dirty="0"/>
              <a:t>Outstanding share data:</a:t>
            </a:r>
          </a:p>
          <a:p>
            <a:r>
              <a:rPr lang="en-US" sz="4000" b="1" dirty="0"/>
              <a:t>Pre-Pandemic (December 2019)</a:t>
            </a:r>
          </a:p>
          <a:p>
            <a:r>
              <a:rPr lang="en-US" sz="4000" b="1" dirty="0"/>
              <a:t>Pandemic (March 2020) </a:t>
            </a:r>
          </a:p>
          <a:p>
            <a:r>
              <a:rPr lang="en-US" sz="4000" b="1" dirty="0"/>
              <a:t>Post-Pandemic (December 2022)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6D647D6-AE03-7C5B-CD99-6F52F0CF2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45" y="1099008"/>
            <a:ext cx="6903720" cy="50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03CEDD6-8F27-4509-BD35-6A78B51E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9BFFAED-3D7D-75EB-E669-2E35FE16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89" y="5527320"/>
            <a:ext cx="9083513" cy="1226275"/>
          </a:xfrm>
          <a:prstGeom prst="rect">
            <a:avLst/>
          </a:prstGeom>
        </p:spPr>
      </p:pic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E75600-0C0F-98A3-BCAC-211A41313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930" y="2850218"/>
            <a:ext cx="6951921" cy="2602882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3F1D29E9-9103-4BCA-8C0F-9AA963033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49" y="4484882"/>
            <a:ext cx="3383280" cy="27432"/>
          </a:xfrm>
          <a:custGeom>
            <a:avLst/>
            <a:gdLst>
              <a:gd name="connsiteX0" fmla="*/ 0 w 3383280"/>
              <a:gd name="connsiteY0" fmla="*/ 0 h 27432"/>
              <a:gd name="connsiteX1" fmla="*/ 642823 w 3383280"/>
              <a:gd name="connsiteY1" fmla="*/ 0 h 27432"/>
              <a:gd name="connsiteX2" fmla="*/ 1319479 w 3383280"/>
              <a:gd name="connsiteY2" fmla="*/ 0 h 27432"/>
              <a:gd name="connsiteX3" fmla="*/ 2029968 w 3383280"/>
              <a:gd name="connsiteY3" fmla="*/ 0 h 27432"/>
              <a:gd name="connsiteX4" fmla="*/ 2740457 w 3383280"/>
              <a:gd name="connsiteY4" fmla="*/ 0 h 27432"/>
              <a:gd name="connsiteX5" fmla="*/ 3383280 w 3383280"/>
              <a:gd name="connsiteY5" fmla="*/ 0 h 27432"/>
              <a:gd name="connsiteX6" fmla="*/ 3383280 w 3383280"/>
              <a:gd name="connsiteY6" fmla="*/ 27432 h 27432"/>
              <a:gd name="connsiteX7" fmla="*/ 2638958 w 3383280"/>
              <a:gd name="connsiteY7" fmla="*/ 27432 h 27432"/>
              <a:gd name="connsiteX8" fmla="*/ 1894637 w 3383280"/>
              <a:gd name="connsiteY8" fmla="*/ 27432 h 27432"/>
              <a:gd name="connsiteX9" fmla="*/ 1217981 w 3383280"/>
              <a:gd name="connsiteY9" fmla="*/ 27432 h 27432"/>
              <a:gd name="connsiteX10" fmla="*/ 0 w 3383280"/>
              <a:gd name="connsiteY10" fmla="*/ 27432 h 27432"/>
              <a:gd name="connsiteX11" fmla="*/ 0 w 338328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3280" h="27432" fill="none" extrusionOk="0">
                <a:moveTo>
                  <a:pt x="0" y="0"/>
                </a:moveTo>
                <a:cubicBezTo>
                  <a:pt x="257987" y="12032"/>
                  <a:pt x="404745" y="16905"/>
                  <a:pt x="642823" y="0"/>
                </a:cubicBezTo>
                <a:cubicBezTo>
                  <a:pt x="880901" y="-16905"/>
                  <a:pt x="1102054" y="22021"/>
                  <a:pt x="1319479" y="0"/>
                </a:cubicBezTo>
                <a:cubicBezTo>
                  <a:pt x="1536904" y="-22021"/>
                  <a:pt x="1881604" y="24614"/>
                  <a:pt x="2029968" y="0"/>
                </a:cubicBezTo>
                <a:cubicBezTo>
                  <a:pt x="2178332" y="-24614"/>
                  <a:pt x="2554148" y="3447"/>
                  <a:pt x="2740457" y="0"/>
                </a:cubicBezTo>
                <a:cubicBezTo>
                  <a:pt x="2926766" y="-3447"/>
                  <a:pt x="3065477" y="23645"/>
                  <a:pt x="3383280" y="0"/>
                </a:cubicBezTo>
                <a:cubicBezTo>
                  <a:pt x="3382114" y="7395"/>
                  <a:pt x="3383325" y="21864"/>
                  <a:pt x="3383280" y="27432"/>
                </a:cubicBezTo>
                <a:cubicBezTo>
                  <a:pt x="3088851" y="31951"/>
                  <a:pt x="2966759" y="63689"/>
                  <a:pt x="2638958" y="27432"/>
                </a:cubicBezTo>
                <a:cubicBezTo>
                  <a:pt x="2311157" y="-8825"/>
                  <a:pt x="2123847" y="40497"/>
                  <a:pt x="1894637" y="27432"/>
                </a:cubicBezTo>
                <a:cubicBezTo>
                  <a:pt x="1665427" y="14367"/>
                  <a:pt x="1424813" y="48382"/>
                  <a:pt x="1217981" y="27432"/>
                </a:cubicBezTo>
                <a:cubicBezTo>
                  <a:pt x="1011149" y="6482"/>
                  <a:pt x="538241" y="2563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383280" h="27432" stroke="0" extrusionOk="0">
                <a:moveTo>
                  <a:pt x="0" y="0"/>
                </a:moveTo>
                <a:cubicBezTo>
                  <a:pt x="151297" y="22734"/>
                  <a:pt x="480695" y="25868"/>
                  <a:pt x="642823" y="0"/>
                </a:cubicBezTo>
                <a:cubicBezTo>
                  <a:pt x="804951" y="-25868"/>
                  <a:pt x="1021125" y="-7020"/>
                  <a:pt x="1217981" y="0"/>
                </a:cubicBezTo>
                <a:cubicBezTo>
                  <a:pt x="1414837" y="7020"/>
                  <a:pt x="1602550" y="692"/>
                  <a:pt x="1962302" y="0"/>
                </a:cubicBezTo>
                <a:cubicBezTo>
                  <a:pt x="2322054" y="-692"/>
                  <a:pt x="2404714" y="-13207"/>
                  <a:pt x="2605126" y="0"/>
                </a:cubicBezTo>
                <a:cubicBezTo>
                  <a:pt x="2805538" y="13207"/>
                  <a:pt x="3040223" y="19007"/>
                  <a:pt x="3383280" y="0"/>
                </a:cubicBezTo>
                <a:cubicBezTo>
                  <a:pt x="3383473" y="12649"/>
                  <a:pt x="3382292" y="17989"/>
                  <a:pt x="3383280" y="27432"/>
                </a:cubicBezTo>
                <a:cubicBezTo>
                  <a:pt x="3246258" y="-5317"/>
                  <a:pt x="2915318" y="27493"/>
                  <a:pt x="2706624" y="27432"/>
                </a:cubicBezTo>
                <a:cubicBezTo>
                  <a:pt x="2497930" y="27371"/>
                  <a:pt x="2314501" y="-484"/>
                  <a:pt x="1962302" y="27432"/>
                </a:cubicBezTo>
                <a:cubicBezTo>
                  <a:pt x="1610103" y="55348"/>
                  <a:pt x="1607990" y="25966"/>
                  <a:pt x="1387145" y="27432"/>
                </a:cubicBezTo>
                <a:cubicBezTo>
                  <a:pt x="1166300" y="28898"/>
                  <a:pt x="856166" y="27780"/>
                  <a:pt x="710489" y="27432"/>
                </a:cubicBezTo>
                <a:cubicBezTo>
                  <a:pt x="564812" y="27084"/>
                  <a:pt x="236809" y="62580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672FC"/>
          </a:solidFill>
          <a:ln w="38100" cap="rnd">
            <a:solidFill>
              <a:srgbClr val="C672F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CE775FB-F058-CA98-FD76-7F3334158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1" y="0"/>
            <a:ext cx="9463448" cy="2699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CD213-CCE5-D5B0-B8E7-11C22C25B8E2}"/>
              </a:ext>
            </a:extLst>
          </p:cNvPr>
          <p:cNvSpPr txBox="1"/>
          <p:nvPr/>
        </p:nvSpPr>
        <p:spPr>
          <a:xfrm>
            <a:off x="39349" y="318882"/>
            <a:ext cx="2920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b="1" dirty="0"/>
              <a:t>Using </a:t>
            </a:r>
            <a:r>
              <a:rPr lang="en-US" sz="3200" b="1" dirty="0" err="1"/>
              <a:t>api</a:t>
            </a:r>
            <a:r>
              <a:rPr lang="en-US" sz="3200" b="1" dirty="0"/>
              <a:t> and dictionary </a:t>
            </a:r>
            <a:r>
              <a:rPr lang="en-US" sz="3200" b="1" dirty="0" err="1"/>
              <a:t>setdefalult</a:t>
            </a:r>
            <a:r>
              <a:rPr lang="en-US" sz="3200" b="1" dirty="0"/>
              <a:t> function to collect outstanding share data from </a:t>
            </a:r>
            <a:r>
              <a:rPr lang="en-US" sz="3200" b="1" dirty="0" err="1"/>
              <a:t>json</a:t>
            </a:r>
            <a:r>
              <a:rPr lang="en-US" sz="3200" b="1" dirty="0"/>
              <a:t>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B6FD1-9BD4-153C-A61D-661531F2B4EB}"/>
              </a:ext>
            </a:extLst>
          </p:cNvPr>
          <p:cNvSpPr txBox="1"/>
          <p:nvPr/>
        </p:nvSpPr>
        <p:spPr>
          <a:xfrm>
            <a:off x="39349" y="2933546"/>
            <a:ext cx="4082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 Using list to append share data in order to turn data into a pandas </a:t>
            </a:r>
            <a:r>
              <a:rPr lang="en-US" sz="3200" b="1" dirty="0" err="1"/>
              <a:t>DataFrame</a:t>
            </a:r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C82C6-CEF3-8805-8A5E-43702DF845A5}"/>
              </a:ext>
            </a:extLst>
          </p:cNvPr>
          <p:cNvSpPr txBox="1"/>
          <p:nvPr/>
        </p:nvSpPr>
        <p:spPr>
          <a:xfrm>
            <a:off x="37014" y="5553266"/>
            <a:ext cx="213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 Casting data type to integer</a:t>
            </a:r>
          </a:p>
        </p:txBody>
      </p:sp>
    </p:spTree>
    <p:extLst>
      <p:ext uri="{BB962C8B-B14F-4D97-AF65-F5344CB8AC3E}">
        <p14:creationId xmlns:p14="http://schemas.microsoft.com/office/powerpoint/2010/main" val="234030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32B22-30FE-36F1-3F41-8831626D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66369"/>
            <a:ext cx="5563925" cy="185503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Calculating &amp; comparing </a:t>
            </a:r>
            <a:br>
              <a:rPr lang="en-US" sz="6000" dirty="0"/>
            </a:br>
            <a:r>
              <a:rPr lang="en-US" sz="6000" dirty="0"/>
              <a:t>Market Cap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C817F"/>
          </a:solidFill>
          <a:ln w="38100" cap="rnd">
            <a:solidFill>
              <a:srgbClr val="EC81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3F16-6F26-3624-3CA6-C66A31BA5104}"/>
              </a:ext>
            </a:extLst>
          </p:cNvPr>
          <p:cNvSpPr txBox="1"/>
          <p:nvPr/>
        </p:nvSpPr>
        <p:spPr>
          <a:xfrm>
            <a:off x="92632" y="2679193"/>
            <a:ext cx="5191407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Multiplying Share Data with Stock Prices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During COVID Netflix Holds Strong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Amazon, Google, and Apple Stage Impressive Recovery in Post-COVID 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aph of a market capital/major cityization&#10;&#10;Description automatically generated">
            <a:extLst>
              <a:ext uri="{FF2B5EF4-FFF2-40B4-BE49-F238E27FC236}">
                <a16:creationId xmlns:a16="http://schemas.microsoft.com/office/drawing/2014/main" id="{CAE300F6-E642-1AB4-A261-6C2010C50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05" y="1204226"/>
            <a:ext cx="6869883" cy="5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CCAAA568-C48D-A64E-466B-F76823BED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1" r="-1" b="12807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4A95-53D6-BF9A-CCCD-BCBB246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b="1" i="0">
                <a:solidFill>
                  <a:schemeClr val="bg1"/>
                </a:solidFill>
                <a:effectLst/>
              </a:rPr>
              <a:t>Comparison of S&amp;P 500 Index vs FAANG Stocks</a:t>
            </a:r>
            <a:br>
              <a:rPr lang="en-US" sz="8200" b="1" i="0">
                <a:solidFill>
                  <a:schemeClr val="bg1"/>
                </a:solidFill>
                <a:effectLst/>
              </a:rPr>
            </a:br>
            <a:endParaRPr lang="en-US" sz="8200" dirty="0">
              <a:solidFill>
                <a:schemeClr val="bg1"/>
              </a:solidFill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0049"/>
          </a:solidFill>
          <a:ln w="38100" cap="rnd">
            <a:solidFill>
              <a:srgbClr val="E700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5EC0-9DCB-54ED-8CA7-28DE4EB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75" y="654430"/>
            <a:ext cx="3888162" cy="171907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FECTCHING SP500 INDEX DATA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5A189187-923C-CFC5-9AC6-9947F84B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803" y="3420210"/>
            <a:ext cx="7964547" cy="343131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D207BED-92BD-7F45-76BC-B507C0FA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90" y="584786"/>
            <a:ext cx="7679575" cy="3137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7BA30-ED9A-68F5-0F88-0BE686EF4B6D}"/>
              </a:ext>
            </a:extLst>
          </p:cNvPr>
          <p:cNvSpPr txBox="1"/>
          <p:nvPr/>
        </p:nvSpPr>
        <p:spPr>
          <a:xfrm>
            <a:off x="171774" y="2665428"/>
            <a:ext cx="4198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</a:rPr>
              <a:t>Utilizing the same interval and time span as the FAANG company data, the VOO ETF closely mirrors the performance of the S&amp;P 500 Index.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00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41A0-2D58-F292-2A55-CB1E73EF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44" y="704088"/>
            <a:ext cx="3357024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 COMPARSION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2E258-420F-7AF7-F1A8-CE5516CD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480" y="590835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b="1" dirty="0"/>
              <a:t>Most FAANG companies displayed a similar trend, aligning with the S&amp;P 500 Index.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473"/>
          </a:solidFill>
          <a:ln w="34925">
            <a:solidFill>
              <a:srgbClr val="FF84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1FD3807-A002-D638-29AA-BFE4D6561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1" y="2377440"/>
            <a:ext cx="120670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2A9F-691E-066C-7401-5CAFA3A1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2" y="440007"/>
            <a:ext cx="3691128" cy="184489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Correlation heatmap</a:t>
            </a:r>
          </a:p>
        </p:txBody>
      </p:sp>
      <p:pic>
        <p:nvPicPr>
          <p:cNvPr id="7" name="Content Placeholder 6" descr="A screenshot of a chart&#10;&#10;Description automatically generated">
            <a:extLst>
              <a:ext uri="{FF2B5EF4-FFF2-40B4-BE49-F238E27FC236}">
                <a16:creationId xmlns:a16="http://schemas.microsoft.com/office/drawing/2014/main" id="{85BC7878-04DE-7CA7-4922-00E8EAE5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728" y="249079"/>
            <a:ext cx="7361392" cy="63598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D221-7A39-5946-A255-F9B80F2EB7F1}"/>
              </a:ext>
            </a:extLst>
          </p:cNvPr>
          <p:cNvSpPr txBox="1"/>
          <p:nvPr/>
        </p:nvSpPr>
        <p:spPr>
          <a:xfrm>
            <a:off x="536172" y="2548985"/>
            <a:ext cx="4145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Heatmap shows positive correlation between FAANG stocks and S&amp;P 500, indicating a close relationship</a:t>
            </a:r>
            <a:r>
              <a:rPr lang="en-US" sz="4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5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2833230F-F023-894B-CC8E-97C4475AB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A4D5-F30A-0525-2827-EDFB06E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EXECUTIVE</a:t>
            </a:r>
            <a:br>
              <a:rPr lang="en-US" sz="6600" dirty="0"/>
            </a:br>
            <a:r>
              <a:rPr lang="en-US" sz="6600" dirty="0"/>
              <a:t>Summary </a:t>
            </a:r>
          </a:p>
        </p:txBody>
      </p:sp>
      <p:sp>
        <p:nvSpPr>
          <p:cNvPr id="47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1EEC-4912-F0F8-651E-AB2124A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6" y="859002"/>
            <a:ext cx="6570918" cy="49884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FAANG stocks demonstrate consistent price increase, making them attractive investments.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Apple, Google, and Amazon are relatively stable, while Netflix and Meta show higher volatility.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FAANG stocks offer long-term growth opportunities with different levels of risk and potential rewards based on individual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3439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Graph on document with pen">
            <a:extLst>
              <a:ext uri="{FF2B5EF4-FFF2-40B4-BE49-F238E27FC236}">
                <a16:creationId xmlns:a16="http://schemas.microsoft.com/office/drawing/2014/main" id="{70C9C2AC-4F50-DC0E-A67C-FCA9AFB67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24BF0-5DDA-9401-869F-5D59063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Introduction &amp; objectives</a:t>
            </a:r>
          </a:p>
        </p:txBody>
      </p:sp>
      <p:sp>
        <p:nvSpPr>
          <p:cNvPr id="60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BF1F-831E-B5D8-F87A-3AA46580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Analyze FAANG stock data from 2012 to 2022. Gain insights into price trends, trading volumes, and market capitalization. Compare performance to the S&amp;P 500 index. Provide investment recommendations based on risk profiles.</a:t>
            </a:r>
          </a:p>
        </p:txBody>
      </p:sp>
    </p:spTree>
    <p:extLst>
      <p:ext uri="{BB962C8B-B14F-4D97-AF65-F5344CB8AC3E}">
        <p14:creationId xmlns:p14="http://schemas.microsoft.com/office/powerpoint/2010/main" val="272968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 on document with pen">
            <a:extLst>
              <a:ext uri="{FF2B5EF4-FFF2-40B4-BE49-F238E27FC236}">
                <a16:creationId xmlns:a16="http://schemas.microsoft.com/office/drawing/2014/main" id="{D41D6977-F31E-D93E-BEB3-6E079DC7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t="1896" r="-1" b="13813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67" name="Freeform: Shape 62">
            <a:extLst>
              <a:ext uri="{FF2B5EF4-FFF2-40B4-BE49-F238E27FC236}">
                <a16:creationId xmlns:a16="http://schemas.microsoft.com/office/drawing/2014/main" id="{8D5AAC53-3624-41C3-A6B5-1DA97F29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054" y="760956"/>
            <a:ext cx="6248168" cy="5486563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437CB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62741-D5E4-CC1F-BD25-818D9E8B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371" y="1325208"/>
            <a:ext cx="4511843" cy="1564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BF9F6"/>
                </a:solidFill>
              </a:rPr>
              <a:t>NEXT STEP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2499" y="309571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37CB3"/>
          </a:solidFill>
          <a:ln w="38100" cap="rnd">
            <a:solidFill>
              <a:srgbClr val="437CB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1E01-66FD-B000-1C5C-B1E615A9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7" y="3082807"/>
            <a:ext cx="5574607" cy="279394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BF9F6"/>
                </a:solidFill>
              </a:rPr>
              <a:t>Utilizing Machine Learning Algorithms for Stock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12725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896" r="-1" b="138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2" name="Rectangle 37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C0C6F36-4E49-7DD6-800E-ADC24EB4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017" b="1471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649AC-5058-5582-1CF9-524F442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Data sources &amp;</a:t>
            </a:r>
            <a:br>
              <a:rPr lang="en-US" sz="6600" dirty="0"/>
            </a:br>
            <a:r>
              <a:rPr lang="en-US" sz="6600" dirty="0"/>
              <a:t>DATA PROCESS &amp;</a:t>
            </a:r>
            <a:br>
              <a:rPr lang="en-US" sz="6600" dirty="0"/>
            </a:br>
            <a:r>
              <a:rPr lang="en-US" sz="6600" dirty="0"/>
              <a:t>VISUALIZATION</a:t>
            </a:r>
          </a:p>
        </p:txBody>
      </p:sp>
      <p:sp>
        <p:nvSpPr>
          <p:cNvPr id="21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4A6-5907-FFE1-3851-2DE14811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5" y="563667"/>
            <a:ext cx="6573965" cy="55790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YAHOO-FIN PYTHON OPEN-SOURCE LIBRARY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ALPHA VANTAGE API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PANDAS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47845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CBA-C836-116F-EA3D-40503D5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3586480" cy="1783080"/>
          </a:xfrm>
        </p:spPr>
        <p:txBody>
          <a:bodyPr anchor="b">
            <a:normAutofit/>
          </a:bodyPr>
          <a:lstStyle/>
          <a:p>
            <a:r>
              <a:rPr lang="en-US" sz="6600"/>
              <a:t>DATA FECTHING </a:t>
            </a:r>
            <a:endParaRPr lang="en-US" sz="6600" dirty="0"/>
          </a:p>
        </p:txBody>
      </p:sp>
      <p:sp>
        <p:nvSpPr>
          <p:cNvPr id="51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B6B46"/>
          </a:solidFill>
          <a:ln w="38100" cap="rnd">
            <a:solidFill>
              <a:srgbClr val="EB6B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8CA3E2-8BF4-6E58-C877-A968AD83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0" y="2450592"/>
            <a:ext cx="4740079" cy="4416552"/>
          </a:xfrm>
        </p:spPr>
        <p:txBody>
          <a:bodyPr>
            <a:noAutofit/>
          </a:bodyPr>
          <a:lstStyle/>
          <a:p>
            <a:r>
              <a:rPr lang="en-US" sz="3600" b="1" dirty="0"/>
              <a:t>The FAANG stock data covers 10 years on a monthly basis, starting from June 1, 2012, after the IPO of Meta in May 2012.</a:t>
            </a:r>
          </a:p>
          <a:p>
            <a:r>
              <a:rPr lang="en-US" sz="3600" b="1" dirty="0"/>
              <a:t>It includes monthly open, close, high, low prices, adjusted close prices, and trading volume.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D388A7C2-CD72-8DED-A352-C048D512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7" y="0"/>
            <a:ext cx="7532929" cy="3624112"/>
          </a:xfrm>
          <a:prstGeom prst="rect">
            <a:avLst/>
          </a:prstGeom>
        </p:spPr>
      </p:pic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D7FC0840-B69D-F6FB-CF7B-745623E0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79" y="3248076"/>
            <a:ext cx="7448873" cy="36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5" y="664464"/>
            <a:ext cx="3349749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D4647F8-4624-9D01-C858-EF103F5F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The trend for FAANG companies shows a consistent increase in stock prices over the analyzed period.</a:t>
            </a:r>
            <a:endParaRPr lang="en-US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87CDA4AF-1EFE-C2B5-CE67-8AB06298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12191999" cy="44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1" y="645646"/>
            <a:ext cx="4304433" cy="1463040"/>
          </a:xfrm>
        </p:spPr>
        <p:txBody>
          <a:bodyPr anchor="ctr">
            <a:noAutofit/>
          </a:bodyPr>
          <a:lstStyle/>
          <a:p>
            <a:r>
              <a:rPr lang="en-US" sz="6600" dirty="0"/>
              <a:t>Trading volumes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70A49D37-3579-3095-8884-53A728A4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303280"/>
            <a:ext cx="12136416" cy="45460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18E9D-6B49-E0E2-4046-D4FE364A44CB}"/>
              </a:ext>
            </a:extLst>
          </p:cNvPr>
          <p:cNvSpPr txBox="1"/>
          <p:nvPr/>
        </p:nvSpPr>
        <p:spPr>
          <a:xfrm>
            <a:off x="4672475" y="407670"/>
            <a:ext cx="68955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Overall, there was a decrease in the trading volume trend. However, in the years of 2018 and 2020, there was a notable increase in trading volumes.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338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Codes on papers">
            <a:extLst>
              <a:ext uri="{FF2B5EF4-FFF2-40B4-BE49-F238E27FC236}">
                <a16:creationId xmlns:a16="http://schemas.microsoft.com/office/drawing/2014/main" id="{49069843-F487-0859-58B6-A3AB2DAC1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901" r="-1" b="12807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8DD9B-EAAC-8800-620D-4524B0E7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400" b="1" i="0">
                <a:effectLst/>
              </a:rPr>
              <a:t>The Impact of COVID on the Stock Performance of FAANG Companies</a:t>
            </a:r>
            <a:endParaRPr lang="en-US" sz="7400" dirty="0"/>
          </a:p>
        </p:txBody>
      </p:sp>
      <p:sp>
        <p:nvSpPr>
          <p:cNvPr id="16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2A907-F816-519F-3686-1E7B07D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0" y="2527712"/>
            <a:ext cx="2693598" cy="1763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Focus on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E05B0E9-33AE-3A23-53ED-028B4062F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67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0C8EC-9CC9-5A0E-9DA5-DF0C24DF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/>
              <a:t>Covid dataset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A28937BD-F5CB-7964-1A31-BBA776BA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5092" y="3320240"/>
            <a:ext cx="8237020" cy="35377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C1642D2-5826-C3CF-109B-C0F5858F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924" y="0"/>
            <a:ext cx="8145356" cy="3717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0607F-7BB8-F0E0-4311-2BAC1C7E5C5E}"/>
              </a:ext>
            </a:extLst>
          </p:cNvPr>
          <p:cNvSpPr txBox="1"/>
          <p:nvPr/>
        </p:nvSpPr>
        <p:spPr>
          <a:xfrm>
            <a:off x="164732" y="2771673"/>
            <a:ext cx="3895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The COVID period from March 11, 2020, to September 12, 2022, is represented using daily intervals to analyze the FAANG stock prices.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5901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515</Words>
  <Application>Microsoft Macintosh PowerPoint</Application>
  <PresentationFormat>Widescreen</PresentationFormat>
  <Paragraphs>75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Söhne</vt:lpstr>
      <vt:lpstr>The Hand Bold</vt:lpstr>
      <vt:lpstr>Arial</vt:lpstr>
      <vt:lpstr>Calibri</vt:lpstr>
      <vt:lpstr>The Serif Hand Black</vt:lpstr>
      <vt:lpstr>SketchyVTI</vt:lpstr>
      <vt:lpstr>PYFAANG Stock Analysis</vt:lpstr>
      <vt:lpstr>Introduction &amp; objectives</vt:lpstr>
      <vt:lpstr>Data sources &amp; DATA PROCESS &amp; VISUALIZATION</vt:lpstr>
      <vt:lpstr>DATA FECTHING </vt:lpstr>
      <vt:lpstr>Price trends</vt:lpstr>
      <vt:lpstr>Trading volumes</vt:lpstr>
      <vt:lpstr>The Impact of COVID on the Stock Performance of FAANG Companies</vt:lpstr>
      <vt:lpstr>Focus on</vt:lpstr>
      <vt:lpstr>Covid dataset </vt:lpstr>
      <vt:lpstr>PowerPoint Presentation</vt:lpstr>
      <vt:lpstr>PowerPoint Presentation</vt:lpstr>
      <vt:lpstr>   Share Data</vt:lpstr>
      <vt:lpstr>PowerPoint Presentation</vt:lpstr>
      <vt:lpstr>Calculating &amp; comparing  Market Cap</vt:lpstr>
      <vt:lpstr>Comparison of S&amp;P 500 Index vs FAANG Stocks </vt:lpstr>
      <vt:lpstr>FECTCHING SP500 INDEX DATA</vt:lpstr>
      <vt:lpstr>PRICE TRENDS COMPARSION</vt:lpstr>
      <vt:lpstr>Correlation heatmap</vt:lpstr>
      <vt:lpstr> EXECUTIVE Summary 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PYFAANG Stock Analysis</dc:title>
  <dc:creator>Shang-Hao Huang</dc:creator>
  <cp:lastModifiedBy>Shang-Hao Huang</cp:lastModifiedBy>
  <cp:revision>209</cp:revision>
  <dcterms:created xsi:type="dcterms:W3CDTF">2023-07-07T00:26:34Z</dcterms:created>
  <dcterms:modified xsi:type="dcterms:W3CDTF">2023-07-24T06:06:14Z</dcterms:modified>
</cp:coreProperties>
</file>