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ink/ink3.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4.xml" ContentType="application/inkml+xml"/>
  <Override PartName="/ppt/notesSlides/notesSlide11.xml" ContentType="application/vnd.openxmlformats-officedocument.presentationml.notesSlide+xml"/>
  <Override PartName="/ppt/ink/ink5.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6.xml" ContentType="application/inkml+xml"/>
  <Override PartName="/ppt/notesSlides/notesSlide14.xml" ContentType="application/vnd.openxmlformats-officedocument.presentationml.notesSlide+xml"/>
  <Override PartName="/ppt/ink/ink7.xml" ContentType="application/inkml+xml"/>
  <Override PartName="/ppt/notesSlides/notesSlide15.xml" ContentType="application/vnd.openxmlformats-officedocument.presentationml.notesSlide+xml"/>
  <Override PartName="/ppt/ink/ink8.xml" ContentType="application/inkml+xml"/>
  <Override PartName="/ppt/notesSlides/notesSlide16.xml" ContentType="application/vnd.openxmlformats-officedocument.presentationml.notesSlide+xml"/>
  <Override PartName="/ppt/ink/ink9.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3" r:id="rId1"/>
  </p:sldMasterIdLst>
  <p:notesMasterIdLst>
    <p:notesMasterId r:id="rId23"/>
  </p:notesMasterIdLst>
  <p:sldIdLst>
    <p:sldId id="256" r:id="rId2"/>
    <p:sldId id="257" r:id="rId3"/>
    <p:sldId id="258" r:id="rId4"/>
    <p:sldId id="259" r:id="rId5"/>
    <p:sldId id="260" r:id="rId6"/>
    <p:sldId id="270" r:id="rId7"/>
    <p:sldId id="271" r:id="rId8"/>
    <p:sldId id="276" r:id="rId9"/>
    <p:sldId id="262" r:id="rId10"/>
    <p:sldId id="274" r:id="rId11"/>
    <p:sldId id="275" r:id="rId12"/>
    <p:sldId id="265" r:id="rId13"/>
    <p:sldId id="283" r:id="rId14"/>
    <p:sldId id="266" r:id="rId15"/>
    <p:sldId id="267" r:id="rId16"/>
    <p:sldId id="268" r:id="rId17"/>
    <p:sldId id="269" r:id="rId18"/>
    <p:sldId id="277" r:id="rId19"/>
    <p:sldId id="278" r:id="rId20"/>
    <p:sldId id="282"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72"/>
    <p:restoredTop sz="81017"/>
  </p:normalViewPr>
  <p:slideViewPr>
    <p:cSldViewPr snapToGrid="0">
      <p:cViewPr varScale="1">
        <p:scale>
          <a:sx n="64" d="100"/>
          <a:sy n="64" d="100"/>
        </p:scale>
        <p:origin x="1232"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423C28-A6E8-4C0B-B649-9361043A4CFA}"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43B251DC-22FD-4E53-9582-FF1AEA96D737}">
      <dgm:prSet custT="1"/>
      <dgm:spPr>
        <a:solidFill>
          <a:schemeClr val="accent1"/>
        </a:solidFill>
      </dgm:spPr>
      <dgm:t>
        <a:bodyPr/>
        <a:lstStyle/>
        <a:p>
          <a:r>
            <a:rPr lang="en-US" sz="4000" b="1" dirty="0"/>
            <a:t>Price Trends</a:t>
          </a:r>
        </a:p>
      </dgm:t>
    </dgm:pt>
    <dgm:pt modelId="{3FB1D07E-BE92-477B-B434-AAEF24D9FCF4}" type="parTrans" cxnId="{744E0AD9-F680-4C93-A07C-A664080AEC42}">
      <dgm:prSet/>
      <dgm:spPr/>
      <dgm:t>
        <a:bodyPr/>
        <a:lstStyle/>
        <a:p>
          <a:endParaRPr lang="en-US"/>
        </a:p>
      </dgm:t>
    </dgm:pt>
    <dgm:pt modelId="{CEEF7982-7ED3-44AC-8D03-37FD1AD4DEE4}" type="sibTrans" cxnId="{744E0AD9-F680-4C93-A07C-A664080AEC42}">
      <dgm:prSet/>
      <dgm:spPr/>
      <dgm:t>
        <a:bodyPr/>
        <a:lstStyle/>
        <a:p>
          <a:endParaRPr lang="en-US"/>
        </a:p>
      </dgm:t>
    </dgm:pt>
    <dgm:pt modelId="{C1781AB2-183E-48D6-838E-BCADB67CF89E}">
      <dgm:prSet custT="1"/>
      <dgm:spPr>
        <a:solidFill>
          <a:schemeClr val="accent1"/>
        </a:solidFill>
      </dgm:spPr>
      <dgm:t>
        <a:bodyPr/>
        <a:lstStyle/>
        <a:p>
          <a:r>
            <a:rPr lang="en-US" sz="4000" b="1" dirty="0"/>
            <a:t>Trading Volume</a:t>
          </a:r>
          <a:r>
            <a:rPr lang="en-US" sz="4000" dirty="0"/>
            <a:t>s</a:t>
          </a:r>
        </a:p>
      </dgm:t>
    </dgm:pt>
    <dgm:pt modelId="{397BE59D-1069-4799-B9FA-DC6D5E2305DB}" type="parTrans" cxnId="{1B4519C4-6DCA-4081-99C8-BC5E467F214D}">
      <dgm:prSet/>
      <dgm:spPr/>
      <dgm:t>
        <a:bodyPr/>
        <a:lstStyle/>
        <a:p>
          <a:endParaRPr lang="en-US"/>
        </a:p>
      </dgm:t>
    </dgm:pt>
    <dgm:pt modelId="{C8BC430A-BA84-4FFE-8541-14FA4A6A2021}" type="sibTrans" cxnId="{1B4519C4-6DCA-4081-99C8-BC5E467F214D}">
      <dgm:prSet/>
      <dgm:spPr/>
      <dgm:t>
        <a:bodyPr/>
        <a:lstStyle/>
        <a:p>
          <a:endParaRPr lang="en-US"/>
        </a:p>
      </dgm:t>
    </dgm:pt>
    <dgm:pt modelId="{7E8104F9-A82A-4D86-A737-E856D2538CAA}">
      <dgm:prSet custT="1"/>
      <dgm:spPr>
        <a:solidFill>
          <a:schemeClr val="accent1"/>
        </a:solidFill>
      </dgm:spPr>
      <dgm:t>
        <a:bodyPr/>
        <a:lstStyle/>
        <a:p>
          <a:r>
            <a:rPr lang="en-US" sz="4000" b="1" dirty="0"/>
            <a:t>Comparison of Market Cap</a:t>
          </a:r>
        </a:p>
      </dgm:t>
    </dgm:pt>
    <dgm:pt modelId="{571FD859-4E7A-4DAE-A136-4007D61D534F}" type="parTrans" cxnId="{767DA89A-9C97-4275-95C8-7FBCE4855EEF}">
      <dgm:prSet/>
      <dgm:spPr/>
      <dgm:t>
        <a:bodyPr/>
        <a:lstStyle/>
        <a:p>
          <a:endParaRPr lang="en-US"/>
        </a:p>
      </dgm:t>
    </dgm:pt>
    <dgm:pt modelId="{E40FE162-6002-4C51-8D2C-94FCD8046607}" type="sibTrans" cxnId="{767DA89A-9C97-4275-95C8-7FBCE4855EEF}">
      <dgm:prSet/>
      <dgm:spPr/>
      <dgm:t>
        <a:bodyPr/>
        <a:lstStyle/>
        <a:p>
          <a:endParaRPr lang="en-US"/>
        </a:p>
      </dgm:t>
    </dgm:pt>
    <dgm:pt modelId="{D35A6A4D-2311-5545-9978-9FEAE7D3B447}">
      <dgm:prSet custT="1"/>
      <dgm:spPr/>
      <dgm:t>
        <a:bodyPr/>
        <a:lstStyle/>
        <a:p>
          <a:r>
            <a:rPr lang="en-US" sz="3600" b="1" dirty="0"/>
            <a:t>Pre-pandemic</a:t>
          </a:r>
        </a:p>
      </dgm:t>
    </dgm:pt>
    <dgm:pt modelId="{2CB0E284-6281-DD4A-B0BB-9E037576C48F}" type="parTrans" cxnId="{9C7370C2-479B-D448-BDC7-BB46B0C5DCFE}">
      <dgm:prSet/>
      <dgm:spPr/>
      <dgm:t>
        <a:bodyPr/>
        <a:lstStyle/>
        <a:p>
          <a:endParaRPr lang="en-US"/>
        </a:p>
      </dgm:t>
    </dgm:pt>
    <dgm:pt modelId="{4D7A103D-279B-6042-8733-6A4A860934EA}" type="sibTrans" cxnId="{9C7370C2-479B-D448-BDC7-BB46B0C5DCFE}">
      <dgm:prSet/>
      <dgm:spPr/>
      <dgm:t>
        <a:bodyPr/>
        <a:lstStyle/>
        <a:p>
          <a:endParaRPr lang="en-US"/>
        </a:p>
      </dgm:t>
    </dgm:pt>
    <dgm:pt modelId="{23096876-C121-474A-B167-5ABEFDEA3861}">
      <dgm:prSet custT="1"/>
      <dgm:spPr/>
      <dgm:t>
        <a:bodyPr/>
        <a:lstStyle/>
        <a:p>
          <a:r>
            <a:rPr lang="en-US" sz="3600" b="1" dirty="0"/>
            <a:t>During pandemic</a:t>
          </a:r>
        </a:p>
      </dgm:t>
    </dgm:pt>
    <dgm:pt modelId="{B7C6A4FF-2251-EB4B-984F-871C7889FF79}" type="parTrans" cxnId="{1AD159D6-0AEF-A341-BA02-08A504C4A741}">
      <dgm:prSet/>
      <dgm:spPr/>
      <dgm:t>
        <a:bodyPr/>
        <a:lstStyle/>
        <a:p>
          <a:endParaRPr lang="en-US"/>
        </a:p>
      </dgm:t>
    </dgm:pt>
    <dgm:pt modelId="{92ED91B7-2246-5D4B-8430-9D5BA8917C63}" type="sibTrans" cxnId="{1AD159D6-0AEF-A341-BA02-08A504C4A741}">
      <dgm:prSet/>
      <dgm:spPr/>
      <dgm:t>
        <a:bodyPr/>
        <a:lstStyle/>
        <a:p>
          <a:endParaRPr lang="en-US"/>
        </a:p>
      </dgm:t>
    </dgm:pt>
    <dgm:pt modelId="{F3F5718F-9BCE-A545-8401-9BA66BBF57C8}">
      <dgm:prSet custT="1"/>
      <dgm:spPr/>
      <dgm:t>
        <a:bodyPr/>
        <a:lstStyle/>
        <a:p>
          <a:r>
            <a:rPr lang="en-US" sz="3600" b="1" dirty="0"/>
            <a:t>Post-pandemic</a:t>
          </a:r>
        </a:p>
      </dgm:t>
    </dgm:pt>
    <dgm:pt modelId="{1E56086E-F2CE-BE4D-94A7-6BAFC9C27CFD}" type="parTrans" cxnId="{38FCED22-7882-B349-8678-F2405918BDBD}">
      <dgm:prSet/>
      <dgm:spPr/>
      <dgm:t>
        <a:bodyPr/>
        <a:lstStyle/>
        <a:p>
          <a:endParaRPr lang="en-US"/>
        </a:p>
      </dgm:t>
    </dgm:pt>
    <dgm:pt modelId="{0D4F66E9-16B6-B44F-BF6B-55DC60824019}" type="sibTrans" cxnId="{38FCED22-7882-B349-8678-F2405918BDBD}">
      <dgm:prSet/>
      <dgm:spPr/>
      <dgm:t>
        <a:bodyPr/>
        <a:lstStyle/>
        <a:p>
          <a:endParaRPr lang="en-US"/>
        </a:p>
      </dgm:t>
    </dgm:pt>
    <dgm:pt modelId="{D5B0CB0C-7F01-4A4E-9D55-35E571152B87}" type="pres">
      <dgm:prSet presAssocID="{EF423C28-A6E8-4C0B-B649-9361043A4CFA}" presName="linear" presStyleCnt="0">
        <dgm:presLayoutVars>
          <dgm:dir/>
          <dgm:animLvl val="lvl"/>
          <dgm:resizeHandles val="exact"/>
        </dgm:presLayoutVars>
      </dgm:prSet>
      <dgm:spPr/>
    </dgm:pt>
    <dgm:pt modelId="{4B9A376B-F9D2-1248-B739-D0EB77F20A48}" type="pres">
      <dgm:prSet presAssocID="{43B251DC-22FD-4E53-9582-FF1AEA96D737}" presName="parentLin" presStyleCnt="0"/>
      <dgm:spPr/>
    </dgm:pt>
    <dgm:pt modelId="{C26EBCC6-6711-3E4B-B139-7D35BFA7316A}" type="pres">
      <dgm:prSet presAssocID="{43B251DC-22FD-4E53-9582-FF1AEA96D737}" presName="parentLeftMargin" presStyleLbl="node1" presStyleIdx="0" presStyleCnt="3"/>
      <dgm:spPr/>
    </dgm:pt>
    <dgm:pt modelId="{5CA4CE3B-712D-7E4A-9B2D-CCB7911E56B1}" type="pres">
      <dgm:prSet presAssocID="{43B251DC-22FD-4E53-9582-FF1AEA96D737}" presName="parentText" presStyleLbl="node1" presStyleIdx="0" presStyleCnt="3">
        <dgm:presLayoutVars>
          <dgm:chMax val="0"/>
          <dgm:bulletEnabled val="1"/>
        </dgm:presLayoutVars>
      </dgm:prSet>
      <dgm:spPr/>
    </dgm:pt>
    <dgm:pt modelId="{09D88057-4831-A74C-8414-7A25CF2847B9}" type="pres">
      <dgm:prSet presAssocID="{43B251DC-22FD-4E53-9582-FF1AEA96D737}" presName="negativeSpace" presStyleCnt="0"/>
      <dgm:spPr/>
    </dgm:pt>
    <dgm:pt modelId="{B341C71B-B312-EE41-8B1E-D65DF4365652}" type="pres">
      <dgm:prSet presAssocID="{43B251DC-22FD-4E53-9582-FF1AEA96D737}" presName="childText" presStyleLbl="conFgAcc1" presStyleIdx="0" presStyleCnt="3">
        <dgm:presLayoutVars>
          <dgm:bulletEnabled val="1"/>
        </dgm:presLayoutVars>
      </dgm:prSet>
      <dgm:spPr/>
    </dgm:pt>
    <dgm:pt modelId="{6F033884-2F1D-2741-A4AE-5BDF5169F2C4}" type="pres">
      <dgm:prSet presAssocID="{CEEF7982-7ED3-44AC-8D03-37FD1AD4DEE4}" presName="spaceBetweenRectangles" presStyleCnt="0"/>
      <dgm:spPr/>
    </dgm:pt>
    <dgm:pt modelId="{28B0B459-9358-5040-8DE4-FF1EF9E880FE}" type="pres">
      <dgm:prSet presAssocID="{C1781AB2-183E-48D6-838E-BCADB67CF89E}" presName="parentLin" presStyleCnt="0"/>
      <dgm:spPr/>
    </dgm:pt>
    <dgm:pt modelId="{39B4594F-7491-054D-8A56-162EF0F21C20}" type="pres">
      <dgm:prSet presAssocID="{C1781AB2-183E-48D6-838E-BCADB67CF89E}" presName="parentLeftMargin" presStyleLbl="node1" presStyleIdx="0" presStyleCnt="3"/>
      <dgm:spPr/>
    </dgm:pt>
    <dgm:pt modelId="{BA9F2264-8560-3844-B07E-079C838F4391}" type="pres">
      <dgm:prSet presAssocID="{C1781AB2-183E-48D6-838E-BCADB67CF89E}" presName="parentText" presStyleLbl="node1" presStyleIdx="1" presStyleCnt="3">
        <dgm:presLayoutVars>
          <dgm:chMax val="0"/>
          <dgm:bulletEnabled val="1"/>
        </dgm:presLayoutVars>
      </dgm:prSet>
      <dgm:spPr/>
    </dgm:pt>
    <dgm:pt modelId="{0C76D9E5-2A60-1247-A87C-A10365CD62CF}" type="pres">
      <dgm:prSet presAssocID="{C1781AB2-183E-48D6-838E-BCADB67CF89E}" presName="negativeSpace" presStyleCnt="0"/>
      <dgm:spPr/>
    </dgm:pt>
    <dgm:pt modelId="{E73FCC4D-A0F7-EE4F-87F4-87890D53315E}" type="pres">
      <dgm:prSet presAssocID="{C1781AB2-183E-48D6-838E-BCADB67CF89E}" presName="childText" presStyleLbl="conFgAcc1" presStyleIdx="1" presStyleCnt="3">
        <dgm:presLayoutVars>
          <dgm:bulletEnabled val="1"/>
        </dgm:presLayoutVars>
      </dgm:prSet>
      <dgm:spPr/>
    </dgm:pt>
    <dgm:pt modelId="{AF06B259-2A25-A348-BD95-F99B79B4D96D}" type="pres">
      <dgm:prSet presAssocID="{C8BC430A-BA84-4FFE-8541-14FA4A6A2021}" presName="spaceBetweenRectangles" presStyleCnt="0"/>
      <dgm:spPr/>
    </dgm:pt>
    <dgm:pt modelId="{2EC506AF-A703-5449-B5BC-F6849BB9E135}" type="pres">
      <dgm:prSet presAssocID="{7E8104F9-A82A-4D86-A737-E856D2538CAA}" presName="parentLin" presStyleCnt="0"/>
      <dgm:spPr/>
    </dgm:pt>
    <dgm:pt modelId="{215C3B28-D154-E740-825A-796EBED084FF}" type="pres">
      <dgm:prSet presAssocID="{7E8104F9-A82A-4D86-A737-E856D2538CAA}" presName="parentLeftMargin" presStyleLbl="node1" presStyleIdx="1" presStyleCnt="3"/>
      <dgm:spPr/>
    </dgm:pt>
    <dgm:pt modelId="{00E02AAA-CA53-C149-A37A-2B1E44E37CD9}" type="pres">
      <dgm:prSet presAssocID="{7E8104F9-A82A-4D86-A737-E856D2538CAA}" presName="parentText" presStyleLbl="node1" presStyleIdx="2" presStyleCnt="3">
        <dgm:presLayoutVars>
          <dgm:chMax val="0"/>
          <dgm:bulletEnabled val="1"/>
        </dgm:presLayoutVars>
      </dgm:prSet>
      <dgm:spPr/>
    </dgm:pt>
    <dgm:pt modelId="{05F85F4E-12EB-5A4D-A332-92BDB73FADBA}" type="pres">
      <dgm:prSet presAssocID="{7E8104F9-A82A-4D86-A737-E856D2538CAA}" presName="negativeSpace" presStyleCnt="0"/>
      <dgm:spPr/>
    </dgm:pt>
    <dgm:pt modelId="{9A94F6A9-451B-CB42-BE2D-7E2C0D5501BA}" type="pres">
      <dgm:prSet presAssocID="{7E8104F9-A82A-4D86-A737-E856D2538CAA}" presName="childText" presStyleLbl="conFgAcc1" presStyleIdx="2" presStyleCnt="3">
        <dgm:presLayoutVars>
          <dgm:bulletEnabled val="1"/>
        </dgm:presLayoutVars>
      </dgm:prSet>
      <dgm:spPr/>
    </dgm:pt>
  </dgm:ptLst>
  <dgm:cxnLst>
    <dgm:cxn modelId="{29511715-6FF6-B147-943C-DCA6C7FC0F8F}" type="presOf" srcId="{D35A6A4D-2311-5545-9978-9FEAE7D3B447}" destId="{9A94F6A9-451B-CB42-BE2D-7E2C0D5501BA}" srcOrd="0" destOrd="0" presId="urn:microsoft.com/office/officeart/2005/8/layout/list1"/>
    <dgm:cxn modelId="{38FCED22-7882-B349-8678-F2405918BDBD}" srcId="{7E8104F9-A82A-4D86-A737-E856D2538CAA}" destId="{F3F5718F-9BCE-A545-8401-9BA66BBF57C8}" srcOrd="2" destOrd="0" parTransId="{1E56086E-F2CE-BE4D-94A7-6BAFC9C27CFD}" sibTransId="{0D4F66E9-16B6-B44F-BF6B-55DC60824019}"/>
    <dgm:cxn modelId="{E9D90E39-AE69-D74F-B9E2-A0A23201EF31}" type="presOf" srcId="{43B251DC-22FD-4E53-9582-FF1AEA96D737}" destId="{5CA4CE3B-712D-7E4A-9B2D-CCB7911E56B1}" srcOrd="1" destOrd="0" presId="urn:microsoft.com/office/officeart/2005/8/layout/list1"/>
    <dgm:cxn modelId="{0294B63D-2AF0-2247-A4D3-020F7276309B}" type="presOf" srcId="{23096876-C121-474A-B167-5ABEFDEA3861}" destId="{9A94F6A9-451B-CB42-BE2D-7E2C0D5501BA}" srcOrd="0" destOrd="1" presId="urn:microsoft.com/office/officeart/2005/8/layout/list1"/>
    <dgm:cxn modelId="{17C1F446-112B-2F4C-9A83-976192722B53}" type="presOf" srcId="{EF423C28-A6E8-4C0B-B649-9361043A4CFA}" destId="{D5B0CB0C-7F01-4A4E-9D55-35E571152B87}" srcOrd="0" destOrd="0" presId="urn:microsoft.com/office/officeart/2005/8/layout/list1"/>
    <dgm:cxn modelId="{46F75192-A82F-E146-BE0B-1D767D630B08}" type="presOf" srcId="{7E8104F9-A82A-4D86-A737-E856D2538CAA}" destId="{00E02AAA-CA53-C149-A37A-2B1E44E37CD9}" srcOrd="1" destOrd="0" presId="urn:microsoft.com/office/officeart/2005/8/layout/list1"/>
    <dgm:cxn modelId="{8433B997-CA53-5C49-A557-815AF89EC3CC}" type="presOf" srcId="{C1781AB2-183E-48D6-838E-BCADB67CF89E}" destId="{BA9F2264-8560-3844-B07E-079C838F4391}" srcOrd="1" destOrd="0" presId="urn:microsoft.com/office/officeart/2005/8/layout/list1"/>
    <dgm:cxn modelId="{767DA89A-9C97-4275-95C8-7FBCE4855EEF}" srcId="{EF423C28-A6E8-4C0B-B649-9361043A4CFA}" destId="{7E8104F9-A82A-4D86-A737-E856D2538CAA}" srcOrd="2" destOrd="0" parTransId="{571FD859-4E7A-4DAE-A136-4007D61D534F}" sibTransId="{E40FE162-6002-4C51-8D2C-94FCD8046607}"/>
    <dgm:cxn modelId="{3796F19F-1AC5-214E-B914-EA84E9C372BD}" type="presOf" srcId="{7E8104F9-A82A-4D86-A737-E856D2538CAA}" destId="{215C3B28-D154-E740-825A-796EBED084FF}" srcOrd="0" destOrd="0" presId="urn:microsoft.com/office/officeart/2005/8/layout/list1"/>
    <dgm:cxn modelId="{FE20C6B2-A31C-8343-BE7E-BA14BF2B23D8}" type="presOf" srcId="{C1781AB2-183E-48D6-838E-BCADB67CF89E}" destId="{39B4594F-7491-054D-8A56-162EF0F21C20}" srcOrd="0" destOrd="0" presId="urn:microsoft.com/office/officeart/2005/8/layout/list1"/>
    <dgm:cxn modelId="{9C7370C2-479B-D448-BDC7-BB46B0C5DCFE}" srcId="{7E8104F9-A82A-4D86-A737-E856D2538CAA}" destId="{D35A6A4D-2311-5545-9978-9FEAE7D3B447}" srcOrd="0" destOrd="0" parTransId="{2CB0E284-6281-DD4A-B0BB-9E037576C48F}" sibTransId="{4D7A103D-279B-6042-8733-6A4A860934EA}"/>
    <dgm:cxn modelId="{1B4519C4-6DCA-4081-99C8-BC5E467F214D}" srcId="{EF423C28-A6E8-4C0B-B649-9361043A4CFA}" destId="{C1781AB2-183E-48D6-838E-BCADB67CF89E}" srcOrd="1" destOrd="0" parTransId="{397BE59D-1069-4799-B9FA-DC6D5E2305DB}" sibTransId="{C8BC430A-BA84-4FFE-8541-14FA4A6A2021}"/>
    <dgm:cxn modelId="{1E9E68C5-65B8-794C-AF6E-179AE3117CB2}" type="presOf" srcId="{F3F5718F-9BCE-A545-8401-9BA66BBF57C8}" destId="{9A94F6A9-451B-CB42-BE2D-7E2C0D5501BA}" srcOrd="0" destOrd="2" presId="urn:microsoft.com/office/officeart/2005/8/layout/list1"/>
    <dgm:cxn modelId="{1AD159D6-0AEF-A341-BA02-08A504C4A741}" srcId="{7E8104F9-A82A-4D86-A737-E856D2538CAA}" destId="{23096876-C121-474A-B167-5ABEFDEA3861}" srcOrd="1" destOrd="0" parTransId="{B7C6A4FF-2251-EB4B-984F-871C7889FF79}" sibTransId="{92ED91B7-2246-5D4B-8430-9D5BA8917C63}"/>
    <dgm:cxn modelId="{744E0AD9-F680-4C93-A07C-A664080AEC42}" srcId="{EF423C28-A6E8-4C0B-B649-9361043A4CFA}" destId="{43B251DC-22FD-4E53-9582-FF1AEA96D737}" srcOrd="0" destOrd="0" parTransId="{3FB1D07E-BE92-477B-B434-AAEF24D9FCF4}" sibTransId="{CEEF7982-7ED3-44AC-8D03-37FD1AD4DEE4}"/>
    <dgm:cxn modelId="{C31B19DD-9A8F-DB45-9CB2-D3019C7E5F77}" type="presOf" srcId="{43B251DC-22FD-4E53-9582-FF1AEA96D737}" destId="{C26EBCC6-6711-3E4B-B139-7D35BFA7316A}" srcOrd="0" destOrd="0" presId="urn:microsoft.com/office/officeart/2005/8/layout/list1"/>
    <dgm:cxn modelId="{65016EE1-7FD5-E347-9C4F-A8DC08FBB62F}" type="presParOf" srcId="{D5B0CB0C-7F01-4A4E-9D55-35E571152B87}" destId="{4B9A376B-F9D2-1248-B739-D0EB77F20A48}" srcOrd="0" destOrd="0" presId="urn:microsoft.com/office/officeart/2005/8/layout/list1"/>
    <dgm:cxn modelId="{63533D59-0629-1744-82C7-B81D7DDE55BE}" type="presParOf" srcId="{4B9A376B-F9D2-1248-B739-D0EB77F20A48}" destId="{C26EBCC6-6711-3E4B-B139-7D35BFA7316A}" srcOrd="0" destOrd="0" presId="urn:microsoft.com/office/officeart/2005/8/layout/list1"/>
    <dgm:cxn modelId="{9152D574-B382-DE46-BB7F-38CD7CB4CCD9}" type="presParOf" srcId="{4B9A376B-F9D2-1248-B739-D0EB77F20A48}" destId="{5CA4CE3B-712D-7E4A-9B2D-CCB7911E56B1}" srcOrd="1" destOrd="0" presId="urn:microsoft.com/office/officeart/2005/8/layout/list1"/>
    <dgm:cxn modelId="{CD4AAB25-19FA-254B-A127-645EE3392B57}" type="presParOf" srcId="{D5B0CB0C-7F01-4A4E-9D55-35E571152B87}" destId="{09D88057-4831-A74C-8414-7A25CF2847B9}" srcOrd="1" destOrd="0" presId="urn:microsoft.com/office/officeart/2005/8/layout/list1"/>
    <dgm:cxn modelId="{0F444EFC-5A8A-7B47-8126-9C7312A07E1F}" type="presParOf" srcId="{D5B0CB0C-7F01-4A4E-9D55-35E571152B87}" destId="{B341C71B-B312-EE41-8B1E-D65DF4365652}" srcOrd="2" destOrd="0" presId="urn:microsoft.com/office/officeart/2005/8/layout/list1"/>
    <dgm:cxn modelId="{390655AA-78D4-7E4F-9BDA-AAC9A8A9B236}" type="presParOf" srcId="{D5B0CB0C-7F01-4A4E-9D55-35E571152B87}" destId="{6F033884-2F1D-2741-A4AE-5BDF5169F2C4}" srcOrd="3" destOrd="0" presId="urn:microsoft.com/office/officeart/2005/8/layout/list1"/>
    <dgm:cxn modelId="{12CA20DA-9A04-1046-9196-B94D821362FE}" type="presParOf" srcId="{D5B0CB0C-7F01-4A4E-9D55-35E571152B87}" destId="{28B0B459-9358-5040-8DE4-FF1EF9E880FE}" srcOrd="4" destOrd="0" presId="urn:microsoft.com/office/officeart/2005/8/layout/list1"/>
    <dgm:cxn modelId="{135DEDF6-627D-9745-B5BF-D6302589B0E2}" type="presParOf" srcId="{28B0B459-9358-5040-8DE4-FF1EF9E880FE}" destId="{39B4594F-7491-054D-8A56-162EF0F21C20}" srcOrd="0" destOrd="0" presId="urn:microsoft.com/office/officeart/2005/8/layout/list1"/>
    <dgm:cxn modelId="{562C5F77-F8E2-284A-9500-E17FE71766B2}" type="presParOf" srcId="{28B0B459-9358-5040-8DE4-FF1EF9E880FE}" destId="{BA9F2264-8560-3844-B07E-079C838F4391}" srcOrd="1" destOrd="0" presId="urn:microsoft.com/office/officeart/2005/8/layout/list1"/>
    <dgm:cxn modelId="{1A3B6BA2-441C-454C-8A77-B804C86E3B40}" type="presParOf" srcId="{D5B0CB0C-7F01-4A4E-9D55-35E571152B87}" destId="{0C76D9E5-2A60-1247-A87C-A10365CD62CF}" srcOrd="5" destOrd="0" presId="urn:microsoft.com/office/officeart/2005/8/layout/list1"/>
    <dgm:cxn modelId="{467094E2-D24E-8543-A8A0-93999B990D01}" type="presParOf" srcId="{D5B0CB0C-7F01-4A4E-9D55-35E571152B87}" destId="{E73FCC4D-A0F7-EE4F-87F4-87890D53315E}" srcOrd="6" destOrd="0" presId="urn:microsoft.com/office/officeart/2005/8/layout/list1"/>
    <dgm:cxn modelId="{07EDF85B-A628-C84A-9FE2-40752288BF3D}" type="presParOf" srcId="{D5B0CB0C-7F01-4A4E-9D55-35E571152B87}" destId="{AF06B259-2A25-A348-BD95-F99B79B4D96D}" srcOrd="7" destOrd="0" presId="urn:microsoft.com/office/officeart/2005/8/layout/list1"/>
    <dgm:cxn modelId="{E92051E3-279A-F945-8E9F-A4D8B3DC422E}" type="presParOf" srcId="{D5B0CB0C-7F01-4A4E-9D55-35E571152B87}" destId="{2EC506AF-A703-5449-B5BC-F6849BB9E135}" srcOrd="8" destOrd="0" presId="urn:microsoft.com/office/officeart/2005/8/layout/list1"/>
    <dgm:cxn modelId="{BEFC63B9-3D7B-374E-BA90-A05FEAFC6F4C}" type="presParOf" srcId="{2EC506AF-A703-5449-B5BC-F6849BB9E135}" destId="{215C3B28-D154-E740-825A-796EBED084FF}" srcOrd="0" destOrd="0" presId="urn:microsoft.com/office/officeart/2005/8/layout/list1"/>
    <dgm:cxn modelId="{393A53FC-D6F1-CD48-AB53-33E890EE3BFF}" type="presParOf" srcId="{2EC506AF-A703-5449-B5BC-F6849BB9E135}" destId="{00E02AAA-CA53-C149-A37A-2B1E44E37CD9}" srcOrd="1" destOrd="0" presId="urn:microsoft.com/office/officeart/2005/8/layout/list1"/>
    <dgm:cxn modelId="{641A41D3-956F-8447-BD0E-49391F13DE7F}" type="presParOf" srcId="{D5B0CB0C-7F01-4A4E-9D55-35E571152B87}" destId="{05F85F4E-12EB-5A4D-A332-92BDB73FADBA}" srcOrd="9" destOrd="0" presId="urn:microsoft.com/office/officeart/2005/8/layout/list1"/>
    <dgm:cxn modelId="{348CE998-BE95-E640-A935-309F5D874F43}" type="presParOf" srcId="{D5B0CB0C-7F01-4A4E-9D55-35E571152B87}" destId="{9A94F6A9-451B-CB42-BE2D-7E2C0D5501B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1C71B-B312-EE41-8B1E-D65DF4365652}">
      <dsp:nvSpPr>
        <dsp:cNvPr id="0" name=""/>
        <dsp:cNvSpPr/>
      </dsp:nvSpPr>
      <dsp:spPr>
        <a:xfrm>
          <a:off x="0" y="447780"/>
          <a:ext cx="6900512" cy="7055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A4CE3B-712D-7E4A-9B2D-CCB7911E56B1}">
      <dsp:nvSpPr>
        <dsp:cNvPr id="0" name=""/>
        <dsp:cNvSpPr/>
      </dsp:nvSpPr>
      <dsp:spPr>
        <a:xfrm>
          <a:off x="345025" y="34500"/>
          <a:ext cx="4830358" cy="826559"/>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778000">
            <a:lnSpc>
              <a:spcPct val="90000"/>
            </a:lnSpc>
            <a:spcBef>
              <a:spcPct val="0"/>
            </a:spcBef>
            <a:spcAft>
              <a:spcPct val="35000"/>
            </a:spcAft>
            <a:buNone/>
          </a:pPr>
          <a:r>
            <a:rPr lang="en-US" sz="4000" b="1" kern="1200" dirty="0"/>
            <a:t>Price Trends</a:t>
          </a:r>
        </a:p>
      </dsp:txBody>
      <dsp:txXfrm>
        <a:off x="385374" y="74849"/>
        <a:ext cx="4749660" cy="745861"/>
      </dsp:txXfrm>
    </dsp:sp>
    <dsp:sp modelId="{E73FCC4D-A0F7-EE4F-87F4-87890D53315E}">
      <dsp:nvSpPr>
        <dsp:cNvPr id="0" name=""/>
        <dsp:cNvSpPr/>
      </dsp:nvSpPr>
      <dsp:spPr>
        <a:xfrm>
          <a:off x="0" y="1717860"/>
          <a:ext cx="6900512" cy="705599"/>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9F2264-8560-3844-B07E-079C838F4391}">
      <dsp:nvSpPr>
        <dsp:cNvPr id="0" name=""/>
        <dsp:cNvSpPr/>
      </dsp:nvSpPr>
      <dsp:spPr>
        <a:xfrm>
          <a:off x="345025" y="1304580"/>
          <a:ext cx="4830358" cy="826559"/>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778000">
            <a:lnSpc>
              <a:spcPct val="90000"/>
            </a:lnSpc>
            <a:spcBef>
              <a:spcPct val="0"/>
            </a:spcBef>
            <a:spcAft>
              <a:spcPct val="35000"/>
            </a:spcAft>
            <a:buNone/>
          </a:pPr>
          <a:r>
            <a:rPr lang="en-US" sz="4000" b="1" kern="1200" dirty="0"/>
            <a:t>Trading Volume</a:t>
          </a:r>
          <a:r>
            <a:rPr lang="en-US" sz="4000" kern="1200" dirty="0"/>
            <a:t>s</a:t>
          </a:r>
        </a:p>
      </dsp:txBody>
      <dsp:txXfrm>
        <a:off x="385374" y="1344929"/>
        <a:ext cx="4749660" cy="745861"/>
      </dsp:txXfrm>
    </dsp:sp>
    <dsp:sp modelId="{9A94F6A9-451B-CB42-BE2D-7E2C0D5501BA}">
      <dsp:nvSpPr>
        <dsp:cNvPr id="0" name=""/>
        <dsp:cNvSpPr/>
      </dsp:nvSpPr>
      <dsp:spPr>
        <a:xfrm>
          <a:off x="0" y="2987940"/>
          <a:ext cx="6900512" cy="25137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583184" rIns="535556" bIns="256032" numCol="1" spcCol="1270" anchor="t" anchorCtr="0">
          <a:noAutofit/>
        </a:bodyPr>
        <a:lstStyle/>
        <a:p>
          <a:pPr marL="285750" lvl="1" indent="-285750" algn="l" defTabSz="1600200">
            <a:lnSpc>
              <a:spcPct val="90000"/>
            </a:lnSpc>
            <a:spcBef>
              <a:spcPct val="0"/>
            </a:spcBef>
            <a:spcAft>
              <a:spcPct val="15000"/>
            </a:spcAft>
            <a:buChar char="•"/>
          </a:pPr>
          <a:r>
            <a:rPr lang="en-US" sz="3600" b="1" kern="1200" dirty="0"/>
            <a:t>Pre-pandemic</a:t>
          </a:r>
        </a:p>
        <a:p>
          <a:pPr marL="285750" lvl="1" indent="-285750" algn="l" defTabSz="1600200">
            <a:lnSpc>
              <a:spcPct val="90000"/>
            </a:lnSpc>
            <a:spcBef>
              <a:spcPct val="0"/>
            </a:spcBef>
            <a:spcAft>
              <a:spcPct val="15000"/>
            </a:spcAft>
            <a:buChar char="•"/>
          </a:pPr>
          <a:r>
            <a:rPr lang="en-US" sz="3600" b="1" kern="1200" dirty="0"/>
            <a:t>During pandemic</a:t>
          </a:r>
        </a:p>
        <a:p>
          <a:pPr marL="285750" lvl="1" indent="-285750" algn="l" defTabSz="1600200">
            <a:lnSpc>
              <a:spcPct val="90000"/>
            </a:lnSpc>
            <a:spcBef>
              <a:spcPct val="0"/>
            </a:spcBef>
            <a:spcAft>
              <a:spcPct val="15000"/>
            </a:spcAft>
            <a:buChar char="•"/>
          </a:pPr>
          <a:r>
            <a:rPr lang="en-US" sz="3600" b="1" kern="1200" dirty="0"/>
            <a:t>Post-pandemic</a:t>
          </a:r>
        </a:p>
      </dsp:txBody>
      <dsp:txXfrm>
        <a:off x="0" y="2987940"/>
        <a:ext cx="6900512" cy="2513700"/>
      </dsp:txXfrm>
    </dsp:sp>
    <dsp:sp modelId="{00E02AAA-CA53-C149-A37A-2B1E44E37CD9}">
      <dsp:nvSpPr>
        <dsp:cNvPr id="0" name=""/>
        <dsp:cNvSpPr/>
      </dsp:nvSpPr>
      <dsp:spPr>
        <a:xfrm>
          <a:off x="345025" y="2574660"/>
          <a:ext cx="4830358" cy="826559"/>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778000">
            <a:lnSpc>
              <a:spcPct val="90000"/>
            </a:lnSpc>
            <a:spcBef>
              <a:spcPct val="0"/>
            </a:spcBef>
            <a:spcAft>
              <a:spcPct val="35000"/>
            </a:spcAft>
            <a:buNone/>
          </a:pPr>
          <a:r>
            <a:rPr lang="en-US" sz="4000" b="1" kern="1200" dirty="0"/>
            <a:t>Comparison of Market Cap</a:t>
          </a:r>
        </a:p>
      </dsp:txBody>
      <dsp:txXfrm>
        <a:off x="385374" y="2615009"/>
        <a:ext cx="4749660" cy="74586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7T22:08:15.981"/>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7T22:14:33.29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7T22:35:23.12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7T23:08:00.56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7T23:31:55.211"/>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7T23:58:52.099"/>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8T00:06:43.73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8T00:12:29.039"/>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8T00:27:06.989"/>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E43193-3029-F642-90EF-548B8EF63C6A}" type="datetimeFigureOut">
              <a:rPr lang="en-US" smtClean="0"/>
              <a:t>7/24/23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FDE9E4-1236-D24B-A118-9F0833B0F237}" type="slidenum">
              <a:rPr lang="en-US" smtClean="0"/>
              <a:t>‹#›</a:t>
            </a:fld>
            <a:endParaRPr lang="en-US"/>
          </a:p>
        </p:txBody>
      </p:sp>
    </p:spTree>
    <p:extLst>
      <p:ext uri="{BB962C8B-B14F-4D97-AF65-F5344CB8AC3E}">
        <p14:creationId xmlns:p14="http://schemas.microsoft.com/office/powerpoint/2010/main" val="2472043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risk taking ability</a:t>
            </a:r>
          </a:p>
        </p:txBody>
      </p:sp>
      <p:sp>
        <p:nvSpPr>
          <p:cNvPr id="4" name="Slide Number Placeholder 3"/>
          <p:cNvSpPr>
            <a:spLocks noGrp="1"/>
          </p:cNvSpPr>
          <p:nvPr>
            <p:ph type="sldNum" sz="quarter" idx="5"/>
          </p:nvPr>
        </p:nvSpPr>
        <p:spPr/>
        <p:txBody>
          <a:bodyPr/>
          <a:lstStyle/>
          <a:p>
            <a:fld id="{8EFDE9E4-1236-D24B-A118-9F0833B0F237}" type="slidenum">
              <a:rPr lang="en-US" smtClean="0"/>
              <a:t>2</a:t>
            </a:fld>
            <a:endParaRPr lang="en-US"/>
          </a:p>
        </p:txBody>
      </p:sp>
    </p:spTree>
    <p:extLst>
      <p:ext uri="{BB962C8B-B14F-4D97-AF65-F5344CB8AC3E}">
        <p14:creationId xmlns:p14="http://schemas.microsoft.com/office/powerpoint/2010/main" val="4025145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point out </a:t>
            </a:r>
            <a:r>
              <a:rPr lang="en-US" dirty="0" err="1"/>
              <a:t>netflix</a:t>
            </a:r>
            <a:endParaRPr lang="en-US" dirty="0"/>
          </a:p>
        </p:txBody>
      </p:sp>
      <p:sp>
        <p:nvSpPr>
          <p:cNvPr id="4" name="Slide Number Placeholder 3"/>
          <p:cNvSpPr>
            <a:spLocks noGrp="1"/>
          </p:cNvSpPr>
          <p:nvPr>
            <p:ph type="sldNum" sz="quarter" idx="5"/>
          </p:nvPr>
        </p:nvSpPr>
        <p:spPr/>
        <p:txBody>
          <a:bodyPr/>
          <a:lstStyle/>
          <a:p>
            <a:fld id="{8EFDE9E4-1236-D24B-A118-9F0833B0F237}" type="slidenum">
              <a:rPr lang="en-US" smtClean="0"/>
              <a:t>11</a:t>
            </a:fld>
            <a:endParaRPr lang="en-US"/>
          </a:p>
        </p:txBody>
      </p:sp>
    </p:spTree>
    <p:extLst>
      <p:ext uri="{BB962C8B-B14F-4D97-AF65-F5344CB8AC3E}">
        <p14:creationId xmlns:p14="http://schemas.microsoft.com/office/powerpoint/2010/main" val="3211539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To calculate the market cap, we used the outstanding share data multiply by the stock price.</a:t>
            </a:r>
          </a:p>
          <a:p>
            <a:endParaRPr lang="en-US" dirty="0"/>
          </a:p>
          <a:p>
            <a:r>
              <a:rPr lang="en-US" dirty="0"/>
              <a:t>we </a:t>
            </a:r>
            <a:r>
              <a:rPr lang="en-US" dirty="0" err="1"/>
              <a:t>wanna</a:t>
            </a:r>
            <a:r>
              <a:rPr lang="en-US" dirty="0"/>
              <a:t> compare the market cap </a:t>
            </a:r>
            <a:r>
              <a:rPr lang="en-US" dirty="0" err="1"/>
              <a:t>cahnge</a:t>
            </a:r>
            <a:r>
              <a:rPr lang="en-US" dirty="0"/>
              <a:t> among 3 different time period which are pre-covid, during covid and </a:t>
            </a:r>
            <a:r>
              <a:rPr lang="en-US" dirty="0" err="1"/>
              <a:t>pst</a:t>
            </a:r>
            <a:r>
              <a:rPr lang="en-US" dirty="0"/>
              <a:t>-covid. </a:t>
            </a:r>
          </a:p>
          <a:p>
            <a:endParaRPr lang="en-US" dirty="0"/>
          </a:p>
          <a:p>
            <a:r>
              <a:rPr lang="en-US" dirty="0"/>
              <a:t>Since </a:t>
            </a:r>
            <a:r>
              <a:rPr lang="en-US" dirty="0" err="1"/>
              <a:t>th</a:t>
            </a:r>
            <a:r>
              <a:rPr lang="en-US" dirty="0"/>
              <a:t> yahoo-finance build-in library doesn’t provide market cap data for the certain period. I decided to use </a:t>
            </a:r>
            <a:r>
              <a:rPr lang="en-US" dirty="0" err="1"/>
              <a:t>api</a:t>
            </a:r>
            <a:r>
              <a:rPr lang="en-US" dirty="0"/>
              <a:t> and dictionary to parse out the data and put into a pandas data frame</a:t>
            </a:r>
          </a:p>
        </p:txBody>
      </p:sp>
      <p:sp>
        <p:nvSpPr>
          <p:cNvPr id="4" name="Slide Number Placeholder 3"/>
          <p:cNvSpPr>
            <a:spLocks noGrp="1"/>
          </p:cNvSpPr>
          <p:nvPr>
            <p:ph type="sldNum" sz="quarter" idx="5"/>
          </p:nvPr>
        </p:nvSpPr>
        <p:spPr/>
        <p:txBody>
          <a:bodyPr/>
          <a:lstStyle/>
          <a:p>
            <a:fld id="{8EFDE9E4-1236-D24B-A118-9F0833B0F237}" type="slidenum">
              <a:rPr lang="en-US" smtClean="0"/>
              <a:t>12</a:t>
            </a:fld>
            <a:endParaRPr lang="en-US"/>
          </a:p>
        </p:txBody>
      </p:sp>
    </p:spTree>
    <p:extLst>
      <p:ext uri="{BB962C8B-B14F-4D97-AF65-F5344CB8AC3E}">
        <p14:creationId xmlns:p14="http://schemas.microsoft.com/office/powerpoint/2010/main" val="3917743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casting data type into integer </a:t>
            </a:r>
            <a:r>
              <a:rPr lang="en-US" dirty="0" err="1"/>
              <a:t>fro</a:t>
            </a:r>
            <a:r>
              <a:rPr lang="en-US" dirty="0"/>
              <a:t> data formatting and consistency </a:t>
            </a:r>
          </a:p>
        </p:txBody>
      </p:sp>
      <p:sp>
        <p:nvSpPr>
          <p:cNvPr id="4" name="Slide Number Placeholder 3"/>
          <p:cNvSpPr>
            <a:spLocks noGrp="1"/>
          </p:cNvSpPr>
          <p:nvPr>
            <p:ph type="sldNum" sz="quarter" idx="5"/>
          </p:nvPr>
        </p:nvSpPr>
        <p:spPr/>
        <p:txBody>
          <a:bodyPr/>
          <a:lstStyle/>
          <a:p>
            <a:fld id="{8EFDE9E4-1236-D24B-A118-9F0833B0F237}" type="slidenum">
              <a:rPr lang="en-US" smtClean="0"/>
              <a:t>13</a:t>
            </a:fld>
            <a:endParaRPr lang="en-US"/>
          </a:p>
        </p:txBody>
      </p:sp>
    </p:spTree>
    <p:extLst>
      <p:ext uri="{BB962C8B-B14F-4D97-AF65-F5344CB8AC3E}">
        <p14:creationId xmlns:p14="http://schemas.microsoft.com/office/powerpoint/2010/main" val="2307203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can see that during covid </a:t>
            </a:r>
            <a:r>
              <a:rPr lang="en-US" dirty="0" err="1"/>
              <a:t>netflix</a:t>
            </a:r>
            <a:r>
              <a:rPr lang="en-US" dirty="0"/>
              <a:t> holds strong- point out</a:t>
            </a:r>
          </a:p>
          <a:p>
            <a:r>
              <a:rPr lang="en-US" dirty="0"/>
              <a:t>meanwhile other companies more or less got </a:t>
            </a:r>
            <a:r>
              <a:rPr lang="en-US" dirty="0" err="1"/>
              <a:t>afftected</a:t>
            </a:r>
            <a:r>
              <a:rPr lang="en-US" dirty="0"/>
              <a:t> by covid</a:t>
            </a:r>
          </a:p>
          <a:p>
            <a:r>
              <a:rPr lang="en-US" dirty="0"/>
              <a:t>- however, </a:t>
            </a:r>
            <a:r>
              <a:rPr lang="en-US" dirty="0" err="1"/>
              <a:t>anazon</a:t>
            </a:r>
            <a:r>
              <a:rPr lang="en-US" dirty="0"/>
              <a:t> google and apple stage</a:t>
            </a:r>
          </a:p>
          <a:p>
            <a:r>
              <a:rPr lang="en-US" dirty="0"/>
              <a:t>- might because of compensatory consumption</a:t>
            </a:r>
          </a:p>
          <a:p>
            <a:endParaRPr lang="en-US" dirty="0"/>
          </a:p>
        </p:txBody>
      </p:sp>
      <p:sp>
        <p:nvSpPr>
          <p:cNvPr id="4" name="Slide Number Placeholder 3"/>
          <p:cNvSpPr>
            <a:spLocks noGrp="1"/>
          </p:cNvSpPr>
          <p:nvPr>
            <p:ph type="sldNum" sz="quarter" idx="5"/>
          </p:nvPr>
        </p:nvSpPr>
        <p:spPr/>
        <p:txBody>
          <a:bodyPr/>
          <a:lstStyle/>
          <a:p>
            <a:fld id="{8EFDE9E4-1236-D24B-A118-9F0833B0F237}" type="slidenum">
              <a:rPr lang="en-US" smtClean="0"/>
              <a:t>14</a:t>
            </a:fld>
            <a:endParaRPr lang="en-US"/>
          </a:p>
        </p:txBody>
      </p:sp>
    </p:spTree>
    <p:extLst>
      <p:ext uri="{BB962C8B-B14F-4D97-AF65-F5344CB8AC3E}">
        <p14:creationId xmlns:p14="http://schemas.microsoft.com/office/powerpoint/2010/main" val="3989583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FDE9E4-1236-D24B-A118-9F0833B0F237}" type="slidenum">
              <a:rPr lang="en-US" smtClean="0"/>
              <a:t>15</a:t>
            </a:fld>
            <a:endParaRPr lang="en-US"/>
          </a:p>
        </p:txBody>
      </p:sp>
    </p:spTree>
    <p:extLst>
      <p:ext uri="{BB962C8B-B14F-4D97-AF65-F5344CB8AC3E}">
        <p14:creationId xmlns:p14="http://schemas.microsoft.com/office/powerpoint/2010/main" val="66244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Netflix showed a remarkable increase from 2018 to 2021, outperform the US total market. In 2022, the stock price began to decline, indicating mean reversion.</a:t>
            </a:r>
          </a:p>
        </p:txBody>
      </p:sp>
      <p:sp>
        <p:nvSpPr>
          <p:cNvPr id="4" name="Slide Number Placeholder 3"/>
          <p:cNvSpPr>
            <a:spLocks noGrp="1"/>
          </p:cNvSpPr>
          <p:nvPr>
            <p:ph type="sldNum" sz="quarter" idx="5"/>
          </p:nvPr>
        </p:nvSpPr>
        <p:spPr/>
        <p:txBody>
          <a:bodyPr/>
          <a:lstStyle/>
          <a:p>
            <a:fld id="{8EFDE9E4-1236-D24B-A118-9F0833B0F237}" type="slidenum">
              <a:rPr lang="en-US" smtClean="0"/>
              <a:t>17</a:t>
            </a:fld>
            <a:endParaRPr lang="en-US"/>
          </a:p>
        </p:txBody>
      </p:sp>
    </p:spTree>
    <p:extLst>
      <p:ext uri="{BB962C8B-B14F-4D97-AF65-F5344CB8AC3E}">
        <p14:creationId xmlns:p14="http://schemas.microsoft.com/office/powerpoint/2010/main" val="2781595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is a pairwise correlation heatmap of FAANG company and sp500 stock price. </a:t>
            </a:r>
          </a:p>
          <a:p>
            <a:endParaRPr lang="en-US" dirty="0"/>
          </a:p>
          <a:p>
            <a:r>
              <a:rPr lang="en-US" dirty="0"/>
              <a:t>since FAANG company are part of the S&amp;P 500 index, here we use the correlation heat map to disentangle the effect of FAANG company on the S&amp;P 500 index and also the correlation among them.</a:t>
            </a:r>
          </a:p>
          <a:p>
            <a:endParaRPr lang="en-US" dirty="0"/>
          </a:p>
          <a:p>
            <a:r>
              <a:rPr lang="en-US" dirty="0"/>
              <a:t>from this plot we can see that they are closely correlated to each other.</a:t>
            </a:r>
          </a:p>
        </p:txBody>
      </p:sp>
      <p:sp>
        <p:nvSpPr>
          <p:cNvPr id="4" name="Slide Number Placeholder 3"/>
          <p:cNvSpPr>
            <a:spLocks noGrp="1"/>
          </p:cNvSpPr>
          <p:nvPr>
            <p:ph type="sldNum" sz="quarter" idx="5"/>
          </p:nvPr>
        </p:nvSpPr>
        <p:spPr/>
        <p:txBody>
          <a:bodyPr/>
          <a:lstStyle/>
          <a:p>
            <a:fld id="{8EFDE9E4-1236-D24B-A118-9F0833B0F237}" type="slidenum">
              <a:rPr lang="en-US" smtClean="0"/>
              <a:t>18</a:t>
            </a:fld>
            <a:endParaRPr lang="en-US"/>
          </a:p>
        </p:txBody>
      </p:sp>
    </p:spTree>
    <p:extLst>
      <p:ext uri="{BB962C8B-B14F-4D97-AF65-F5344CB8AC3E}">
        <p14:creationId xmlns:p14="http://schemas.microsoft.com/office/powerpoint/2010/main" val="3714293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based on all the data </a:t>
            </a:r>
            <a:r>
              <a:rPr lang="en-US" dirty="0" err="1"/>
              <a:t>i</a:t>
            </a:r>
            <a:r>
              <a:rPr lang="en-US" dirty="0"/>
              <a:t> mentioned above, we can conclude that first, </a:t>
            </a:r>
          </a:p>
        </p:txBody>
      </p:sp>
      <p:sp>
        <p:nvSpPr>
          <p:cNvPr id="4" name="Slide Number Placeholder 3"/>
          <p:cNvSpPr>
            <a:spLocks noGrp="1"/>
          </p:cNvSpPr>
          <p:nvPr>
            <p:ph type="sldNum" sz="quarter" idx="5"/>
          </p:nvPr>
        </p:nvSpPr>
        <p:spPr/>
        <p:txBody>
          <a:bodyPr/>
          <a:lstStyle/>
          <a:p>
            <a:fld id="{8EFDE9E4-1236-D24B-A118-9F0833B0F237}" type="slidenum">
              <a:rPr lang="en-US" smtClean="0"/>
              <a:t>19</a:t>
            </a:fld>
            <a:endParaRPr lang="en-US"/>
          </a:p>
        </p:txBody>
      </p:sp>
    </p:spTree>
    <p:extLst>
      <p:ext uri="{BB962C8B-B14F-4D97-AF65-F5344CB8AC3E}">
        <p14:creationId xmlns:p14="http://schemas.microsoft.com/office/powerpoint/2010/main" val="2987858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The future work of this project can be</a:t>
            </a:r>
          </a:p>
          <a:p>
            <a:r>
              <a:rPr lang="en-US" b="0" i="0" dirty="0">
                <a:solidFill>
                  <a:srgbClr val="D1D5DB"/>
                </a:solidFill>
                <a:effectLst/>
                <a:latin typeface="Söhne"/>
              </a:rPr>
              <a:t>Common algorithms include</a:t>
            </a:r>
          </a:p>
          <a:p>
            <a:r>
              <a:rPr lang="en-US" b="0" i="0" dirty="0">
                <a:solidFill>
                  <a:srgbClr val="D1D5DB"/>
                </a:solidFill>
                <a:effectLst/>
                <a:latin typeface="Söhne"/>
              </a:rPr>
              <a:t>Linear Regression, </a:t>
            </a:r>
          </a:p>
          <a:p>
            <a:r>
              <a:rPr lang="en-US" b="0" i="0" dirty="0">
                <a:solidFill>
                  <a:srgbClr val="D1D5DB"/>
                </a:solidFill>
                <a:effectLst/>
                <a:latin typeface="Söhne"/>
              </a:rPr>
              <a:t>Time series models like ARIMA stands for Autoregressive integrated moving average</a:t>
            </a:r>
          </a:p>
          <a:p>
            <a:r>
              <a:rPr lang="en-US" b="0" i="0" dirty="0">
                <a:solidFill>
                  <a:srgbClr val="D1D5DB"/>
                </a:solidFill>
                <a:effectLst/>
                <a:latin typeface="Söhne"/>
              </a:rPr>
              <a:t>and LSTM stands for Long Short-Term Memory networks.</a:t>
            </a:r>
            <a:endParaRPr lang="en-US" dirty="0"/>
          </a:p>
        </p:txBody>
      </p:sp>
      <p:sp>
        <p:nvSpPr>
          <p:cNvPr id="4" name="Slide Number Placeholder 3"/>
          <p:cNvSpPr>
            <a:spLocks noGrp="1"/>
          </p:cNvSpPr>
          <p:nvPr>
            <p:ph type="sldNum" sz="quarter" idx="5"/>
          </p:nvPr>
        </p:nvSpPr>
        <p:spPr/>
        <p:txBody>
          <a:bodyPr/>
          <a:lstStyle/>
          <a:p>
            <a:fld id="{8EFDE9E4-1236-D24B-A118-9F0833B0F237}" type="slidenum">
              <a:rPr lang="en-US" smtClean="0"/>
              <a:t>20</a:t>
            </a:fld>
            <a:endParaRPr lang="en-US"/>
          </a:p>
        </p:txBody>
      </p:sp>
    </p:spTree>
    <p:extLst>
      <p:ext uri="{BB962C8B-B14F-4D97-AF65-F5344CB8AC3E}">
        <p14:creationId xmlns:p14="http://schemas.microsoft.com/office/powerpoint/2010/main" val="6838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Yahoo finance </a:t>
            </a:r>
            <a:r>
              <a:rPr lang="en-US" dirty="0" err="1"/>
              <a:t>bulit</a:t>
            </a:r>
            <a:r>
              <a:rPr lang="en-US" dirty="0"/>
              <a:t>-in library to </a:t>
            </a:r>
            <a:r>
              <a:rPr lang="en-US" dirty="0" err="1"/>
              <a:t>retrive</a:t>
            </a:r>
            <a:r>
              <a:rPr lang="en-US" dirty="0"/>
              <a:t> up-</a:t>
            </a:r>
            <a:r>
              <a:rPr lang="en-US" dirty="0" err="1"/>
              <a:t>tp</a:t>
            </a:r>
            <a:r>
              <a:rPr lang="en-US" dirty="0"/>
              <a:t>-date stock data</a:t>
            </a:r>
          </a:p>
        </p:txBody>
      </p:sp>
      <p:sp>
        <p:nvSpPr>
          <p:cNvPr id="4" name="Slide Number Placeholder 3"/>
          <p:cNvSpPr>
            <a:spLocks noGrp="1"/>
          </p:cNvSpPr>
          <p:nvPr>
            <p:ph type="sldNum" sz="quarter" idx="5"/>
          </p:nvPr>
        </p:nvSpPr>
        <p:spPr/>
        <p:txBody>
          <a:bodyPr/>
          <a:lstStyle/>
          <a:p>
            <a:fld id="{8EFDE9E4-1236-D24B-A118-9F0833B0F237}" type="slidenum">
              <a:rPr lang="en-US" smtClean="0"/>
              <a:t>3</a:t>
            </a:fld>
            <a:endParaRPr lang="en-US"/>
          </a:p>
        </p:txBody>
      </p:sp>
    </p:spTree>
    <p:extLst>
      <p:ext uri="{BB962C8B-B14F-4D97-AF65-F5344CB8AC3E}">
        <p14:creationId xmlns:p14="http://schemas.microsoft.com/office/powerpoint/2010/main" val="909134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i="0" dirty="0">
                <a:solidFill>
                  <a:srgbClr val="D1D5DB"/>
                </a:solidFill>
                <a:effectLst/>
                <a:latin typeface="Söhne"/>
              </a:rPr>
              <a:t>we </a:t>
            </a:r>
            <a:r>
              <a:rPr lang="en-US" b="0" i="0" dirty="0" err="1">
                <a:solidFill>
                  <a:srgbClr val="D1D5DB"/>
                </a:solidFill>
                <a:effectLst/>
                <a:latin typeface="Söhne"/>
              </a:rPr>
              <a:t>gonna</a:t>
            </a:r>
            <a:r>
              <a:rPr lang="en-US" b="0" i="0" dirty="0">
                <a:solidFill>
                  <a:srgbClr val="D1D5DB"/>
                </a:solidFill>
                <a:effectLst/>
                <a:latin typeface="Söhne"/>
              </a:rPr>
              <a:t> use </a:t>
            </a:r>
            <a:r>
              <a:rPr lang="en-US" b="0" i="0" dirty="0" err="1">
                <a:solidFill>
                  <a:srgbClr val="D1D5DB"/>
                </a:solidFill>
                <a:effectLst/>
                <a:latin typeface="Söhne"/>
              </a:rPr>
              <a:t>sdjclose</a:t>
            </a:r>
            <a:r>
              <a:rPr lang="en-US" b="0" i="0" dirty="0">
                <a:solidFill>
                  <a:srgbClr val="D1D5DB"/>
                </a:solidFill>
                <a:effectLst/>
                <a:latin typeface="Söhne"/>
              </a:rPr>
              <a:t> price for better reference since it accounting for stock splits, dividends, and other corporate actions. </a:t>
            </a:r>
          </a:p>
          <a:p>
            <a:pPr marL="171450" indent="-171450">
              <a:buFontTx/>
              <a:buChar char="-"/>
            </a:pPr>
            <a:r>
              <a:rPr lang="en-US" b="0" i="0" dirty="0">
                <a:solidFill>
                  <a:srgbClr val="D1D5DB"/>
                </a:solidFill>
                <a:effectLst/>
                <a:latin typeface="Söhne"/>
              </a:rPr>
              <a:t>When requesting the data from the built-in library, I asked for monthly basis interval to perform data cleaning and manipulation. </a:t>
            </a:r>
          </a:p>
        </p:txBody>
      </p:sp>
      <p:sp>
        <p:nvSpPr>
          <p:cNvPr id="4" name="Slide Number Placeholder 3"/>
          <p:cNvSpPr>
            <a:spLocks noGrp="1"/>
          </p:cNvSpPr>
          <p:nvPr>
            <p:ph type="sldNum" sz="quarter" idx="5"/>
          </p:nvPr>
        </p:nvSpPr>
        <p:spPr/>
        <p:txBody>
          <a:bodyPr/>
          <a:lstStyle/>
          <a:p>
            <a:fld id="{8EFDE9E4-1236-D24B-A118-9F0833B0F237}" type="slidenum">
              <a:rPr lang="en-US" smtClean="0"/>
              <a:t>4</a:t>
            </a:fld>
            <a:endParaRPr lang="en-US"/>
          </a:p>
        </p:txBody>
      </p:sp>
    </p:spTree>
    <p:extLst>
      <p:ext uri="{BB962C8B-B14F-4D97-AF65-F5344CB8AC3E}">
        <p14:creationId xmlns:p14="http://schemas.microsoft.com/office/powerpoint/2010/main" val="3557702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10-year period</a:t>
            </a:r>
          </a:p>
        </p:txBody>
      </p:sp>
      <p:sp>
        <p:nvSpPr>
          <p:cNvPr id="4" name="Slide Number Placeholder 3"/>
          <p:cNvSpPr>
            <a:spLocks noGrp="1"/>
          </p:cNvSpPr>
          <p:nvPr>
            <p:ph type="sldNum" sz="quarter" idx="5"/>
          </p:nvPr>
        </p:nvSpPr>
        <p:spPr/>
        <p:txBody>
          <a:bodyPr/>
          <a:lstStyle/>
          <a:p>
            <a:fld id="{8EFDE9E4-1236-D24B-A118-9F0833B0F237}" type="slidenum">
              <a:rPr lang="en-US" smtClean="0"/>
              <a:t>5</a:t>
            </a:fld>
            <a:endParaRPr lang="en-US"/>
          </a:p>
        </p:txBody>
      </p:sp>
    </p:spTree>
    <p:extLst>
      <p:ext uri="{BB962C8B-B14F-4D97-AF65-F5344CB8AC3E}">
        <p14:creationId xmlns:p14="http://schemas.microsoft.com/office/powerpoint/2010/main" val="3030008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i="0" dirty="0">
                <a:solidFill>
                  <a:srgbClr val="000000"/>
                </a:solidFill>
                <a:effectLst/>
                <a:latin typeface="Helvetica Neue" panose="02000503000000020004" pitchFamily="2" charset="0"/>
              </a:rPr>
              <a:t>combine with the previous slide we can see that the stock prices was in the uprising trend while the trading volumes were going down before 2020, indicating that the company is doing very well and the shareholders have less tendency to sell their stocks.</a:t>
            </a:r>
          </a:p>
          <a:p>
            <a:pPr marL="171450" indent="-171450">
              <a:buFontTx/>
              <a:buChar char="-"/>
            </a:pPr>
            <a:r>
              <a:rPr lang="en-US" b="0" i="0" dirty="0">
                <a:solidFill>
                  <a:srgbClr val="000000"/>
                </a:solidFill>
                <a:effectLst/>
                <a:latin typeface="Helvetica Neue" panose="02000503000000020004" pitchFamily="2" charset="0"/>
              </a:rPr>
              <a:t>Now, let's dive deeper into the dataset to see why there is an opposite trend in both matrix</a:t>
            </a:r>
            <a:endParaRPr lang="en-US" dirty="0"/>
          </a:p>
        </p:txBody>
      </p:sp>
      <p:sp>
        <p:nvSpPr>
          <p:cNvPr id="4" name="Slide Number Placeholder 3"/>
          <p:cNvSpPr>
            <a:spLocks noGrp="1"/>
          </p:cNvSpPr>
          <p:nvPr>
            <p:ph type="sldNum" sz="quarter" idx="5"/>
          </p:nvPr>
        </p:nvSpPr>
        <p:spPr/>
        <p:txBody>
          <a:bodyPr/>
          <a:lstStyle/>
          <a:p>
            <a:fld id="{8EFDE9E4-1236-D24B-A118-9F0833B0F237}" type="slidenum">
              <a:rPr lang="en-US" smtClean="0"/>
              <a:t>6</a:t>
            </a:fld>
            <a:endParaRPr lang="en-US"/>
          </a:p>
        </p:txBody>
      </p:sp>
    </p:spTree>
    <p:extLst>
      <p:ext uri="{BB962C8B-B14F-4D97-AF65-F5344CB8AC3E}">
        <p14:creationId xmlns:p14="http://schemas.microsoft.com/office/powerpoint/2010/main" val="4139536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a:t>
            </a:r>
            <a:r>
              <a:rPr lang="en-US" dirty="0" err="1"/>
              <a:t>thats</a:t>
            </a:r>
            <a:r>
              <a:rPr lang="en-US" dirty="0"/>
              <a:t> take a look at the impact of covid </a:t>
            </a:r>
          </a:p>
        </p:txBody>
      </p:sp>
      <p:sp>
        <p:nvSpPr>
          <p:cNvPr id="4" name="Slide Number Placeholder 3"/>
          <p:cNvSpPr>
            <a:spLocks noGrp="1"/>
          </p:cNvSpPr>
          <p:nvPr>
            <p:ph type="sldNum" sz="quarter" idx="5"/>
          </p:nvPr>
        </p:nvSpPr>
        <p:spPr/>
        <p:txBody>
          <a:bodyPr/>
          <a:lstStyle/>
          <a:p>
            <a:fld id="{8EFDE9E4-1236-D24B-A118-9F0833B0F237}" type="slidenum">
              <a:rPr lang="en-US" smtClean="0"/>
              <a:t>7</a:t>
            </a:fld>
            <a:endParaRPr lang="en-US"/>
          </a:p>
        </p:txBody>
      </p:sp>
    </p:spTree>
    <p:extLst>
      <p:ext uri="{BB962C8B-B14F-4D97-AF65-F5344CB8AC3E}">
        <p14:creationId xmlns:p14="http://schemas.microsoft.com/office/powerpoint/2010/main" val="16067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FDE9E4-1236-D24B-A118-9F0833B0F237}" type="slidenum">
              <a:rPr lang="en-US" smtClean="0"/>
              <a:t>8</a:t>
            </a:fld>
            <a:endParaRPr lang="en-US"/>
          </a:p>
        </p:txBody>
      </p:sp>
    </p:spTree>
    <p:extLst>
      <p:ext uri="{BB962C8B-B14F-4D97-AF65-F5344CB8AC3E}">
        <p14:creationId xmlns:p14="http://schemas.microsoft.com/office/powerpoint/2010/main" val="3317973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its a shorter period of time compare to the 10-year interval, </a:t>
            </a:r>
            <a:r>
              <a:rPr lang="en-US" dirty="0" err="1"/>
              <a:t>i</a:t>
            </a:r>
            <a:r>
              <a:rPr lang="en-US" dirty="0"/>
              <a:t> used data on daily basis to get a better understanding of the market.</a:t>
            </a:r>
          </a:p>
        </p:txBody>
      </p:sp>
      <p:sp>
        <p:nvSpPr>
          <p:cNvPr id="4" name="Slide Number Placeholder 3"/>
          <p:cNvSpPr>
            <a:spLocks noGrp="1"/>
          </p:cNvSpPr>
          <p:nvPr>
            <p:ph type="sldNum" sz="quarter" idx="5"/>
          </p:nvPr>
        </p:nvSpPr>
        <p:spPr/>
        <p:txBody>
          <a:bodyPr/>
          <a:lstStyle/>
          <a:p>
            <a:fld id="{8EFDE9E4-1236-D24B-A118-9F0833B0F237}" type="slidenum">
              <a:rPr lang="en-US" smtClean="0"/>
              <a:t>9</a:t>
            </a:fld>
            <a:endParaRPr lang="en-US"/>
          </a:p>
        </p:txBody>
      </p:sp>
    </p:spTree>
    <p:extLst>
      <p:ext uri="{BB962C8B-B14F-4D97-AF65-F5344CB8AC3E}">
        <p14:creationId xmlns:p14="http://schemas.microsoft.com/office/powerpoint/2010/main" val="185488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Resample the data into monthly basis for clear visualization</a:t>
            </a:r>
          </a:p>
          <a:p>
            <a:endParaRPr lang="en-US" dirty="0"/>
          </a:p>
          <a:p>
            <a:r>
              <a:rPr lang="en-US" dirty="0"/>
              <a:t>the bar graph represents the trending volume, and the line graph represents the prices trend for each company.</a:t>
            </a:r>
          </a:p>
        </p:txBody>
      </p:sp>
      <p:sp>
        <p:nvSpPr>
          <p:cNvPr id="4" name="Slide Number Placeholder 3"/>
          <p:cNvSpPr>
            <a:spLocks noGrp="1"/>
          </p:cNvSpPr>
          <p:nvPr>
            <p:ph type="sldNum" sz="quarter" idx="5"/>
          </p:nvPr>
        </p:nvSpPr>
        <p:spPr/>
        <p:txBody>
          <a:bodyPr/>
          <a:lstStyle/>
          <a:p>
            <a:fld id="{8EFDE9E4-1236-D24B-A118-9F0833B0F237}" type="slidenum">
              <a:rPr lang="en-US" smtClean="0"/>
              <a:t>10</a:t>
            </a:fld>
            <a:endParaRPr lang="en-US"/>
          </a:p>
        </p:txBody>
      </p:sp>
    </p:spTree>
    <p:extLst>
      <p:ext uri="{BB962C8B-B14F-4D97-AF65-F5344CB8AC3E}">
        <p14:creationId xmlns:p14="http://schemas.microsoft.com/office/powerpoint/2010/main" val="3392753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7/24/23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90938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7/24/23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43023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7/24/23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70214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7/24/23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7816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7/24/23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08835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7/24/23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6125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7/24/23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64890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7/24/23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95202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7/24/23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79210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7/24/23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3286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7/24/23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9816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7/24/23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905152027"/>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22" r:id="rId6"/>
    <p:sldLayoutId id="2147483817" r:id="rId7"/>
    <p:sldLayoutId id="2147483818" r:id="rId8"/>
    <p:sldLayoutId id="2147483819" r:id="rId9"/>
    <p:sldLayoutId id="2147483821" r:id="rId10"/>
    <p:sldLayoutId id="2147483820"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4.xml"/><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9.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customXml" Target="../ink/ink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3">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Graph on document with pen">
            <a:extLst>
              <a:ext uri="{FF2B5EF4-FFF2-40B4-BE49-F238E27FC236}">
                <a16:creationId xmlns:a16="http://schemas.microsoft.com/office/drawing/2014/main" id="{EEDC1ED9-71A7-42B3-87D7-39B27131D130}"/>
              </a:ext>
            </a:extLst>
          </p:cNvPr>
          <p:cNvPicPr>
            <a:picLocks noChangeAspect="1"/>
          </p:cNvPicPr>
          <p:nvPr/>
        </p:nvPicPr>
        <p:blipFill rotWithShape="1">
          <a:blip r:embed="rId2">
            <a:alphaModFix amt="50000"/>
          </a:blip>
          <a:srcRect t="1896" r="-1" b="13813"/>
          <a:stretch/>
        </p:blipFill>
        <p:spPr>
          <a:xfrm>
            <a:off x="1525" y="33876"/>
            <a:ext cx="12188951" cy="6857990"/>
          </a:xfrm>
          <a:prstGeom prst="rect">
            <a:avLst/>
          </a:prstGeom>
        </p:spPr>
      </p:pic>
      <p:sp>
        <p:nvSpPr>
          <p:cNvPr id="2" name="Title 1">
            <a:extLst>
              <a:ext uri="{FF2B5EF4-FFF2-40B4-BE49-F238E27FC236}">
                <a16:creationId xmlns:a16="http://schemas.microsoft.com/office/drawing/2014/main" id="{6B72BBE7-28AB-F3B6-3088-BA70747CA05A}"/>
              </a:ext>
            </a:extLst>
          </p:cNvPr>
          <p:cNvSpPr>
            <a:spLocks noGrp="1"/>
          </p:cNvSpPr>
          <p:nvPr>
            <p:ph type="ctrTitle"/>
          </p:nvPr>
        </p:nvSpPr>
        <p:spPr>
          <a:xfrm>
            <a:off x="1527048" y="1124712"/>
            <a:ext cx="9144000" cy="3063240"/>
          </a:xfrm>
        </p:spPr>
        <p:txBody>
          <a:bodyPr>
            <a:normAutofit/>
          </a:bodyPr>
          <a:lstStyle/>
          <a:p>
            <a:pPr algn="ctr"/>
            <a:r>
              <a:rPr lang="en-US"/>
              <a:t>PYFAANG Stock Analysis</a:t>
            </a:r>
          </a:p>
        </p:txBody>
      </p:sp>
      <p:sp>
        <p:nvSpPr>
          <p:cNvPr id="3" name="Subtitle 2">
            <a:extLst>
              <a:ext uri="{FF2B5EF4-FFF2-40B4-BE49-F238E27FC236}">
                <a16:creationId xmlns:a16="http://schemas.microsoft.com/office/drawing/2014/main" id="{6623E813-0CC6-B1F8-CAC3-E255904705F1}"/>
              </a:ext>
            </a:extLst>
          </p:cNvPr>
          <p:cNvSpPr>
            <a:spLocks noGrp="1"/>
          </p:cNvSpPr>
          <p:nvPr>
            <p:ph type="subTitle" idx="1"/>
          </p:nvPr>
        </p:nvSpPr>
        <p:spPr>
          <a:xfrm>
            <a:off x="1527048" y="4599432"/>
            <a:ext cx="9144000" cy="1227520"/>
          </a:xfrm>
        </p:spPr>
        <p:txBody>
          <a:bodyPr>
            <a:normAutofit/>
          </a:bodyPr>
          <a:lstStyle/>
          <a:p>
            <a:pPr algn="ctr">
              <a:lnSpc>
                <a:spcPct val="100000"/>
              </a:lnSpc>
            </a:pPr>
            <a:r>
              <a:rPr lang="en-US" sz="3200"/>
              <a:t>Pei-Ju Wu (Emily)</a:t>
            </a:r>
          </a:p>
          <a:p>
            <a:pPr algn="ctr">
              <a:lnSpc>
                <a:spcPct val="100000"/>
              </a:lnSpc>
            </a:pPr>
            <a:r>
              <a:rPr lang="en-US" sz="3200"/>
              <a:t>UC Berkeley Bootcamp</a:t>
            </a:r>
          </a:p>
        </p:txBody>
      </p:sp>
      <p:sp>
        <p:nvSpPr>
          <p:cNvPr id="51" name="Rectangle 6">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614666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9" name="Rectangle 3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6417B0E-D04C-C929-989B-92967707045A}"/>
              </a:ext>
            </a:extLst>
          </p:cNvPr>
          <p:cNvSpPr txBox="1"/>
          <p:nvPr/>
        </p:nvSpPr>
        <p:spPr>
          <a:xfrm>
            <a:off x="638882" y="639193"/>
            <a:ext cx="3571810" cy="3573516"/>
          </a:xfrm>
          <a:prstGeom prst="rect">
            <a:avLst/>
          </a:prstGeom>
        </p:spPr>
        <p:txBody>
          <a:bodyPr vert="horz" lIns="91440" tIns="45720" rIns="91440" bIns="45720" rtlCol="0" anchor="b">
            <a:normAutofit/>
          </a:bodyPr>
          <a:lstStyle/>
          <a:p>
            <a:pPr>
              <a:spcBef>
                <a:spcPct val="0"/>
              </a:spcBef>
              <a:spcAft>
                <a:spcPts val="600"/>
              </a:spcAft>
            </a:pPr>
            <a:r>
              <a:rPr lang="en-US" sz="6600" dirty="0">
                <a:latin typeface="+mj-lt"/>
                <a:ea typeface="+mj-ea"/>
                <a:cs typeface="+mj-cs"/>
              </a:rPr>
              <a:t>PRICE TRENDS &amp; TRADING VOLUMES</a:t>
            </a:r>
          </a:p>
        </p:txBody>
      </p:sp>
      <p:sp>
        <p:nvSpPr>
          <p:cNvPr id="4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graph of a graph showing the growth of the stock market&#10;&#10;Description automatically generated">
            <a:extLst>
              <a:ext uri="{FF2B5EF4-FFF2-40B4-BE49-F238E27FC236}">
                <a16:creationId xmlns:a16="http://schemas.microsoft.com/office/drawing/2014/main" id="{56C9DC05-A874-B543-7876-E8A0D971D2E7}"/>
              </a:ext>
            </a:extLst>
          </p:cNvPr>
          <p:cNvPicPr>
            <a:picLocks noChangeAspect="1"/>
          </p:cNvPicPr>
          <p:nvPr/>
        </p:nvPicPr>
        <p:blipFill>
          <a:blip r:embed="rId3"/>
          <a:stretch>
            <a:fillRect/>
          </a:stretch>
        </p:blipFill>
        <p:spPr>
          <a:xfrm>
            <a:off x="4356754" y="3528147"/>
            <a:ext cx="7593568" cy="3155780"/>
          </a:xfrm>
          <a:prstGeom prst="rect">
            <a:avLst/>
          </a:prstGeom>
        </p:spPr>
      </p:pic>
      <p:pic>
        <p:nvPicPr>
          <p:cNvPr id="18" name="Picture 17" descr="A graph with blue and black lines&#10;&#10;Description automatically generated">
            <a:extLst>
              <a:ext uri="{FF2B5EF4-FFF2-40B4-BE49-F238E27FC236}">
                <a16:creationId xmlns:a16="http://schemas.microsoft.com/office/drawing/2014/main" id="{DFB2750D-E79A-440D-53C3-E48FE12825DA}"/>
              </a:ext>
            </a:extLst>
          </p:cNvPr>
          <p:cNvPicPr>
            <a:picLocks noChangeAspect="1"/>
          </p:cNvPicPr>
          <p:nvPr/>
        </p:nvPicPr>
        <p:blipFill>
          <a:blip r:embed="rId4"/>
          <a:stretch>
            <a:fillRect/>
          </a:stretch>
        </p:blipFill>
        <p:spPr>
          <a:xfrm>
            <a:off x="4210692" y="264850"/>
            <a:ext cx="7593568" cy="3271777"/>
          </a:xfrm>
          <a:prstGeom prst="rect">
            <a:avLst/>
          </a:prstGeom>
        </p:spPr>
      </p:pic>
      <p:pic>
        <p:nvPicPr>
          <p:cNvPr id="4" name="Picture 3" descr="A blue infinity symbol on a black background&#10;&#10;Description automatically generated">
            <a:extLst>
              <a:ext uri="{FF2B5EF4-FFF2-40B4-BE49-F238E27FC236}">
                <a16:creationId xmlns:a16="http://schemas.microsoft.com/office/drawing/2014/main" id="{06F0D005-9171-8E04-3311-4311709F15E3}"/>
              </a:ext>
            </a:extLst>
          </p:cNvPr>
          <p:cNvPicPr>
            <a:picLocks noChangeAspect="1"/>
          </p:cNvPicPr>
          <p:nvPr/>
        </p:nvPicPr>
        <p:blipFill>
          <a:blip r:embed="rId5"/>
          <a:stretch>
            <a:fillRect/>
          </a:stretch>
        </p:blipFill>
        <p:spPr>
          <a:xfrm>
            <a:off x="5202342" y="639193"/>
            <a:ext cx="640475" cy="360267"/>
          </a:xfrm>
          <a:prstGeom prst="rect">
            <a:avLst/>
          </a:prstGeom>
        </p:spPr>
      </p:pic>
      <p:pic>
        <p:nvPicPr>
          <p:cNvPr id="6" name="Picture 5" descr="A grey apple logo with a bite taken out of it&#10;&#10;Description automatically generated">
            <a:extLst>
              <a:ext uri="{FF2B5EF4-FFF2-40B4-BE49-F238E27FC236}">
                <a16:creationId xmlns:a16="http://schemas.microsoft.com/office/drawing/2014/main" id="{B6D7D77B-0E7B-FBFB-F5AE-6A53138831A1}"/>
              </a:ext>
            </a:extLst>
          </p:cNvPr>
          <p:cNvPicPr>
            <a:picLocks noChangeAspect="1"/>
          </p:cNvPicPr>
          <p:nvPr/>
        </p:nvPicPr>
        <p:blipFill>
          <a:blip r:embed="rId6"/>
          <a:stretch>
            <a:fillRect/>
          </a:stretch>
        </p:blipFill>
        <p:spPr>
          <a:xfrm>
            <a:off x="5202342" y="3842352"/>
            <a:ext cx="588806" cy="588806"/>
          </a:xfrm>
          <a:prstGeom prst="rect">
            <a:avLst/>
          </a:prstGeom>
        </p:spPr>
      </p:pic>
    </p:spTree>
    <p:extLst>
      <p:ext uri="{BB962C8B-B14F-4D97-AF65-F5344CB8AC3E}">
        <p14:creationId xmlns:p14="http://schemas.microsoft.com/office/powerpoint/2010/main" val="3316880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2328C31-93A8-4C77-B2C9-1705F827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34" name="Ink 3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4884261"/>
              <a:ext cx="360" cy="2160"/>
            </p14:xfrm>
          </p:contentPart>
        </mc:Choice>
        <mc:Fallback xmlns="">
          <p:pic>
            <p:nvPicPr>
              <p:cNvPr id="34" name="Ink 3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6418237" y="4868832"/>
                <a:ext cx="36000" cy="32709"/>
              </a:xfrm>
              <a:prstGeom prst="rect">
                <a:avLst/>
              </a:prstGeom>
            </p:spPr>
          </p:pic>
        </mc:Fallback>
      </mc:AlternateContent>
      <p:sp>
        <p:nvSpPr>
          <p:cNvPr id="36"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2620"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6417B0E-D04C-C929-989B-92967707045A}"/>
              </a:ext>
            </a:extLst>
          </p:cNvPr>
          <p:cNvSpPr txBox="1"/>
          <p:nvPr/>
        </p:nvSpPr>
        <p:spPr>
          <a:xfrm>
            <a:off x="557784" y="484632"/>
            <a:ext cx="5595938" cy="3566160"/>
          </a:xfrm>
          <a:prstGeom prst="rect">
            <a:avLst/>
          </a:prstGeom>
        </p:spPr>
        <p:txBody>
          <a:bodyPr vert="horz" lIns="91440" tIns="45720" rIns="91440" bIns="45720" rtlCol="0" anchor="b">
            <a:normAutofit/>
          </a:bodyPr>
          <a:lstStyle/>
          <a:p>
            <a:pPr>
              <a:spcBef>
                <a:spcPct val="0"/>
              </a:spcBef>
              <a:spcAft>
                <a:spcPts val="600"/>
              </a:spcAft>
            </a:pPr>
            <a:endParaRPr lang="en-US" sz="7200" dirty="0">
              <a:latin typeface="+mj-lt"/>
              <a:ea typeface="+mj-ea"/>
              <a:cs typeface="+mj-cs"/>
            </a:endParaRPr>
          </a:p>
        </p:txBody>
      </p:sp>
      <p:sp>
        <p:nvSpPr>
          <p:cNvPr id="23"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201" y="3327544"/>
            <a:ext cx="2400350" cy="15517"/>
          </a:xfrm>
          <a:custGeom>
            <a:avLst/>
            <a:gdLst>
              <a:gd name="connsiteX0" fmla="*/ 0 w 2400350"/>
              <a:gd name="connsiteY0" fmla="*/ 0 h 15517"/>
              <a:gd name="connsiteX1" fmla="*/ 576084 w 2400350"/>
              <a:gd name="connsiteY1" fmla="*/ 0 h 15517"/>
              <a:gd name="connsiteX2" fmla="*/ 1176172 w 2400350"/>
              <a:gd name="connsiteY2" fmla="*/ 0 h 15517"/>
              <a:gd name="connsiteX3" fmla="*/ 1776259 w 2400350"/>
              <a:gd name="connsiteY3" fmla="*/ 0 h 15517"/>
              <a:gd name="connsiteX4" fmla="*/ 2400350 w 2400350"/>
              <a:gd name="connsiteY4" fmla="*/ 0 h 15517"/>
              <a:gd name="connsiteX5" fmla="*/ 2400350 w 2400350"/>
              <a:gd name="connsiteY5" fmla="*/ 15517 h 15517"/>
              <a:gd name="connsiteX6" fmla="*/ 1800263 w 2400350"/>
              <a:gd name="connsiteY6" fmla="*/ 15517 h 15517"/>
              <a:gd name="connsiteX7" fmla="*/ 1248182 w 2400350"/>
              <a:gd name="connsiteY7" fmla="*/ 15517 h 15517"/>
              <a:gd name="connsiteX8" fmla="*/ 696102 w 2400350"/>
              <a:gd name="connsiteY8" fmla="*/ 15517 h 15517"/>
              <a:gd name="connsiteX9" fmla="*/ 0 w 2400350"/>
              <a:gd name="connsiteY9" fmla="*/ 15517 h 15517"/>
              <a:gd name="connsiteX10" fmla="*/ 0 w 2400350"/>
              <a:gd name="connsiteY10" fmla="*/ 0 h 15517"/>
              <a:gd name="connsiteX0" fmla="*/ 0 w 2400350"/>
              <a:gd name="connsiteY0" fmla="*/ 0 h 15517"/>
              <a:gd name="connsiteX1" fmla="*/ 576084 w 2400350"/>
              <a:gd name="connsiteY1" fmla="*/ 0 h 15517"/>
              <a:gd name="connsiteX2" fmla="*/ 1104161 w 2400350"/>
              <a:gd name="connsiteY2" fmla="*/ 0 h 15517"/>
              <a:gd name="connsiteX3" fmla="*/ 1752256 w 2400350"/>
              <a:gd name="connsiteY3" fmla="*/ 0 h 15517"/>
              <a:gd name="connsiteX4" fmla="*/ 2400350 w 2400350"/>
              <a:gd name="connsiteY4" fmla="*/ 0 h 15517"/>
              <a:gd name="connsiteX5" fmla="*/ 2400350 w 2400350"/>
              <a:gd name="connsiteY5" fmla="*/ 15517 h 15517"/>
              <a:gd name="connsiteX6" fmla="*/ 1848270 w 2400350"/>
              <a:gd name="connsiteY6" fmla="*/ 15517 h 15517"/>
              <a:gd name="connsiteX7" fmla="*/ 1296189 w 2400350"/>
              <a:gd name="connsiteY7" fmla="*/ 15517 h 15517"/>
              <a:gd name="connsiteX8" fmla="*/ 648095 w 2400350"/>
              <a:gd name="connsiteY8" fmla="*/ 15517 h 15517"/>
              <a:gd name="connsiteX9" fmla="*/ 0 w 2400350"/>
              <a:gd name="connsiteY9" fmla="*/ 15517 h 15517"/>
              <a:gd name="connsiteX10" fmla="*/ 0 w 2400350"/>
              <a:gd name="connsiteY10" fmla="*/ 0 h 15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00350" h="15517" fill="none" extrusionOk="0">
                <a:moveTo>
                  <a:pt x="0" y="0"/>
                </a:moveTo>
                <a:cubicBezTo>
                  <a:pt x="143126" y="51532"/>
                  <a:pt x="328376" y="10963"/>
                  <a:pt x="576084" y="0"/>
                </a:cubicBezTo>
                <a:cubicBezTo>
                  <a:pt x="842155" y="-8658"/>
                  <a:pt x="900450" y="-3043"/>
                  <a:pt x="1176172" y="0"/>
                </a:cubicBezTo>
                <a:cubicBezTo>
                  <a:pt x="1431477" y="-2689"/>
                  <a:pt x="1551765" y="2876"/>
                  <a:pt x="1776259" y="0"/>
                </a:cubicBezTo>
                <a:cubicBezTo>
                  <a:pt x="1967970" y="-18393"/>
                  <a:pt x="2163744" y="-10619"/>
                  <a:pt x="2400350" y="0"/>
                </a:cubicBezTo>
                <a:cubicBezTo>
                  <a:pt x="2399739" y="6107"/>
                  <a:pt x="2399544" y="9908"/>
                  <a:pt x="2400350" y="15517"/>
                </a:cubicBezTo>
                <a:cubicBezTo>
                  <a:pt x="2227664" y="27389"/>
                  <a:pt x="2076032" y="21651"/>
                  <a:pt x="1800263" y="15517"/>
                </a:cubicBezTo>
                <a:cubicBezTo>
                  <a:pt x="1557865" y="43678"/>
                  <a:pt x="1474541" y="-14384"/>
                  <a:pt x="1248182" y="15517"/>
                </a:cubicBezTo>
                <a:cubicBezTo>
                  <a:pt x="1016143" y="58351"/>
                  <a:pt x="854631" y="-9656"/>
                  <a:pt x="696102" y="15517"/>
                </a:cubicBezTo>
                <a:cubicBezTo>
                  <a:pt x="527980" y="77090"/>
                  <a:pt x="185405" y="42202"/>
                  <a:pt x="0" y="15517"/>
                </a:cubicBezTo>
                <a:cubicBezTo>
                  <a:pt x="50" y="10354"/>
                  <a:pt x="-1416" y="6222"/>
                  <a:pt x="0" y="0"/>
                </a:cubicBezTo>
                <a:close/>
              </a:path>
              <a:path w="2400350" h="15517" stroke="0" extrusionOk="0">
                <a:moveTo>
                  <a:pt x="0" y="0"/>
                </a:moveTo>
                <a:cubicBezTo>
                  <a:pt x="236317" y="-20727"/>
                  <a:pt x="287433" y="-14667"/>
                  <a:pt x="576084" y="0"/>
                </a:cubicBezTo>
                <a:cubicBezTo>
                  <a:pt x="859034" y="28219"/>
                  <a:pt x="895604" y="-31904"/>
                  <a:pt x="1104161" y="0"/>
                </a:cubicBezTo>
                <a:cubicBezTo>
                  <a:pt x="1340825" y="33064"/>
                  <a:pt x="1592961" y="-21713"/>
                  <a:pt x="1752256" y="0"/>
                </a:cubicBezTo>
                <a:cubicBezTo>
                  <a:pt x="1924350" y="-2892"/>
                  <a:pt x="2075658" y="32712"/>
                  <a:pt x="2400350" y="0"/>
                </a:cubicBezTo>
                <a:cubicBezTo>
                  <a:pt x="2400707" y="4969"/>
                  <a:pt x="2399933" y="9211"/>
                  <a:pt x="2400350" y="15517"/>
                </a:cubicBezTo>
                <a:cubicBezTo>
                  <a:pt x="2155149" y="15117"/>
                  <a:pt x="2121402" y="12036"/>
                  <a:pt x="1848270" y="15517"/>
                </a:cubicBezTo>
                <a:cubicBezTo>
                  <a:pt x="1574179" y="16152"/>
                  <a:pt x="1561987" y="21760"/>
                  <a:pt x="1296189" y="15517"/>
                </a:cubicBezTo>
                <a:cubicBezTo>
                  <a:pt x="1020444" y="13881"/>
                  <a:pt x="868843" y="41982"/>
                  <a:pt x="648095" y="15517"/>
                </a:cubicBezTo>
                <a:cubicBezTo>
                  <a:pt x="441677" y="-8902"/>
                  <a:pt x="211562" y="55297"/>
                  <a:pt x="0" y="15517"/>
                </a:cubicBezTo>
                <a:cubicBezTo>
                  <a:pt x="476" y="11491"/>
                  <a:pt x="101" y="3657"/>
                  <a:pt x="0" y="0"/>
                </a:cubicBezTo>
                <a:close/>
              </a:path>
              <a:path w="2400350" h="15517" fill="none" stroke="0" extrusionOk="0">
                <a:moveTo>
                  <a:pt x="0" y="0"/>
                </a:moveTo>
                <a:cubicBezTo>
                  <a:pt x="83045" y="-5526"/>
                  <a:pt x="298625" y="8124"/>
                  <a:pt x="576084" y="0"/>
                </a:cubicBezTo>
                <a:cubicBezTo>
                  <a:pt x="842313" y="1814"/>
                  <a:pt x="889291" y="6661"/>
                  <a:pt x="1176172" y="0"/>
                </a:cubicBezTo>
                <a:cubicBezTo>
                  <a:pt x="1446110" y="1232"/>
                  <a:pt x="1572000" y="23520"/>
                  <a:pt x="1776259" y="0"/>
                </a:cubicBezTo>
                <a:cubicBezTo>
                  <a:pt x="1967920" y="-23884"/>
                  <a:pt x="2208446" y="35258"/>
                  <a:pt x="2400350" y="0"/>
                </a:cubicBezTo>
                <a:cubicBezTo>
                  <a:pt x="2400337" y="6841"/>
                  <a:pt x="2400133" y="9505"/>
                  <a:pt x="2400350" y="15517"/>
                </a:cubicBezTo>
                <a:cubicBezTo>
                  <a:pt x="2200048" y="2351"/>
                  <a:pt x="2025309" y="12538"/>
                  <a:pt x="1800263" y="15517"/>
                </a:cubicBezTo>
                <a:cubicBezTo>
                  <a:pt x="1557176" y="24210"/>
                  <a:pt x="1460390" y="2145"/>
                  <a:pt x="1248182" y="15517"/>
                </a:cubicBezTo>
                <a:cubicBezTo>
                  <a:pt x="1054850" y="59366"/>
                  <a:pt x="889491" y="-9278"/>
                  <a:pt x="696102" y="15517"/>
                </a:cubicBezTo>
                <a:cubicBezTo>
                  <a:pt x="490400" y="38920"/>
                  <a:pt x="242311" y="63653"/>
                  <a:pt x="0" y="15517"/>
                </a:cubicBezTo>
                <a:cubicBezTo>
                  <a:pt x="-26" y="11584"/>
                  <a:pt x="-334" y="6961"/>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custGeom>
                    <a:avLst/>
                    <a:gdLst>
                      <a:gd name="connsiteX0" fmla="*/ 0 w 2400350"/>
                      <a:gd name="connsiteY0" fmla="*/ 0 h 15517"/>
                      <a:gd name="connsiteX1" fmla="*/ 576084 w 2400350"/>
                      <a:gd name="connsiteY1" fmla="*/ 0 h 15517"/>
                      <a:gd name="connsiteX2" fmla="*/ 1176172 w 2400350"/>
                      <a:gd name="connsiteY2" fmla="*/ 0 h 15517"/>
                      <a:gd name="connsiteX3" fmla="*/ 1776259 w 2400350"/>
                      <a:gd name="connsiteY3" fmla="*/ 0 h 15517"/>
                      <a:gd name="connsiteX4" fmla="*/ 2400350 w 2400350"/>
                      <a:gd name="connsiteY4" fmla="*/ 0 h 15517"/>
                      <a:gd name="connsiteX5" fmla="*/ 2400350 w 2400350"/>
                      <a:gd name="connsiteY5" fmla="*/ 15517 h 15517"/>
                      <a:gd name="connsiteX6" fmla="*/ 1800263 w 2400350"/>
                      <a:gd name="connsiteY6" fmla="*/ 15517 h 15517"/>
                      <a:gd name="connsiteX7" fmla="*/ 1248182 w 2400350"/>
                      <a:gd name="connsiteY7" fmla="*/ 15517 h 15517"/>
                      <a:gd name="connsiteX8" fmla="*/ 696102 w 2400350"/>
                      <a:gd name="connsiteY8" fmla="*/ 15517 h 15517"/>
                      <a:gd name="connsiteX9" fmla="*/ 0 w 2400350"/>
                      <a:gd name="connsiteY9" fmla="*/ 15517 h 15517"/>
                      <a:gd name="connsiteX10" fmla="*/ 0 w 2400350"/>
                      <a:gd name="connsiteY10" fmla="*/ 0 h 15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00350" h="15517" fill="none" extrusionOk="0">
                        <a:moveTo>
                          <a:pt x="0" y="0"/>
                        </a:moveTo>
                        <a:cubicBezTo>
                          <a:pt x="121471" y="18176"/>
                          <a:pt x="319624" y="243"/>
                          <a:pt x="576084" y="0"/>
                        </a:cubicBezTo>
                        <a:cubicBezTo>
                          <a:pt x="832544" y="-243"/>
                          <a:pt x="898449" y="6370"/>
                          <a:pt x="1176172" y="0"/>
                        </a:cubicBezTo>
                        <a:cubicBezTo>
                          <a:pt x="1453895" y="-6370"/>
                          <a:pt x="1573075" y="17579"/>
                          <a:pt x="1776259" y="0"/>
                        </a:cubicBezTo>
                        <a:cubicBezTo>
                          <a:pt x="1979443" y="-17579"/>
                          <a:pt x="2179455" y="21406"/>
                          <a:pt x="2400350" y="0"/>
                        </a:cubicBezTo>
                        <a:cubicBezTo>
                          <a:pt x="2399690" y="6764"/>
                          <a:pt x="2400093" y="9587"/>
                          <a:pt x="2400350" y="15517"/>
                        </a:cubicBezTo>
                        <a:cubicBezTo>
                          <a:pt x="2238384" y="8222"/>
                          <a:pt x="2042274" y="-3434"/>
                          <a:pt x="1800263" y="15517"/>
                        </a:cubicBezTo>
                        <a:cubicBezTo>
                          <a:pt x="1558252" y="34468"/>
                          <a:pt x="1470602" y="-12047"/>
                          <a:pt x="1248182" y="15517"/>
                        </a:cubicBezTo>
                        <a:cubicBezTo>
                          <a:pt x="1025762" y="43081"/>
                          <a:pt x="881874" y="-11109"/>
                          <a:pt x="696102" y="15517"/>
                        </a:cubicBezTo>
                        <a:cubicBezTo>
                          <a:pt x="510330" y="42143"/>
                          <a:pt x="204055" y="32367"/>
                          <a:pt x="0" y="15517"/>
                        </a:cubicBezTo>
                        <a:cubicBezTo>
                          <a:pt x="-136" y="11420"/>
                          <a:pt x="-400" y="6279"/>
                          <a:pt x="0" y="0"/>
                        </a:cubicBezTo>
                        <a:close/>
                      </a:path>
                      <a:path w="2400350" h="15517" stroke="0" extrusionOk="0">
                        <a:moveTo>
                          <a:pt x="0" y="0"/>
                        </a:moveTo>
                        <a:cubicBezTo>
                          <a:pt x="231524" y="-24854"/>
                          <a:pt x="289517" y="-20958"/>
                          <a:pt x="576084" y="0"/>
                        </a:cubicBezTo>
                        <a:cubicBezTo>
                          <a:pt x="862651" y="20958"/>
                          <a:pt x="903149" y="-21894"/>
                          <a:pt x="1104161" y="0"/>
                        </a:cubicBezTo>
                        <a:cubicBezTo>
                          <a:pt x="1305173" y="21894"/>
                          <a:pt x="1594585" y="11978"/>
                          <a:pt x="1752256" y="0"/>
                        </a:cubicBezTo>
                        <a:cubicBezTo>
                          <a:pt x="1909928" y="-11978"/>
                          <a:pt x="2094091" y="28667"/>
                          <a:pt x="2400350" y="0"/>
                        </a:cubicBezTo>
                        <a:cubicBezTo>
                          <a:pt x="2400838" y="4559"/>
                          <a:pt x="2400052" y="9585"/>
                          <a:pt x="2400350" y="15517"/>
                        </a:cubicBezTo>
                        <a:cubicBezTo>
                          <a:pt x="2150981" y="18248"/>
                          <a:pt x="2120233" y="14066"/>
                          <a:pt x="1848270" y="15517"/>
                        </a:cubicBezTo>
                        <a:cubicBezTo>
                          <a:pt x="1576307" y="16968"/>
                          <a:pt x="1559691" y="24018"/>
                          <a:pt x="1296189" y="15517"/>
                        </a:cubicBezTo>
                        <a:cubicBezTo>
                          <a:pt x="1032687" y="7016"/>
                          <a:pt x="867162" y="37426"/>
                          <a:pt x="648095" y="15517"/>
                        </a:cubicBezTo>
                        <a:cubicBezTo>
                          <a:pt x="429028" y="-6392"/>
                          <a:pt x="221924" y="16521"/>
                          <a:pt x="0" y="15517"/>
                        </a:cubicBezTo>
                        <a:cubicBezTo>
                          <a:pt x="335" y="11451"/>
                          <a:pt x="326" y="439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5" name="Rectangle 24">
            <a:extLst>
              <a:ext uri="{FF2B5EF4-FFF2-40B4-BE49-F238E27FC236}">
                <a16:creationId xmlns:a16="http://schemas.microsoft.com/office/drawing/2014/main" id="{F1986942-C296-4809-BCD3-B7D3C6341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48167"/>
            <a:ext cx="6894576" cy="38791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
            <a:extLst>
              <a:ext uri="{FF2B5EF4-FFF2-40B4-BE49-F238E27FC236}">
                <a16:creationId xmlns:a16="http://schemas.microsoft.com/office/drawing/2014/main" id="{35BC54F7-1315-4D6C-9420-A5BF0CDDB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5586" y="3053383"/>
            <a:ext cx="2400350" cy="15517"/>
          </a:xfrm>
          <a:custGeom>
            <a:avLst/>
            <a:gdLst>
              <a:gd name="connsiteX0" fmla="*/ 0 w 2400350"/>
              <a:gd name="connsiteY0" fmla="*/ 0 h 15517"/>
              <a:gd name="connsiteX1" fmla="*/ 576084 w 2400350"/>
              <a:gd name="connsiteY1" fmla="*/ 0 h 15517"/>
              <a:gd name="connsiteX2" fmla="*/ 1176172 w 2400350"/>
              <a:gd name="connsiteY2" fmla="*/ 0 h 15517"/>
              <a:gd name="connsiteX3" fmla="*/ 1776259 w 2400350"/>
              <a:gd name="connsiteY3" fmla="*/ 0 h 15517"/>
              <a:gd name="connsiteX4" fmla="*/ 2400350 w 2400350"/>
              <a:gd name="connsiteY4" fmla="*/ 0 h 15517"/>
              <a:gd name="connsiteX5" fmla="*/ 2400350 w 2400350"/>
              <a:gd name="connsiteY5" fmla="*/ 15517 h 15517"/>
              <a:gd name="connsiteX6" fmla="*/ 1800263 w 2400350"/>
              <a:gd name="connsiteY6" fmla="*/ 15517 h 15517"/>
              <a:gd name="connsiteX7" fmla="*/ 1248182 w 2400350"/>
              <a:gd name="connsiteY7" fmla="*/ 15517 h 15517"/>
              <a:gd name="connsiteX8" fmla="*/ 696102 w 2400350"/>
              <a:gd name="connsiteY8" fmla="*/ 15517 h 15517"/>
              <a:gd name="connsiteX9" fmla="*/ 0 w 2400350"/>
              <a:gd name="connsiteY9" fmla="*/ 15517 h 15517"/>
              <a:gd name="connsiteX10" fmla="*/ 0 w 2400350"/>
              <a:gd name="connsiteY10" fmla="*/ 0 h 15517"/>
              <a:gd name="connsiteX0" fmla="*/ 0 w 2400350"/>
              <a:gd name="connsiteY0" fmla="*/ 0 h 15517"/>
              <a:gd name="connsiteX1" fmla="*/ 576084 w 2400350"/>
              <a:gd name="connsiteY1" fmla="*/ 0 h 15517"/>
              <a:gd name="connsiteX2" fmla="*/ 1104161 w 2400350"/>
              <a:gd name="connsiteY2" fmla="*/ 0 h 15517"/>
              <a:gd name="connsiteX3" fmla="*/ 1752256 w 2400350"/>
              <a:gd name="connsiteY3" fmla="*/ 0 h 15517"/>
              <a:gd name="connsiteX4" fmla="*/ 2400350 w 2400350"/>
              <a:gd name="connsiteY4" fmla="*/ 0 h 15517"/>
              <a:gd name="connsiteX5" fmla="*/ 2400350 w 2400350"/>
              <a:gd name="connsiteY5" fmla="*/ 15517 h 15517"/>
              <a:gd name="connsiteX6" fmla="*/ 1848270 w 2400350"/>
              <a:gd name="connsiteY6" fmla="*/ 15517 h 15517"/>
              <a:gd name="connsiteX7" fmla="*/ 1296189 w 2400350"/>
              <a:gd name="connsiteY7" fmla="*/ 15517 h 15517"/>
              <a:gd name="connsiteX8" fmla="*/ 648095 w 2400350"/>
              <a:gd name="connsiteY8" fmla="*/ 15517 h 15517"/>
              <a:gd name="connsiteX9" fmla="*/ 0 w 2400350"/>
              <a:gd name="connsiteY9" fmla="*/ 15517 h 15517"/>
              <a:gd name="connsiteX10" fmla="*/ 0 w 2400350"/>
              <a:gd name="connsiteY10" fmla="*/ 0 h 15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00350" h="15517" fill="none" extrusionOk="0">
                <a:moveTo>
                  <a:pt x="0" y="0"/>
                </a:moveTo>
                <a:cubicBezTo>
                  <a:pt x="143126" y="51532"/>
                  <a:pt x="328376" y="10963"/>
                  <a:pt x="576084" y="0"/>
                </a:cubicBezTo>
                <a:cubicBezTo>
                  <a:pt x="842155" y="-8658"/>
                  <a:pt x="900450" y="-3043"/>
                  <a:pt x="1176172" y="0"/>
                </a:cubicBezTo>
                <a:cubicBezTo>
                  <a:pt x="1431477" y="-2689"/>
                  <a:pt x="1551765" y="2876"/>
                  <a:pt x="1776259" y="0"/>
                </a:cubicBezTo>
                <a:cubicBezTo>
                  <a:pt x="1967970" y="-18393"/>
                  <a:pt x="2163744" y="-10619"/>
                  <a:pt x="2400350" y="0"/>
                </a:cubicBezTo>
                <a:cubicBezTo>
                  <a:pt x="2399739" y="6107"/>
                  <a:pt x="2399544" y="9908"/>
                  <a:pt x="2400350" y="15517"/>
                </a:cubicBezTo>
                <a:cubicBezTo>
                  <a:pt x="2227664" y="27389"/>
                  <a:pt x="2076032" y="21651"/>
                  <a:pt x="1800263" y="15517"/>
                </a:cubicBezTo>
                <a:cubicBezTo>
                  <a:pt x="1557865" y="43678"/>
                  <a:pt x="1474541" y="-14384"/>
                  <a:pt x="1248182" y="15517"/>
                </a:cubicBezTo>
                <a:cubicBezTo>
                  <a:pt x="1016143" y="58351"/>
                  <a:pt x="854631" y="-9656"/>
                  <a:pt x="696102" y="15517"/>
                </a:cubicBezTo>
                <a:cubicBezTo>
                  <a:pt x="527980" y="77090"/>
                  <a:pt x="185405" y="42202"/>
                  <a:pt x="0" y="15517"/>
                </a:cubicBezTo>
                <a:cubicBezTo>
                  <a:pt x="50" y="10354"/>
                  <a:pt x="-1416" y="6222"/>
                  <a:pt x="0" y="0"/>
                </a:cubicBezTo>
                <a:close/>
              </a:path>
              <a:path w="2400350" h="15517" stroke="0" extrusionOk="0">
                <a:moveTo>
                  <a:pt x="0" y="0"/>
                </a:moveTo>
                <a:cubicBezTo>
                  <a:pt x="236317" y="-20727"/>
                  <a:pt x="287433" y="-14667"/>
                  <a:pt x="576084" y="0"/>
                </a:cubicBezTo>
                <a:cubicBezTo>
                  <a:pt x="859034" y="28219"/>
                  <a:pt x="895604" y="-31904"/>
                  <a:pt x="1104161" y="0"/>
                </a:cubicBezTo>
                <a:cubicBezTo>
                  <a:pt x="1340825" y="33064"/>
                  <a:pt x="1592961" y="-21713"/>
                  <a:pt x="1752256" y="0"/>
                </a:cubicBezTo>
                <a:cubicBezTo>
                  <a:pt x="1924350" y="-2892"/>
                  <a:pt x="2075658" y="32712"/>
                  <a:pt x="2400350" y="0"/>
                </a:cubicBezTo>
                <a:cubicBezTo>
                  <a:pt x="2400707" y="4969"/>
                  <a:pt x="2399933" y="9211"/>
                  <a:pt x="2400350" y="15517"/>
                </a:cubicBezTo>
                <a:cubicBezTo>
                  <a:pt x="2155149" y="15117"/>
                  <a:pt x="2121402" y="12036"/>
                  <a:pt x="1848270" y="15517"/>
                </a:cubicBezTo>
                <a:cubicBezTo>
                  <a:pt x="1574179" y="16152"/>
                  <a:pt x="1561987" y="21760"/>
                  <a:pt x="1296189" y="15517"/>
                </a:cubicBezTo>
                <a:cubicBezTo>
                  <a:pt x="1020444" y="13881"/>
                  <a:pt x="868843" y="41982"/>
                  <a:pt x="648095" y="15517"/>
                </a:cubicBezTo>
                <a:cubicBezTo>
                  <a:pt x="441677" y="-8902"/>
                  <a:pt x="211562" y="55297"/>
                  <a:pt x="0" y="15517"/>
                </a:cubicBezTo>
                <a:cubicBezTo>
                  <a:pt x="476" y="11491"/>
                  <a:pt x="101" y="3657"/>
                  <a:pt x="0" y="0"/>
                </a:cubicBezTo>
                <a:close/>
              </a:path>
              <a:path w="2400350" h="15517" fill="none" stroke="0" extrusionOk="0">
                <a:moveTo>
                  <a:pt x="0" y="0"/>
                </a:moveTo>
                <a:cubicBezTo>
                  <a:pt x="83045" y="-5526"/>
                  <a:pt x="298625" y="8124"/>
                  <a:pt x="576084" y="0"/>
                </a:cubicBezTo>
                <a:cubicBezTo>
                  <a:pt x="842313" y="1814"/>
                  <a:pt x="889291" y="6661"/>
                  <a:pt x="1176172" y="0"/>
                </a:cubicBezTo>
                <a:cubicBezTo>
                  <a:pt x="1446110" y="1232"/>
                  <a:pt x="1572000" y="23520"/>
                  <a:pt x="1776259" y="0"/>
                </a:cubicBezTo>
                <a:cubicBezTo>
                  <a:pt x="1967920" y="-23884"/>
                  <a:pt x="2208446" y="35258"/>
                  <a:pt x="2400350" y="0"/>
                </a:cubicBezTo>
                <a:cubicBezTo>
                  <a:pt x="2400337" y="6841"/>
                  <a:pt x="2400133" y="9505"/>
                  <a:pt x="2400350" y="15517"/>
                </a:cubicBezTo>
                <a:cubicBezTo>
                  <a:pt x="2200048" y="2351"/>
                  <a:pt x="2025309" y="12538"/>
                  <a:pt x="1800263" y="15517"/>
                </a:cubicBezTo>
                <a:cubicBezTo>
                  <a:pt x="1557176" y="24210"/>
                  <a:pt x="1460390" y="2145"/>
                  <a:pt x="1248182" y="15517"/>
                </a:cubicBezTo>
                <a:cubicBezTo>
                  <a:pt x="1054850" y="59366"/>
                  <a:pt x="889491" y="-9278"/>
                  <a:pt x="696102" y="15517"/>
                </a:cubicBezTo>
                <a:cubicBezTo>
                  <a:pt x="490400" y="38920"/>
                  <a:pt x="242311" y="63653"/>
                  <a:pt x="0" y="15517"/>
                </a:cubicBezTo>
                <a:cubicBezTo>
                  <a:pt x="-26" y="11584"/>
                  <a:pt x="-334" y="6961"/>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custGeom>
                    <a:avLst/>
                    <a:gdLst>
                      <a:gd name="connsiteX0" fmla="*/ 0 w 2400350"/>
                      <a:gd name="connsiteY0" fmla="*/ 0 h 15517"/>
                      <a:gd name="connsiteX1" fmla="*/ 576084 w 2400350"/>
                      <a:gd name="connsiteY1" fmla="*/ 0 h 15517"/>
                      <a:gd name="connsiteX2" fmla="*/ 1176172 w 2400350"/>
                      <a:gd name="connsiteY2" fmla="*/ 0 h 15517"/>
                      <a:gd name="connsiteX3" fmla="*/ 1776259 w 2400350"/>
                      <a:gd name="connsiteY3" fmla="*/ 0 h 15517"/>
                      <a:gd name="connsiteX4" fmla="*/ 2400350 w 2400350"/>
                      <a:gd name="connsiteY4" fmla="*/ 0 h 15517"/>
                      <a:gd name="connsiteX5" fmla="*/ 2400350 w 2400350"/>
                      <a:gd name="connsiteY5" fmla="*/ 15517 h 15517"/>
                      <a:gd name="connsiteX6" fmla="*/ 1800263 w 2400350"/>
                      <a:gd name="connsiteY6" fmla="*/ 15517 h 15517"/>
                      <a:gd name="connsiteX7" fmla="*/ 1248182 w 2400350"/>
                      <a:gd name="connsiteY7" fmla="*/ 15517 h 15517"/>
                      <a:gd name="connsiteX8" fmla="*/ 696102 w 2400350"/>
                      <a:gd name="connsiteY8" fmla="*/ 15517 h 15517"/>
                      <a:gd name="connsiteX9" fmla="*/ 0 w 2400350"/>
                      <a:gd name="connsiteY9" fmla="*/ 15517 h 15517"/>
                      <a:gd name="connsiteX10" fmla="*/ 0 w 2400350"/>
                      <a:gd name="connsiteY10" fmla="*/ 0 h 15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00350" h="15517" fill="none" extrusionOk="0">
                        <a:moveTo>
                          <a:pt x="0" y="0"/>
                        </a:moveTo>
                        <a:cubicBezTo>
                          <a:pt x="121471" y="18176"/>
                          <a:pt x="319624" y="243"/>
                          <a:pt x="576084" y="0"/>
                        </a:cubicBezTo>
                        <a:cubicBezTo>
                          <a:pt x="832544" y="-243"/>
                          <a:pt x="898449" y="6370"/>
                          <a:pt x="1176172" y="0"/>
                        </a:cubicBezTo>
                        <a:cubicBezTo>
                          <a:pt x="1453895" y="-6370"/>
                          <a:pt x="1573075" y="17579"/>
                          <a:pt x="1776259" y="0"/>
                        </a:cubicBezTo>
                        <a:cubicBezTo>
                          <a:pt x="1979443" y="-17579"/>
                          <a:pt x="2179455" y="21406"/>
                          <a:pt x="2400350" y="0"/>
                        </a:cubicBezTo>
                        <a:cubicBezTo>
                          <a:pt x="2399690" y="6764"/>
                          <a:pt x="2400093" y="9587"/>
                          <a:pt x="2400350" y="15517"/>
                        </a:cubicBezTo>
                        <a:cubicBezTo>
                          <a:pt x="2238384" y="8222"/>
                          <a:pt x="2042274" y="-3434"/>
                          <a:pt x="1800263" y="15517"/>
                        </a:cubicBezTo>
                        <a:cubicBezTo>
                          <a:pt x="1558252" y="34468"/>
                          <a:pt x="1470602" y="-12047"/>
                          <a:pt x="1248182" y="15517"/>
                        </a:cubicBezTo>
                        <a:cubicBezTo>
                          <a:pt x="1025762" y="43081"/>
                          <a:pt x="881874" y="-11109"/>
                          <a:pt x="696102" y="15517"/>
                        </a:cubicBezTo>
                        <a:cubicBezTo>
                          <a:pt x="510330" y="42143"/>
                          <a:pt x="204055" y="32367"/>
                          <a:pt x="0" y="15517"/>
                        </a:cubicBezTo>
                        <a:cubicBezTo>
                          <a:pt x="-136" y="11420"/>
                          <a:pt x="-400" y="6279"/>
                          <a:pt x="0" y="0"/>
                        </a:cubicBezTo>
                        <a:close/>
                      </a:path>
                      <a:path w="2400350" h="15517" stroke="0" extrusionOk="0">
                        <a:moveTo>
                          <a:pt x="0" y="0"/>
                        </a:moveTo>
                        <a:cubicBezTo>
                          <a:pt x="231524" y="-24854"/>
                          <a:pt x="289517" y="-20958"/>
                          <a:pt x="576084" y="0"/>
                        </a:cubicBezTo>
                        <a:cubicBezTo>
                          <a:pt x="862651" y="20958"/>
                          <a:pt x="903149" y="-21894"/>
                          <a:pt x="1104161" y="0"/>
                        </a:cubicBezTo>
                        <a:cubicBezTo>
                          <a:pt x="1305173" y="21894"/>
                          <a:pt x="1594585" y="11978"/>
                          <a:pt x="1752256" y="0"/>
                        </a:cubicBezTo>
                        <a:cubicBezTo>
                          <a:pt x="1909928" y="-11978"/>
                          <a:pt x="2094091" y="28667"/>
                          <a:pt x="2400350" y="0"/>
                        </a:cubicBezTo>
                        <a:cubicBezTo>
                          <a:pt x="2400838" y="4559"/>
                          <a:pt x="2400052" y="9585"/>
                          <a:pt x="2400350" y="15517"/>
                        </a:cubicBezTo>
                        <a:cubicBezTo>
                          <a:pt x="2150981" y="18248"/>
                          <a:pt x="2120233" y="14066"/>
                          <a:pt x="1848270" y="15517"/>
                        </a:cubicBezTo>
                        <a:cubicBezTo>
                          <a:pt x="1576307" y="16968"/>
                          <a:pt x="1559691" y="24018"/>
                          <a:pt x="1296189" y="15517"/>
                        </a:cubicBezTo>
                        <a:cubicBezTo>
                          <a:pt x="1032687" y="7016"/>
                          <a:pt x="867162" y="37426"/>
                          <a:pt x="648095" y="15517"/>
                        </a:cubicBezTo>
                        <a:cubicBezTo>
                          <a:pt x="429028" y="-6392"/>
                          <a:pt x="221924" y="16521"/>
                          <a:pt x="0" y="15517"/>
                        </a:cubicBezTo>
                        <a:cubicBezTo>
                          <a:pt x="335" y="11451"/>
                          <a:pt x="326" y="439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lines and a line&#10;&#10;Description automatically generated">
            <a:extLst>
              <a:ext uri="{FF2B5EF4-FFF2-40B4-BE49-F238E27FC236}">
                <a16:creationId xmlns:a16="http://schemas.microsoft.com/office/drawing/2014/main" id="{B9B76D7D-2DFC-1C57-98CA-7D2E5971D1E0}"/>
              </a:ext>
            </a:extLst>
          </p:cNvPr>
          <p:cNvPicPr>
            <a:picLocks noChangeAspect="1"/>
          </p:cNvPicPr>
          <p:nvPr/>
        </p:nvPicPr>
        <p:blipFill>
          <a:blip r:embed="rId5"/>
          <a:stretch>
            <a:fillRect/>
          </a:stretch>
        </p:blipFill>
        <p:spPr>
          <a:xfrm>
            <a:off x="372116" y="190556"/>
            <a:ext cx="5688038" cy="2811878"/>
          </a:xfrm>
          <a:prstGeom prst="rect">
            <a:avLst/>
          </a:prstGeom>
        </p:spPr>
      </p:pic>
      <p:pic>
        <p:nvPicPr>
          <p:cNvPr id="6" name="Picture 5" descr="A graph with a line and a line&#10;&#10;Description automatically generated">
            <a:extLst>
              <a:ext uri="{FF2B5EF4-FFF2-40B4-BE49-F238E27FC236}">
                <a16:creationId xmlns:a16="http://schemas.microsoft.com/office/drawing/2014/main" id="{6559A058-531B-123E-D267-0283EACDC3BE}"/>
              </a:ext>
            </a:extLst>
          </p:cNvPr>
          <p:cNvPicPr>
            <a:picLocks noChangeAspect="1"/>
          </p:cNvPicPr>
          <p:nvPr/>
        </p:nvPicPr>
        <p:blipFill>
          <a:blip r:embed="rId6"/>
          <a:stretch>
            <a:fillRect/>
          </a:stretch>
        </p:blipFill>
        <p:spPr>
          <a:xfrm>
            <a:off x="360687" y="3265537"/>
            <a:ext cx="7028598" cy="3232105"/>
          </a:xfrm>
          <a:prstGeom prst="rect">
            <a:avLst/>
          </a:prstGeom>
        </p:spPr>
      </p:pic>
      <p:pic>
        <p:nvPicPr>
          <p:cNvPr id="8" name="Picture 7" descr="A graph with green and black lines&#10;&#10;Description automatically generated">
            <a:extLst>
              <a:ext uri="{FF2B5EF4-FFF2-40B4-BE49-F238E27FC236}">
                <a16:creationId xmlns:a16="http://schemas.microsoft.com/office/drawing/2014/main" id="{957180EA-3C1B-12C8-D247-4D9D5662522D}"/>
              </a:ext>
            </a:extLst>
          </p:cNvPr>
          <p:cNvPicPr>
            <a:picLocks noChangeAspect="1"/>
          </p:cNvPicPr>
          <p:nvPr/>
        </p:nvPicPr>
        <p:blipFill>
          <a:blip r:embed="rId7"/>
          <a:stretch>
            <a:fillRect/>
          </a:stretch>
        </p:blipFill>
        <p:spPr>
          <a:xfrm>
            <a:off x="6131848" y="542945"/>
            <a:ext cx="5958110" cy="3066769"/>
          </a:xfrm>
          <a:prstGeom prst="rect">
            <a:avLst/>
          </a:prstGeom>
        </p:spPr>
      </p:pic>
      <p:sp>
        <p:nvSpPr>
          <p:cNvPr id="9" name="TextBox 8">
            <a:extLst>
              <a:ext uri="{FF2B5EF4-FFF2-40B4-BE49-F238E27FC236}">
                <a16:creationId xmlns:a16="http://schemas.microsoft.com/office/drawing/2014/main" id="{CD367DED-DF8C-60E6-3D3F-CB9766C93C89}"/>
              </a:ext>
            </a:extLst>
          </p:cNvPr>
          <p:cNvSpPr txBox="1"/>
          <p:nvPr/>
        </p:nvSpPr>
        <p:spPr>
          <a:xfrm>
            <a:off x="7871656" y="3327544"/>
            <a:ext cx="4174297" cy="3477875"/>
          </a:xfrm>
          <a:prstGeom prst="rect">
            <a:avLst/>
          </a:prstGeom>
          <a:noFill/>
        </p:spPr>
        <p:txBody>
          <a:bodyPr wrap="square" rtlCol="0">
            <a:spAutoFit/>
          </a:bodyPr>
          <a:lstStyle/>
          <a:p>
            <a:r>
              <a:rPr lang="en-US" sz="4400" b="1" dirty="0"/>
              <a:t>FAANG stocks initially dropped during the pandemic, except for Netflix. They later recovered, reflecting FAANG regained investors’ confidence.</a:t>
            </a:r>
          </a:p>
        </p:txBody>
      </p:sp>
      <p:pic>
        <p:nvPicPr>
          <p:cNvPr id="5" name="Picture 4" descr="A logo with a black background&#10;&#10;Description automatically generated">
            <a:extLst>
              <a:ext uri="{FF2B5EF4-FFF2-40B4-BE49-F238E27FC236}">
                <a16:creationId xmlns:a16="http://schemas.microsoft.com/office/drawing/2014/main" id="{61266CCA-1044-849F-133D-239B2E96A7E8}"/>
              </a:ext>
            </a:extLst>
          </p:cNvPr>
          <p:cNvPicPr>
            <a:picLocks noChangeAspect="1"/>
          </p:cNvPicPr>
          <p:nvPr/>
        </p:nvPicPr>
        <p:blipFill>
          <a:blip r:embed="rId8"/>
          <a:stretch>
            <a:fillRect/>
          </a:stretch>
        </p:blipFill>
        <p:spPr>
          <a:xfrm>
            <a:off x="1062097" y="520772"/>
            <a:ext cx="1192005" cy="359922"/>
          </a:xfrm>
          <a:prstGeom prst="rect">
            <a:avLst/>
          </a:prstGeom>
        </p:spPr>
      </p:pic>
      <p:pic>
        <p:nvPicPr>
          <p:cNvPr id="12" name="Picture 11" descr="A red text on a black background&#10;&#10;Description automatically generated">
            <a:extLst>
              <a:ext uri="{FF2B5EF4-FFF2-40B4-BE49-F238E27FC236}">
                <a16:creationId xmlns:a16="http://schemas.microsoft.com/office/drawing/2014/main" id="{3C8A0339-0343-68A8-DE1D-B17B1354DE80}"/>
              </a:ext>
            </a:extLst>
          </p:cNvPr>
          <p:cNvPicPr>
            <a:picLocks noChangeAspect="1"/>
          </p:cNvPicPr>
          <p:nvPr/>
        </p:nvPicPr>
        <p:blipFill>
          <a:blip r:embed="rId9"/>
          <a:stretch>
            <a:fillRect/>
          </a:stretch>
        </p:blipFill>
        <p:spPr>
          <a:xfrm>
            <a:off x="1062097" y="3609714"/>
            <a:ext cx="1192005" cy="363063"/>
          </a:xfrm>
          <a:prstGeom prst="rect">
            <a:avLst/>
          </a:prstGeom>
        </p:spPr>
      </p:pic>
      <p:pic>
        <p:nvPicPr>
          <p:cNvPr id="14" name="Picture 13" descr="A colorful circle logo on a black background&#10;&#10;Description automatically generated">
            <a:extLst>
              <a:ext uri="{FF2B5EF4-FFF2-40B4-BE49-F238E27FC236}">
                <a16:creationId xmlns:a16="http://schemas.microsoft.com/office/drawing/2014/main" id="{09384181-5BEE-04E3-A791-EC8E377D993E}"/>
              </a:ext>
            </a:extLst>
          </p:cNvPr>
          <p:cNvPicPr>
            <a:picLocks noChangeAspect="1"/>
          </p:cNvPicPr>
          <p:nvPr/>
        </p:nvPicPr>
        <p:blipFill>
          <a:blip r:embed="rId10"/>
          <a:stretch>
            <a:fillRect/>
          </a:stretch>
        </p:blipFill>
        <p:spPr>
          <a:xfrm>
            <a:off x="6904411" y="536075"/>
            <a:ext cx="974309" cy="329316"/>
          </a:xfrm>
          <a:prstGeom prst="rect">
            <a:avLst/>
          </a:prstGeom>
        </p:spPr>
      </p:pic>
    </p:spTree>
    <p:extLst>
      <p:ext uri="{BB962C8B-B14F-4D97-AF65-F5344CB8AC3E}">
        <p14:creationId xmlns:p14="http://schemas.microsoft.com/office/powerpoint/2010/main" val="202708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E6D680-4A76-511F-A1BB-4B6ECE5ED665}"/>
              </a:ext>
            </a:extLst>
          </p:cNvPr>
          <p:cNvSpPr>
            <a:spLocks noGrp="1"/>
          </p:cNvSpPr>
          <p:nvPr>
            <p:ph type="title"/>
          </p:nvPr>
        </p:nvSpPr>
        <p:spPr>
          <a:xfrm>
            <a:off x="630935" y="400362"/>
            <a:ext cx="4149065" cy="1958230"/>
          </a:xfrm>
        </p:spPr>
        <p:txBody>
          <a:bodyPr vert="horz" lIns="91440" tIns="45720" rIns="91440" bIns="45720" rtlCol="0" anchor="b">
            <a:noAutofit/>
          </a:bodyPr>
          <a:lstStyle/>
          <a:p>
            <a:pPr>
              <a:lnSpc>
                <a:spcPct val="90000"/>
              </a:lnSpc>
            </a:pPr>
            <a:br>
              <a:rPr lang="en-US" sz="6600" dirty="0"/>
            </a:br>
            <a:br>
              <a:rPr lang="en-US" sz="6600" dirty="0"/>
            </a:br>
            <a:br>
              <a:rPr lang="en-US" sz="6600" dirty="0"/>
            </a:br>
            <a:r>
              <a:rPr lang="en-US" sz="6600" dirty="0"/>
              <a:t>Share Data</a:t>
            </a:r>
          </a:p>
        </p:txBody>
      </p:sp>
      <p:sp>
        <p:nvSpPr>
          <p:cNvPr id="2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3">
            <a:extLst>
              <a:ext uri="{FF2B5EF4-FFF2-40B4-BE49-F238E27FC236}">
                <a16:creationId xmlns:a16="http://schemas.microsoft.com/office/drawing/2014/main" id="{9EBE88EF-B8DD-4266-DB76-BE3DC32A210B}"/>
              </a:ext>
            </a:extLst>
          </p:cNvPr>
          <p:cNvSpPr>
            <a:spLocks noGrp="1"/>
          </p:cNvSpPr>
          <p:nvPr>
            <p:ph idx="1"/>
          </p:nvPr>
        </p:nvSpPr>
        <p:spPr>
          <a:xfrm>
            <a:off x="342699" y="2758953"/>
            <a:ext cx="4438021" cy="3698685"/>
          </a:xfrm>
        </p:spPr>
        <p:txBody>
          <a:bodyPr anchor="t">
            <a:noAutofit/>
          </a:bodyPr>
          <a:lstStyle/>
          <a:p>
            <a:pPr marL="0" indent="0">
              <a:buNone/>
            </a:pPr>
            <a:r>
              <a:rPr lang="en-US" sz="4000" b="1" dirty="0"/>
              <a:t>Outstanding share data:</a:t>
            </a:r>
          </a:p>
          <a:p>
            <a:r>
              <a:rPr lang="en-US" sz="4000" b="1" dirty="0"/>
              <a:t>Pre-Pandemic (December 2019)</a:t>
            </a:r>
          </a:p>
          <a:p>
            <a:r>
              <a:rPr lang="en-US" sz="4000" b="1" dirty="0"/>
              <a:t>Pandemic (March 2020) </a:t>
            </a:r>
          </a:p>
          <a:p>
            <a:r>
              <a:rPr lang="en-US" sz="4000" b="1" dirty="0"/>
              <a:t>Post-Pandemic (December 2022)</a:t>
            </a:r>
          </a:p>
        </p:txBody>
      </p:sp>
      <mc:AlternateContent xmlns:mc="http://schemas.openxmlformats.org/markup-compatibility/2006" xmlns:p14="http://schemas.microsoft.com/office/powerpoint/2010/main">
        <mc:Choice Requires="p14">
          <p:contentPart p14:bwMode="auto" r:id="rId3">
            <p14:nvContentPartPr>
              <p14:cNvPr id="31" name="Ink 3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31" name="Ink 3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5" name="Content Placeholder 4" descr="A table with numbers and numbers&#10;&#10;Description automatically generated">
            <a:extLst>
              <a:ext uri="{FF2B5EF4-FFF2-40B4-BE49-F238E27FC236}">
                <a16:creationId xmlns:a16="http://schemas.microsoft.com/office/drawing/2014/main" id="{46D647D6-AE03-7C5B-CD99-6F52F0CF237E}"/>
              </a:ext>
            </a:extLst>
          </p:cNvPr>
          <p:cNvPicPr>
            <a:picLocks noChangeAspect="1"/>
          </p:cNvPicPr>
          <p:nvPr/>
        </p:nvPicPr>
        <p:blipFill>
          <a:blip r:embed="rId5"/>
          <a:stretch>
            <a:fillRect/>
          </a:stretch>
        </p:blipFill>
        <p:spPr>
          <a:xfrm>
            <a:off x="4657345" y="1099008"/>
            <a:ext cx="6903720" cy="5066434"/>
          </a:xfrm>
          <a:prstGeom prst="rect">
            <a:avLst/>
          </a:prstGeom>
        </p:spPr>
      </p:pic>
    </p:spTree>
    <p:extLst>
      <p:ext uri="{BB962C8B-B14F-4D97-AF65-F5344CB8AC3E}">
        <p14:creationId xmlns:p14="http://schemas.microsoft.com/office/powerpoint/2010/main" val="2056838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58" name="Rectangle 57">
            <a:extLst>
              <a:ext uri="{FF2B5EF4-FFF2-40B4-BE49-F238E27FC236}">
                <a16:creationId xmlns:a16="http://schemas.microsoft.com/office/drawing/2014/main" id="{A03CEDD6-8F27-4509-BD35-6A78B51E0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white background with black text&#10;&#10;Description automatically generated">
            <a:extLst>
              <a:ext uri="{FF2B5EF4-FFF2-40B4-BE49-F238E27FC236}">
                <a16:creationId xmlns:a16="http://schemas.microsoft.com/office/drawing/2014/main" id="{B9BFFAED-3D7D-75EB-E669-2E35FE16F91A}"/>
              </a:ext>
            </a:extLst>
          </p:cNvPr>
          <p:cNvPicPr>
            <a:picLocks noChangeAspect="1"/>
          </p:cNvPicPr>
          <p:nvPr/>
        </p:nvPicPr>
        <p:blipFill>
          <a:blip r:embed="rId3"/>
          <a:stretch>
            <a:fillRect/>
          </a:stretch>
        </p:blipFill>
        <p:spPr>
          <a:xfrm>
            <a:off x="2412789" y="5527320"/>
            <a:ext cx="9083513" cy="1226275"/>
          </a:xfrm>
          <a:prstGeom prst="rect">
            <a:avLst/>
          </a:prstGeom>
        </p:spPr>
      </p:pic>
      <p:pic>
        <p:nvPicPr>
          <p:cNvPr id="7" name="Content Placeholder 6" descr="A screen shot of a computer code&#10;&#10;Description automatically generated">
            <a:extLst>
              <a:ext uri="{FF2B5EF4-FFF2-40B4-BE49-F238E27FC236}">
                <a16:creationId xmlns:a16="http://schemas.microsoft.com/office/drawing/2014/main" id="{CFE75600-0C0F-98A3-BCAC-211A41313DB5}"/>
              </a:ext>
            </a:extLst>
          </p:cNvPr>
          <p:cNvPicPr>
            <a:picLocks noChangeAspect="1"/>
          </p:cNvPicPr>
          <p:nvPr/>
        </p:nvPicPr>
        <p:blipFill>
          <a:blip r:embed="rId4"/>
          <a:stretch>
            <a:fillRect/>
          </a:stretch>
        </p:blipFill>
        <p:spPr>
          <a:xfrm>
            <a:off x="4518930" y="2850218"/>
            <a:ext cx="6951921" cy="2602882"/>
          </a:xfrm>
          <a:prstGeom prst="rect">
            <a:avLst/>
          </a:prstGeom>
        </p:spPr>
      </p:pic>
      <p:sp>
        <p:nvSpPr>
          <p:cNvPr id="60" name="Rectangle 6">
            <a:extLst>
              <a:ext uri="{FF2B5EF4-FFF2-40B4-BE49-F238E27FC236}">
                <a16:creationId xmlns:a16="http://schemas.microsoft.com/office/drawing/2014/main" id="{3F1D29E9-9103-4BCA-8C0F-9AA963033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49" y="4484882"/>
            <a:ext cx="3383280" cy="27432"/>
          </a:xfrm>
          <a:custGeom>
            <a:avLst/>
            <a:gdLst>
              <a:gd name="connsiteX0" fmla="*/ 0 w 3383280"/>
              <a:gd name="connsiteY0" fmla="*/ 0 h 27432"/>
              <a:gd name="connsiteX1" fmla="*/ 642823 w 3383280"/>
              <a:gd name="connsiteY1" fmla="*/ 0 h 27432"/>
              <a:gd name="connsiteX2" fmla="*/ 1319479 w 3383280"/>
              <a:gd name="connsiteY2" fmla="*/ 0 h 27432"/>
              <a:gd name="connsiteX3" fmla="*/ 2029968 w 3383280"/>
              <a:gd name="connsiteY3" fmla="*/ 0 h 27432"/>
              <a:gd name="connsiteX4" fmla="*/ 2740457 w 3383280"/>
              <a:gd name="connsiteY4" fmla="*/ 0 h 27432"/>
              <a:gd name="connsiteX5" fmla="*/ 3383280 w 3383280"/>
              <a:gd name="connsiteY5" fmla="*/ 0 h 27432"/>
              <a:gd name="connsiteX6" fmla="*/ 3383280 w 3383280"/>
              <a:gd name="connsiteY6" fmla="*/ 27432 h 27432"/>
              <a:gd name="connsiteX7" fmla="*/ 2638958 w 3383280"/>
              <a:gd name="connsiteY7" fmla="*/ 27432 h 27432"/>
              <a:gd name="connsiteX8" fmla="*/ 1894637 w 3383280"/>
              <a:gd name="connsiteY8" fmla="*/ 27432 h 27432"/>
              <a:gd name="connsiteX9" fmla="*/ 1217981 w 3383280"/>
              <a:gd name="connsiteY9" fmla="*/ 27432 h 27432"/>
              <a:gd name="connsiteX10" fmla="*/ 0 w 3383280"/>
              <a:gd name="connsiteY10" fmla="*/ 27432 h 27432"/>
              <a:gd name="connsiteX11" fmla="*/ 0 w 338328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83280" h="27432" fill="none" extrusionOk="0">
                <a:moveTo>
                  <a:pt x="0" y="0"/>
                </a:moveTo>
                <a:cubicBezTo>
                  <a:pt x="257987" y="12032"/>
                  <a:pt x="404745" y="16905"/>
                  <a:pt x="642823" y="0"/>
                </a:cubicBezTo>
                <a:cubicBezTo>
                  <a:pt x="880901" y="-16905"/>
                  <a:pt x="1102054" y="22021"/>
                  <a:pt x="1319479" y="0"/>
                </a:cubicBezTo>
                <a:cubicBezTo>
                  <a:pt x="1536904" y="-22021"/>
                  <a:pt x="1881604" y="24614"/>
                  <a:pt x="2029968" y="0"/>
                </a:cubicBezTo>
                <a:cubicBezTo>
                  <a:pt x="2178332" y="-24614"/>
                  <a:pt x="2554148" y="3447"/>
                  <a:pt x="2740457" y="0"/>
                </a:cubicBezTo>
                <a:cubicBezTo>
                  <a:pt x="2926766" y="-3447"/>
                  <a:pt x="3065477" y="23645"/>
                  <a:pt x="3383280" y="0"/>
                </a:cubicBezTo>
                <a:cubicBezTo>
                  <a:pt x="3382114" y="7395"/>
                  <a:pt x="3383325" y="21864"/>
                  <a:pt x="3383280" y="27432"/>
                </a:cubicBezTo>
                <a:cubicBezTo>
                  <a:pt x="3088851" y="31951"/>
                  <a:pt x="2966759" y="63689"/>
                  <a:pt x="2638958" y="27432"/>
                </a:cubicBezTo>
                <a:cubicBezTo>
                  <a:pt x="2311157" y="-8825"/>
                  <a:pt x="2123847" y="40497"/>
                  <a:pt x="1894637" y="27432"/>
                </a:cubicBezTo>
                <a:cubicBezTo>
                  <a:pt x="1665427" y="14367"/>
                  <a:pt x="1424813" y="48382"/>
                  <a:pt x="1217981" y="27432"/>
                </a:cubicBezTo>
                <a:cubicBezTo>
                  <a:pt x="1011149" y="6482"/>
                  <a:pt x="538241" y="25631"/>
                  <a:pt x="0" y="27432"/>
                </a:cubicBezTo>
                <a:cubicBezTo>
                  <a:pt x="-503" y="20663"/>
                  <a:pt x="1168" y="5855"/>
                  <a:pt x="0" y="0"/>
                </a:cubicBezTo>
                <a:close/>
              </a:path>
              <a:path w="3383280" h="27432" stroke="0" extrusionOk="0">
                <a:moveTo>
                  <a:pt x="0" y="0"/>
                </a:moveTo>
                <a:cubicBezTo>
                  <a:pt x="151297" y="22734"/>
                  <a:pt x="480695" y="25868"/>
                  <a:pt x="642823" y="0"/>
                </a:cubicBezTo>
                <a:cubicBezTo>
                  <a:pt x="804951" y="-25868"/>
                  <a:pt x="1021125" y="-7020"/>
                  <a:pt x="1217981" y="0"/>
                </a:cubicBezTo>
                <a:cubicBezTo>
                  <a:pt x="1414837" y="7020"/>
                  <a:pt x="1602550" y="692"/>
                  <a:pt x="1962302" y="0"/>
                </a:cubicBezTo>
                <a:cubicBezTo>
                  <a:pt x="2322054" y="-692"/>
                  <a:pt x="2404714" y="-13207"/>
                  <a:pt x="2605126" y="0"/>
                </a:cubicBezTo>
                <a:cubicBezTo>
                  <a:pt x="2805538" y="13207"/>
                  <a:pt x="3040223" y="19007"/>
                  <a:pt x="3383280" y="0"/>
                </a:cubicBezTo>
                <a:cubicBezTo>
                  <a:pt x="3383473" y="12649"/>
                  <a:pt x="3382292" y="17989"/>
                  <a:pt x="3383280" y="27432"/>
                </a:cubicBezTo>
                <a:cubicBezTo>
                  <a:pt x="3246258" y="-5317"/>
                  <a:pt x="2915318" y="27493"/>
                  <a:pt x="2706624" y="27432"/>
                </a:cubicBezTo>
                <a:cubicBezTo>
                  <a:pt x="2497930" y="27371"/>
                  <a:pt x="2314501" y="-484"/>
                  <a:pt x="1962302" y="27432"/>
                </a:cubicBezTo>
                <a:cubicBezTo>
                  <a:pt x="1610103" y="55348"/>
                  <a:pt x="1607990" y="25966"/>
                  <a:pt x="1387145" y="27432"/>
                </a:cubicBezTo>
                <a:cubicBezTo>
                  <a:pt x="1166300" y="28898"/>
                  <a:pt x="856166" y="27780"/>
                  <a:pt x="710489" y="27432"/>
                </a:cubicBezTo>
                <a:cubicBezTo>
                  <a:pt x="564812" y="27084"/>
                  <a:pt x="236809" y="62580"/>
                  <a:pt x="0" y="27432"/>
                </a:cubicBezTo>
                <a:cubicBezTo>
                  <a:pt x="1300" y="19678"/>
                  <a:pt x="-86" y="12044"/>
                  <a:pt x="0" y="0"/>
                </a:cubicBezTo>
                <a:close/>
              </a:path>
            </a:pathLst>
          </a:custGeom>
          <a:solidFill>
            <a:srgbClr val="C672FC"/>
          </a:solidFill>
          <a:ln w="38100" cap="rnd">
            <a:solidFill>
              <a:srgbClr val="C672FC"/>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screenshot of a computer&#10;&#10;Description automatically generated">
            <a:extLst>
              <a:ext uri="{FF2B5EF4-FFF2-40B4-BE49-F238E27FC236}">
                <a16:creationId xmlns:a16="http://schemas.microsoft.com/office/drawing/2014/main" id="{7CE775FB-F058-CA98-FD76-7F333415885E}"/>
              </a:ext>
            </a:extLst>
          </p:cNvPr>
          <p:cNvPicPr>
            <a:picLocks noChangeAspect="1"/>
          </p:cNvPicPr>
          <p:nvPr/>
        </p:nvPicPr>
        <p:blipFill>
          <a:blip r:embed="rId5"/>
          <a:stretch>
            <a:fillRect/>
          </a:stretch>
        </p:blipFill>
        <p:spPr>
          <a:xfrm>
            <a:off x="2714611" y="0"/>
            <a:ext cx="9463448" cy="2699869"/>
          </a:xfrm>
          <a:prstGeom prst="rect">
            <a:avLst/>
          </a:prstGeom>
        </p:spPr>
      </p:pic>
      <p:sp>
        <p:nvSpPr>
          <p:cNvPr id="15" name="TextBox 14">
            <a:extLst>
              <a:ext uri="{FF2B5EF4-FFF2-40B4-BE49-F238E27FC236}">
                <a16:creationId xmlns:a16="http://schemas.microsoft.com/office/drawing/2014/main" id="{F33CD213-CCE5-D5B0-B8E7-11C22C25B8E2}"/>
              </a:ext>
            </a:extLst>
          </p:cNvPr>
          <p:cNvSpPr txBox="1"/>
          <p:nvPr/>
        </p:nvSpPr>
        <p:spPr>
          <a:xfrm>
            <a:off x="39349" y="318882"/>
            <a:ext cx="2920645" cy="2062103"/>
          </a:xfrm>
          <a:prstGeom prst="rect">
            <a:avLst/>
          </a:prstGeom>
          <a:noFill/>
        </p:spPr>
        <p:txBody>
          <a:bodyPr wrap="square" rtlCol="0">
            <a:spAutoFit/>
          </a:bodyPr>
          <a:lstStyle/>
          <a:p>
            <a:pPr marL="285750" indent="-285750">
              <a:buFontTx/>
              <a:buChar char="-"/>
            </a:pPr>
            <a:r>
              <a:rPr lang="en-US" sz="3200" b="1" dirty="0"/>
              <a:t>Using </a:t>
            </a:r>
            <a:r>
              <a:rPr lang="en-US" sz="3200" b="1" dirty="0" err="1"/>
              <a:t>api</a:t>
            </a:r>
            <a:r>
              <a:rPr lang="en-US" sz="3200" b="1" dirty="0"/>
              <a:t> and dictionary </a:t>
            </a:r>
            <a:r>
              <a:rPr lang="en-US" sz="3200" b="1" dirty="0" err="1"/>
              <a:t>setdefalult</a:t>
            </a:r>
            <a:r>
              <a:rPr lang="en-US" sz="3200" b="1" dirty="0"/>
              <a:t> function to collect outstanding share data from </a:t>
            </a:r>
            <a:r>
              <a:rPr lang="en-US" sz="3200" b="1" dirty="0" err="1"/>
              <a:t>json</a:t>
            </a:r>
            <a:r>
              <a:rPr lang="en-US" sz="3200" b="1" dirty="0"/>
              <a:t> file</a:t>
            </a:r>
          </a:p>
        </p:txBody>
      </p:sp>
      <p:sp>
        <p:nvSpPr>
          <p:cNvPr id="17" name="TextBox 16">
            <a:extLst>
              <a:ext uri="{FF2B5EF4-FFF2-40B4-BE49-F238E27FC236}">
                <a16:creationId xmlns:a16="http://schemas.microsoft.com/office/drawing/2014/main" id="{507B6FD1-9BD4-153C-A61D-661531F2B4EB}"/>
              </a:ext>
            </a:extLst>
          </p:cNvPr>
          <p:cNvSpPr txBox="1"/>
          <p:nvPr/>
        </p:nvSpPr>
        <p:spPr>
          <a:xfrm>
            <a:off x="39349" y="2933546"/>
            <a:ext cx="4082902" cy="1569660"/>
          </a:xfrm>
          <a:prstGeom prst="rect">
            <a:avLst/>
          </a:prstGeom>
          <a:noFill/>
        </p:spPr>
        <p:txBody>
          <a:bodyPr wrap="square" rtlCol="0">
            <a:spAutoFit/>
          </a:bodyPr>
          <a:lstStyle/>
          <a:p>
            <a:r>
              <a:rPr lang="en-US" sz="3200" b="1" dirty="0"/>
              <a:t>- Using list to append share data in order to turn data into a pandas </a:t>
            </a:r>
            <a:r>
              <a:rPr lang="en-US" sz="3200" b="1" dirty="0" err="1"/>
              <a:t>DataFrame</a:t>
            </a:r>
            <a:endParaRPr lang="en-US" sz="3200" b="1" dirty="0"/>
          </a:p>
        </p:txBody>
      </p:sp>
      <p:sp>
        <p:nvSpPr>
          <p:cNvPr id="18" name="TextBox 17">
            <a:extLst>
              <a:ext uri="{FF2B5EF4-FFF2-40B4-BE49-F238E27FC236}">
                <a16:creationId xmlns:a16="http://schemas.microsoft.com/office/drawing/2014/main" id="{8D2C82C6-CEF3-8805-8A5E-43702DF845A5}"/>
              </a:ext>
            </a:extLst>
          </p:cNvPr>
          <p:cNvSpPr txBox="1"/>
          <p:nvPr/>
        </p:nvSpPr>
        <p:spPr>
          <a:xfrm>
            <a:off x="37014" y="5553266"/>
            <a:ext cx="2136341" cy="1077218"/>
          </a:xfrm>
          <a:prstGeom prst="rect">
            <a:avLst/>
          </a:prstGeom>
          <a:noFill/>
        </p:spPr>
        <p:txBody>
          <a:bodyPr wrap="square" rtlCol="0">
            <a:spAutoFit/>
          </a:bodyPr>
          <a:lstStyle/>
          <a:p>
            <a:r>
              <a:rPr lang="en-US" sz="3200" b="1" dirty="0"/>
              <a:t>- Casting data type to integer</a:t>
            </a:r>
          </a:p>
        </p:txBody>
      </p:sp>
    </p:spTree>
    <p:extLst>
      <p:ext uri="{BB962C8B-B14F-4D97-AF65-F5344CB8AC3E}">
        <p14:creationId xmlns:p14="http://schemas.microsoft.com/office/powerpoint/2010/main" val="2340302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A32B22-30FE-36F1-3F41-8831626D4409}"/>
              </a:ext>
            </a:extLst>
          </p:cNvPr>
          <p:cNvSpPr>
            <a:spLocks noGrp="1"/>
          </p:cNvSpPr>
          <p:nvPr>
            <p:ph type="title"/>
          </p:nvPr>
        </p:nvSpPr>
        <p:spPr>
          <a:xfrm>
            <a:off x="258417" y="266369"/>
            <a:ext cx="5563925" cy="1855039"/>
          </a:xfrm>
        </p:spPr>
        <p:txBody>
          <a:bodyPr vert="horz" lIns="91440" tIns="45720" rIns="91440" bIns="45720" rtlCol="0" anchor="b">
            <a:noAutofit/>
          </a:bodyPr>
          <a:lstStyle/>
          <a:p>
            <a:pPr>
              <a:lnSpc>
                <a:spcPct val="90000"/>
              </a:lnSpc>
            </a:pPr>
            <a:r>
              <a:rPr lang="en-US" sz="6000" dirty="0"/>
              <a:t>Calculating &amp; comparing </a:t>
            </a:r>
            <a:br>
              <a:rPr lang="en-US" sz="6000" dirty="0"/>
            </a:br>
            <a:r>
              <a:rPr lang="en-US" sz="6000" dirty="0"/>
              <a:t>Market Cap</a:t>
            </a:r>
          </a:p>
        </p:txBody>
      </p:sp>
      <p:sp>
        <p:nvSpPr>
          <p:cNvPr id="26"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EC817F"/>
          </a:solidFill>
          <a:ln w="38100" cap="rnd">
            <a:solidFill>
              <a:srgbClr val="EC817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D1E3F16-6F26-3624-3CA6-C66A31BA5104}"/>
              </a:ext>
            </a:extLst>
          </p:cNvPr>
          <p:cNvSpPr txBox="1"/>
          <p:nvPr/>
        </p:nvSpPr>
        <p:spPr>
          <a:xfrm>
            <a:off x="92632" y="2679193"/>
            <a:ext cx="5191407" cy="3547872"/>
          </a:xfrm>
          <a:prstGeom prst="rect">
            <a:avLst/>
          </a:prstGeom>
        </p:spPr>
        <p:txBody>
          <a:bodyPr vert="horz" lIns="91440" tIns="45720" rIns="91440" bIns="45720" rtlCol="0" anchor="t">
            <a:normAutofit/>
          </a:bodyPr>
          <a:lstStyle/>
          <a:p>
            <a:pPr indent="-228600">
              <a:lnSpc>
                <a:spcPct val="110000"/>
              </a:lnSpc>
              <a:spcAft>
                <a:spcPts val="600"/>
              </a:spcAft>
              <a:buFont typeface="Arial" panose="020B0604020202020204" pitchFamily="34" charset="0"/>
              <a:buChar char="•"/>
            </a:pPr>
            <a:r>
              <a:rPr lang="en-US" sz="4000" dirty="0"/>
              <a:t>Multiplying Share Data with Stock Prices </a:t>
            </a:r>
          </a:p>
          <a:p>
            <a:pPr indent="-228600">
              <a:lnSpc>
                <a:spcPct val="110000"/>
              </a:lnSpc>
              <a:spcAft>
                <a:spcPts val="600"/>
              </a:spcAft>
              <a:buFont typeface="Arial" panose="020B0604020202020204" pitchFamily="34" charset="0"/>
              <a:buChar char="•"/>
            </a:pPr>
            <a:r>
              <a:rPr lang="en-US" sz="4000" dirty="0"/>
              <a:t>During COVID Netflix Holds Strong</a:t>
            </a:r>
          </a:p>
          <a:p>
            <a:pPr indent="-228600">
              <a:lnSpc>
                <a:spcPct val="110000"/>
              </a:lnSpc>
              <a:spcAft>
                <a:spcPts val="600"/>
              </a:spcAft>
              <a:buFont typeface="Arial" panose="020B0604020202020204" pitchFamily="34" charset="0"/>
              <a:buChar char="•"/>
            </a:pPr>
            <a:r>
              <a:rPr lang="en-US" sz="4000" dirty="0"/>
              <a:t> Amazon, Google, and Apple Stage Impressive Recovery in Post-COVID Era</a:t>
            </a:r>
          </a:p>
        </p:txBody>
      </p:sp>
      <mc:AlternateContent xmlns:mc="http://schemas.openxmlformats.org/markup-compatibility/2006" xmlns:p14="http://schemas.microsoft.com/office/powerpoint/2010/main">
        <mc:Choice Requires="p14">
          <p:contentPart p14:bwMode="auto" r:id="rId3">
            <p14:nvContentPartPr>
              <p14:cNvPr id="27"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7"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5" name="Picture 4" descr="A graph of a market capital/major cityization&#10;&#10;Description automatically generated">
            <a:extLst>
              <a:ext uri="{FF2B5EF4-FFF2-40B4-BE49-F238E27FC236}">
                <a16:creationId xmlns:a16="http://schemas.microsoft.com/office/drawing/2014/main" id="{CAE300F6-E642-1AB4-A261-6C2010C501F0}"/>
              </a:ext>
            </a:extLst>
          </p:cNvPr>
          <p:cNvPicPr>
            <a:picLocks noChangeAspect="1"/>
          </p:cNvPicPr>
          <p:nvPr/>
        </p:nvPicPr>
        <p:blipFill>
          <a:blip r:embed="rId5"/>
          <a:stretch>
            <a:fillRect/>
          </a:stretch>
        </p:blipFill>
        <p:spPr>
          <a:xfrm>
            <a:off x="5072005" y="1204226"/>
            <a:ext cx="6869883" cy="5348047"/>
          </a:xfrm>
          <a:prstGeom prst="rect">
            <a:avLst/>
          </a:prstGeom>
        </p:spPr>
      </p:pic>
    </p:spTree>
    <p:extLst>
      <p:ext uri="{BB962C8B-B14F-4D97-AF65-F5344CB8AC3E}">
        <p14:creationId xmlns:p14="http://schemas.microsoft.com/office/powerpoint/2010/main" val="836218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66" name="Rectangle 65">
            <a:extLst>
              <a:ext uri="{FF2B5EF4-FFF2-40B4-BE49-F238E27FC236}">
                <a16:creationId xmlns:a16="http://schemas.microsoft.com/office/drawing/2014/main" id="{798FE0E0-D95D-46EF-A375-475D4DB0E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des on papers">
            <a:extLst>
              <a:ext uri="{FF2B5EF4-FFF2-40B4-BE49-F238E27FC236}">
                <a16:creationId xmlns:a16="http://schemas.microsoft.com/office/drawing/2014/main" id="{CCAAA568-C48D-A64E-466B-F76823BEDB10}"/>
              </a:ext>
            </a:extLst>
          </p:cNvPr>
          <p:cNvPicPr>
            <a:picLocks noChangeAspect="1"/>
          </p:cNvPicPr>
          <p:nvPr/>
        </p:nvPicPr>
        <p:blipFill rotWithShape="1">
          <a:blip r:embed="rId3"/>
          <a:srcRect t="2901" r="-1" b="12807"/>
          <a:stretch/>
        </p:blipFill>
        <p:spPr>
          <a:xfrm>
            <a:off x="20" y="10"/>
            <a:ext cx="12188931" cy="6857989"/>
          </a:xfrm>
          <a:prstGeom prst="rect">
            <a:avLst/>
          </a:prstGeom>
        </p:spPr>
      </p:pic>
      <p:sp>
        <p:nvSpPr>
          <p:cNvPr id="68" name="Rectangle 67">
            <a:extLst>
              <a:ext uri="{FF2B5EF4-FFF2-40B4-BE49-F238E27FC236}">
                <a16:creationId xmlns:a16="http://schemas.microsoft.com/office/drawing/2014/main" id="{D503E11D-D7FB-44ED-80F1-8CDAD7A9A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8F4A95-53D6-BF9A-CCCD-BCBB246A9F70}"/>
              </a:ext>
            </a:extLst>
          </p:cNvPr>
          <p:cNvSpPr>
            <a:spLocks noGrp="1"/>
          </p:cNvSpPr>
          <p:nvPr>
            <p:ph type="title"/>
          </p:nvPr>
        </p:nvSpPr>
        <p:spPr>
          <a:xfrm>
            <a:off x="640080" y="640080"/>
            <a:ext cx="6894575" cy="3566160"/>
          </a:xfrm>
        </p:spPr>
        <p:txBody>
          <a:bodyPr vert="horz" lIns="91440" tIns="45720" rIns="91440" bIns="45720" rtlCol="0" anchor="b">
            <a:normAutofit/>
          </a:bodyPr>
          <a:lstStyle/>
          <a:p>
            <a:pPr>
              <a:lnSpc>
                <a:spcPct val="90000"/>
              </a:lnSpc>
            </a:pPr>
            <a:r>
              <a:rPr lang="en-US" sz="8200" b="1" i="0">
                <a:solidFill>
                  <a:schemeClr val="bg1"/>
                </a:solidFill>
                <a:effectLst/>
              </a:rPr>
              <a:t>Comparison of S&amp;P 500 Index vs FAANG Stocks</a:t>
            </a:r>
            <a:br>
              <a:rPr lang="en-US" sz="8200" b="1" i="0">
                <a:solidFill>
                  <a:schemeClr val="bg1"/>
                </a:solidFill>
                <a:effectLst/>
              </a:rPr>
            </a:br>
            <a:endParaRPr lang="en-US" sz="8200" dirty="0">
              <a:solidFill>
                <a:schemeClr val="bg1"/>
              </a:solidFill>
            </a:endParaRPr>
          </a:p>
        </p:txBody>
      </p:sp>
      <p:sp>
        <p:nvSpPr>
          <p:cNvPr id="70" name="Rectangle 6">
            <a:extLst>
              <a:ext uri="{FF2B5EF4-FFF2-40B4-BE49-F238E27FC236}">
                <a16:creationId xmlns:a16="http://schemas.microsoft.com/office/drawing/2014/main" id="{2D82A42F-AEBE-4065-9792-036A904D8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646"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E70049"/>
          </a:solidFill>
          <a:ln w="38100" cap="rnd">
            <a:solidFill>
              <a:srgbClr val="E70049"/>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271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835EC0-9DCB-54ED-8CA7-28DE4EBDAE69}"/>
              </a:ext>
            </a:extLst>
          </p:cNvPr>
          <p:cNvSpPr>
            <a:spLocks noGrp="1"/>
          </p:cNvSpPr>
          <p:nvPr>
            <p:ph type="title"/>
          </p:nvPr>
        </p:nvSpPr>
        <p:spPr>
          <a:xfrm>
            <a:off x="326775" y="654430"/>
            <a:ext cx="3888162" cy="1719072"/>
          </a:xfrm>
        </p:spPr>
        <p:txBody>
          <a:bodyPr anchor="b">
            <a:noAutofit/>
          </a:bodyPr>
          <a:lstStyle/>
          <a:p>
            <a:pPr>
              <a:lnSpc>
                <a:spcPct val="90000"/>
              </a:lnSpc>
            </a:pPr>
            <a:r>
              <a:rPr lang="en-US" sz="6600" dirty="0"/>
              <a:t>FECTCHING SP500 INDEX DATA</a:t>
            </a:r>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table with numbers and a few black text&#10;&#10;Description automatically generated">
            <a:extLst>
              <a:ext uri="{FF2B5EF4-FFF2-40B4-BE49-F238E27FC236}">
                <a16:creationId xmlns:a16="http://schemas.microsoft.com/office/drawing/2014/main" id="{5A189187-923C-CFC5-9AC6-9947F84B288E}"/>
              </a:ext>
            </a:extLst>
          </p:cNvPr>
          <p:cNvPicPr>
            <a:picLocks noGrp="1" noChangeAspect="1"/>
          </p:cNvPicPr>
          <p:nvPr>
            <p:ph idx="1"/>
          </p:nvPr>
        </p:nvPicPr>
        <p:blipFill>
          <a:blip r:embed="rId2"/>
          <a:stretch>
            <a:fillRect/>
          </a:stretch>
        </p:blipFill>
        <p:spPr>
          <a:xfrm>
            <a:off x="4238803" y="3420210"/>
            <a:ext cx="7964547" cy="3431310"/>
          </a:xfrm>
        </p:spPr>
      </p:pic>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5" name="Content Placeholder 4" descr="A table with numbers and letters&#10;&#10;Description automatically generated">
            <a:extLst>
              <a:ext uri="{FF2B5EF4-FFF2-40B4-BE49-F238E27FC236}">
                <a16:creationId xmlns:a16="http://schemas.microsoft.com/office/drawing/2014/main" id="{FD207BED-92BD-7F45-76BC-B507C0FA942C}"/>
              </a:ext>
            </a:extLst>
          </p:cNvPr>
          <p:cNvPicPr>
            <a:picLocks noChangeAspect="1"/>
          </p:cNvPicPr>
          <p:nvPr/>
        </p:nvPicPr>
        <p:blipFill>
          <a:blip r:embed="rId5"/>
          <a:stretch>
            <a:fillRect/>
          </a:stretch>
        </p:blipFill>
        <p:spPr>
          <a:xfrm>
            <a:off x="4381290" y="584786"/>
            <a:ext cx="7679575" cy="3137762"/>
          </a:xfrm>
          <a:prstGeom prst="rect">
            <a:avLst/>
          </a:prstGeom>
        </p:spPr>
      </p:pic>
      <p:sp>
        <p:nvSpPr>
          <p:cNvPr id="8" name="TextBox 7">
            <a:extLst>
              <a:ext uri="{FF2B5EF4-FFF2-40B4-BE49-F238E27FC236}">
                <a16:creationId xmlns:a16="http://schemas.microsoft.com/office/drawing/2014/main" id="{41C7BA30-ED9A-68F5-0F88-0BE686EF4B6D}"/>
              </a:ext>
            </a:extLst>
          </p:cNvPr>
          <p:cNvSpPr txBox="1"/>
          <p:nvPr/>
        </p:nvSpPr>
        <p:spPr>
          <a:xfrm>
            <a:off x="171774" y="2665428"/>
            <a:ext cx="4198165" cy="4154984"/>
          </a:xfrm>
          <a:prstGeom prst="rect">
            <a:avLst/>
          </a:prstGeom>
          <a:noFill/>
        </p:spPr>
        <p:txBody>
          <a:bodyPr wrap="square" rtlCol="0">
            <a:spAutoFit/>
          </a:bodyPr>
          <a:lstStyle/>
          <a:p>
            <a:r>
              <a:rPr lang="en-US" sz="4400" b="1" i="0" dirty="0">
                <a:solidFill>
                  <a:srgbClr val="000000"/>
                </a:solidFill>
                <a:effectLst/>
              </a:rPr>
              <a:t>Utilizing the same interval and time span as the FAANG company data, the VOO ETF closely mirrors the performance of the S&amp;P 500 Index.</a:t>
            </a:r>
            <a:endParaRPr lang="en-US" sz="4400" b="1" dirty="0"/>
          </a:p>
        </p:txBody>
      </p:sp>
    </p:spTree>
    <p:extLst>
      <p:ext uri="{BB962C8B-B14F-4D97-AF65-F5344CB8AC3E}">
        <p14:creationId xmlns:p14="http://schemas.microsoft.com/office/powerpoint/2010/main" val="362008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2D41A0-2D58-F292-2A55-CB1E73EF8BB8}"/>
              </a:ext>
            </a:extLst>
          </p:cNvPr>
          <p:cNvSpPr>
            <a:spLocks noGrp="1"/>
          </p:cNvSpPr>
          <p:nvPr>
            <p:ph type="title"/>
          </p:nvPr>
        </p:nvSpPr>
        <p:spPr>
          <a:xfrm>
            <a:off x="699944" y="704088"/>
            <a:ext cx="3357024" cy="1463040"/>
          </a:xfrm>
        </p:spPr>
        <p:txBody>
          <a:bodyPr anchor="ctr">
            <a:noAutofit/>
          </a:bodyPr>
          <a:lstStyle/>
          <a:p>
            <a:pPr>
              <a:lnSpc>
                <a:spcPct val="90000"/>
              </a:lnSpc>
            </a:pPr>
            <a:r>
              <a:rPr lang="en-US" sz="6600" dirty="0"/>
              <a:t>PRICE TRENDS COMPARSION</a:t>
            </a:r>
          </a:p>
        </p:txBody>
      </p:sp>
      <p:sp>
        <p:nvSpPr>
          <p:cNvPr id="9" name="Content Placeholder 8">
            <a:extLst>
              <a:ext uri="{FF2B5EF4-FFF2-40B4-BE49-F238E27FC236}">
                <a16:creationId xmlns:a16="http://schemas.microsoft.com/office/drawing/2014/main" id="{5802E258-420F-7AF7-F1A8-CE5516CD1F36}"/>
              </a:ext>
            </a:extLst>
          </p:cNvPr>
          <p:cNvSpPr>
            <a:spLocks noGrp="1"/>
          </p:cNvSpPr>
          <p:nvPr>
            <p:ph idx="1"/>
          </p:nvPr>
        </p:nvSpPr>
        <p:spPr>
          <a:xfrm>
            <a:off x="4597480" y="590835"/>
            <a:ext cx="6894576" cy="1463040"/>
          </a:xfrm>
        </p:spPr>
        <p:txBody>
          <a:bodyPr anchor="ctr">
            <a:noAutofit/>
          </a:bodyPr>
          <a:lstStyle/>
          <a:p>
            <a:pPr marL="0" indent="0">
              <a:buNone/>
            </a:pPr>
            <a:r>
              <a:rPr lang="en-US" sz="4400" b="1" dirty="0"/>
              <a:t>Most FAANG companies displayed a similar trend, aligning with the S&amp;P 500 Index.</a:t>
            </a:r>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sp>
        <p:nvSpPr>
          <p:cNvPr id="16"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FF8473"/>
          </a:solidFill>
          <a:ln w="34925">
            <a:solidFill>
              <a:srgbClr val="FF847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a graph&#10;&#10;Description automatically generated">
            <a:extLst>
              <a:ext uri="{FF2B5EF4-FFF2-40B4-BE49-F238E27FC236}">
                <a16:creationId xmlns:a16="http://schemas.microsoft.com/office/drawing/2014/main" id="{E1FD3807-A002-D638-29AA-BFE4D656159B}"/>
              </a:ext>
            </a:extLst>
          </p:cNvPr>
          <p:cNvPicPr>
            <a:picLocks noChangeAspect="1"/>
          </p:cNvPicPr>
          <p:nvPr/>
        </p:nvPicPr>
        <p:blipFill>
          <a:blip r:embed="rId5"/>
          <a:stretch>
            <a:fillRect/>
          </a:stretch>
        </p:blipFill>
        <p:spPr>
          <a:xfrm>
            <a:off x="41521" y="2377440"/>
            <a:ext cx="12067045" cy="4480560"/>
          </a:xfrm>
          <a:prstGeom prst="rect">
            <a:avLst/>
          </a:prstGeom>
        </p:spPr>
      </p:pic>
    </p:spTree>
    <p:extLst>
      <p:ext uri="{BB962C8B-B14F-4D97-AF65-F5344CB8AC3E}">
        <p14:creationId xmlns:p14="http://schemas.microsoft.com/office/powerpoint/2010/main" val="2128774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AF2A9F-691E-066C-7401-5CAFA3A14864}"/>
              </a:ext>
            </a:extLst>
          </p:cNvPr>
          <p:cNvSpPr>
            <a:spLocks noGrp="1"/>
          </p:cNvSpPr>
          <p:nvPr>
            <p:ph type="title"/>
          </p:nvPr>
        </p:nvSpPr>
        <p:spPr>
          <a:xfrm>
            <a:off x="642152" y="440007"/>
            <a:ext cx="3691128" cy="1844897"/>
          </a:xfrm>
        </p:spPr>
        <p:txBody>
          <a:bodyPr anchor="ctr">
            <a:noAutofit/>
          </a:bodyPr>
          <a:lstStyle/>
          <a:p>
            <a:pPr>
              <a:lnSpc>
                <a:spcPct val="90000"/>
              </a:lnSpc>
            </a:pPr>
            <a:r>
              <a:rPr lang="en-US" sz="6600" dirty="0"/>
              <a:t>Correlation heatmap</a:t>
            </a:r>
          </a:p>
        </p:txBody>
      </p:sp>
      <p:pic>
        <p:nvPicPr>
          <p:cNvPr id="7" name="Content Placeholder 6" descr="A screenshot of a chart&#10;&#10;Description automatically generated">
            <a:extLst>
              <a:ext uri="{FF2B5EF4-FFF2-40B4-BE49-F238E27FC236}">
                <a16:creationId xmlns:a16="http://schemas.microsoft.com/office/drawing/2014/main" id="{85BC7878-04DE-7CA7-4922-00E8EAE58397}"/>
              </a:ext>
            </a:extLst>
          </p:cNvPr>
          <p:cNvPicPr>
            <a:picLocks noGrp="1" noChangeAspect="1"/>
          </p:cNvPicPr>
          <p:nvPr>
            <p:ph idx="1"/>
          </p:nvPr>
        </p:nvPicPr>
        <p:blipFill>
          <a:blip r:embed="rId3"/>
          <a:stretch>
            <a:fillRect/>
          </a:stretch>
        </p:blipFill>
        <p:spPr>
          <a:xfrm>
            <a:off x="4681728" y="249079"/>
            <a:ext cx="7361392" cy="6359842"/>
          </a:xfrm>
        </p:spPr>
      </p:pic>
      <mc:AlternateContent xmlns:mc="http://schemas.openxmlformats.org/markup-compatibility/2006" xmlns:p14="http://schemas.microsoft.com/office/powerpoint/2010/main">
        <mc:Choice Requires="p14">
          <p:contentPart p14:bwMode="auto" r:id="rId4">
            <p14:nvContentPartPr>
              <p14:cNvPr id="25" name="Ink 2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5" name="Ink 2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5"/>
              <a:stretch>
                <a:fillRect/>
              </a:stretch>
            </p:blipFill>
            <p:spPr>
              <a:xfrm>
                <a:off x="5737403" y="1956150"/>
                <a:ext cx="36000" cy="32709"/>
              </a:xfrm>
              <a:prstGeom prst="rect">
                <a:avLst/>
              </a:prstGeom>
            </p:spPr>
          </p:pic>
        </mc:Fallback>
      </mc:AlternateContent>
      <p:sp>
        <p:nvSpPr>
          <p:cNvPr id="27"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058D221-7A39-5946-A255-F9B80F2EB7F1}"/>
              </a:ext>
            </a:extLst>
          </p:cNvPr>
          <p:cNvSpPr txBox="1"/>
          <p:nvPr/>
        </p:nvSpPr>
        <p:spPr>
          <a:xfrm>
            <a:off x="536172" y="2548985"/>
            <a:ext cx="4145556" cy="2677656"/>
          </a:xfrm>
          <a:prstGeom prst="rect">
            <a:avLst/>
          </a:prstGeom>
          <a:noFill/>
        </p:spPr>
        <p:txBody>
          <a:bodyPr wrap="square" rtlCol="0">
            <a:spAutoFit/>
          </a:bodyPr>
          <a:lstStyle/>
          <a:p>
            <a:r>
              <a:rPr lang="en-US" sz="4200" b="1" dirty="0"/>
              <a:t>Heatmap shows positive correlation between FAANG stocks and S&amp;P 500, indicating a close relationship</a:t>
            </a:r>
            <a:r>
              <a:rPr lang="en-US" sz="4200" dirty="0"/>
              <a:t>.</a:t>
            </a:r>
          </a:p>
        </p:txBody>
      </p:sp>
    </p:spTree>
    <p:extLst>
      <p:ext uri="{BB962C8B-B14F-4D97-AF65-F5344CB8AC3E}">
        <p14:creationId xmlns:p14="http://schemas.microsoft.com/office/powerpoint/2010/main" val="3619859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F95DC6D5-A7B0-4D09-A7A5-62869A0D2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Graph on document with pen">
            <a:extLst>
              <a:ext uri="{FF2B5EF4-FFF2-40B4-BE49-F238E27FC236}">
                <a16:creationId xmlns:a16="http://schemas.microsoft.com/office/drawing/2014/main" id="{2833230F-F023-894B-CC8E-97C4475ABFCE}"/>
              </a:ext>
            </a:extLst>
          </p:cNvPr>
          <p:cNvPicPr>
            <a:picLocks noChangeAspect="1"/>
          </p:cNvPicPr>
          <p:nvPr/>
        </p:nvPicPr>
        <p:blipFill rotWithShape="1">
          <a:blip r:embed="rId3">
            <a:alphaModFix amt="50000"/>
          </a:blip>
          <a:srcRect t="1906" b="13824"/>
          <a:stretch/>
        </p:blipFill>
        <p:spPr>
          <a:xfrm>
            <a:off x="20" y="10"/>
            <a:ext cx="12191979" cy="6857990"/>
          </a:xfrm>
          <a:prstGeom prst="rect">
            <a:avLst/>
          </a:prstGeom>
        </p:spPr>
      </p:pic>
      <p:sp>
        <p:nvSpPr>
          <p:cNvPr id="2" name="Title 1">
            <a:extLst>
              <a:ext uri="{FF2B5EF4-FFF2-40B4-BE49-F238E27FC236}">
                <a16:creationId xmlns:a16="http://schemas.microsoft.com/office/drawing/2014/main" id="{B324A4D5-F30A-0525-2827-EDFB06ED269A}"/>
              </a:ext>
            </a:extLst>
          </p:cNvPr>
          <p:cNvSpPr>
            <a:spLocks noGrp="1"/>
          </p:cNvSpPr>
          <p:nvPr>
            <p:ph type="title"/>
          </p:nvPr>
        </p:nvSpPr>
        <p:spPr>
          <a:xfrm>
            <a:off x="841248" y="847082"/>
            <a:ext cx="3803904" cy="5123950"/>
          </a:xfrm>
        </p:spPr>
        <p:txBody>
          <a:bodyPr anchor="t">
            <a:normAutofit/>
          </a:bodyPr>
          <a:lstStyle/>
          <a:p>
            <a:br>
              <a:rPr lang="en-US" sz="6600" dirty="0"/>
            </a:br>
            <a:r>
              <a:rPr lang="en-US" sz="6600" dirty="0"/>
              <a:t>EXECUTIVE</a:t>
            </a:r>
            <a:br>
              <a:rPr lang="en-US" sz="6600" dirty="0"/>
            </a:br>
            <a:r>
              <a:rPr lang="en-US" sz="6600" dirty="0"/>
              <a:t>Summary </a:t>
            </a:r>
          </a:p>
        </p:txBody>
      </p:sp>
      <p:sp>
        <p:nvSpPr>
          <p:cNvPr id="47" name="sketchy rectangle">
            <a:extLst>
              <a:ext uri="{FF2B5EF4-FFF2-40B4-BE49-F238E27FC236}">
                <a16:creationId xmlns:a16="http://schemas.microsoft.com/office/drawing/2014/main" id="{E72C4BCF-DD12-4745-97A9-F340887E1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70453" y="563667"/>
            <a:ext cx="6570918" cy="5579082"/>
          </a:xfrm>
          <a:custGeom>
            <a:avLst/>
            <a:gdLst>
              <a:gd name="connsiteX0" fmla="*/ 0 w 6570918"/>
              <a:gd name="connsiteY0" fmla="*/ 0 h 5579082"/>
              <a:gd name="connsiteX1" fmla="*/ 525673 w 6570918"/>
              <a:gd name="connsiteY1" fmla="*/ 0 h 5579082"/>
              <a:gd name="connsiteX2" fmla="*/ 1182765 w 6570918"/>
              <a:gd name="connsiteY2" fmla="*/ 0 h 5579082"/>
              <a:gd name="connsiteX3" fmla="*/ 1905566 w 6570918"/>
              <a:gd name="connsiteY3" fmla="*/ 0 h 5579082"/>
              <a:gd name="connsiteX4" fmla="*/ 2365530 w 6570918"/>
              <a:gd name="connsiteY4" fmla="*/ 0 h 5579082"/>
              <a:gd name="connsiteX5" fmla="*/ 2825495 w 6570918"/>
              <a:gd name="connsiteY5" fmla="*/ 0 h 5579082"/>
              <a:gd name="connsiteX6" fmla="*/ 3614005 w 6570918"/>
              <a:gd name="connsiteY6" fmla="*/ 0 h 5579082"/>
              <a:gd name="connsiteX7" fmla="*/ 4271097 w 6570918"/>
              <a:gd name="connsiteY7" fmla="*/ 0 h 5579082"/>
              <a:gd name="connsiteX8" fmla="*/ 4731061 w 6570918"/>
              <a:gd name="connsiteY8" fmla="*/ 0 h 5579082"/>
              <a:gd name="connsiteX9" fmla="*/ 5388153 w 6570918"/>
              <a:gd name="connsiteY9" fmla="*/ 0 h 5579082"/>
              <a:gd name="connsiteX10" fmla="*/ 6570918 w 6570918"/>
              <a:gd name="connsiteY10" fmla="*/ 0 h 5579082"/>
              <a:gd name="connsiteX11" fmla="*/ 6570918 w 6570918"/>
              <a:gd name="connsiteY11" fmla="*/ 641594 h 5579082"/>
              <a:gd name="connsiteX12" fmla="*/ 6570918 w 6570918"/>
              <a:gd name="connsiteY12" fmla="*/ 1338980 h 5579082"/>
              <a:gd name="connsiteX13" fmla="*/ 6570918 w 6570918"/>
              <a:gd name="connsiteY13" fmla="*/ 1868992 h 5579082"/>
              <a:gd name="connsiteX14" fmla="*/ 6570918 w 6570918"/>
              <a:gd name="connsiteY14" fmla="*/ 2677959 h 5579082"/>
              <a:gd name="connsiteX15" fmla="*/ 6570918 w 6570918"/>
              <a:gd name="connsiteY15" fmla="*/ 3375345 h 5579082"/>
              <a:gd name="connsiteX16" fmla="*/ 6570918 w 6570918"/>
              <a:gd name="connsiteY16" fmla="*/ 4184312 h 5579082"/>
              <a:gd name="connsiteX17" fmla="*/ 6570918 w 6570918"/>
              <a:gd name="connsiteY17" fmla="*/ 4825906 h 5579082"/>
              <a:gd name="connsiteX18" fmla="*/ 6570918 w 6570918"/>
              <a:gd name="connsiteY18" fmla="*/ 5579082 h 5579082"/>
              <a:gd name="connsiteX19" fmla="*/ 5913826 w 6570918"/>
              <a:gd name="connsiteY19" fmla="*/ 5579082 h 5579082"/>
              <a:gd name="connsiteX20" fmla="*/ 5256734 w 6570918"/>
              <a:gd name="connsiteY20" fmla="*/ 5579082 h 5579082"/>
              <a:gd name="connsiteX21" fmla="*/ 4796770 w 6570918"/>
              <a:gd name="connsiteY21" fmla="*/ 5579082 h 5579082"/>
              <a:gd name="connsiteX22" fmla="*/ 4139678 w 6570918"/>
              <a:gd name="connsiteY22" fmla="*/ 5579082 h 5579082"/>
              <a:gd name="connsiteX23" fmla="*/ 3548296 w 6570918"/>
              <a:gd name="connsiteY23" fmla="*/ 5579082 h 5579082"/>
              <a:gd name="connsiteX24" fmla="*/ 2956913 w 6570918"/>
              <a:gd name="connsiteY24" fmla="*/ 5579082 h 5579082"/>
              <a:gd name="connsiteX25" fmla="*/ 2365530 w 6570918"/>
              <a:gd name="connsiteY25" fmla="*/ 5579082 h 5579082"/>
              <a:gd name="connsiteX26" fmla="*/ 1774148 w 6570918"/>
              <a:gd name="connsiteY26" fmla="*/ 5579082 h 5579082"/>
              <a:gd name="connsiteX27" fmla="*/ 1051347 w 6570918"/>
              <a:gd name="connsiteY27" fmla="*/ 5579082 h 5579082"/>
              <a:gd name="connsiteX28" fmla="*/ 0 w 6570918"/>
              <a:gd name="connsiteY28" fmla="*/ 5579082 h 5579082"/>
              <a:gd name="connsiteX29" fmla="*/ 0 w 6570918"/>
              <a:gd name="connsiteY29" fmla="*/ 5049069 h 5579082"/>
              <a:gd name="connsiteX30" fmla="*/ 0 w 6570918"/>
              <a:gd name="connsiteY30" fmla="*/ 4407475 h 5579082"/>
              <a:gd name="connsiteX31" fmla="*/ 0 w 6570918"/>
              <a:gd name="connsiteY31" fmla="*/ 3654299 h 5579082"/>
              <a:gd name="connsiteX32" fmla="*/ 0 w 6570918"/>
              <a:gd name="connsiteY32" fmla="*/ 2845332 h 5579082"/>
              <a:gd name="connsiteX33" fmla="*/ 0 w 6570918"/>
              <a:gd name="connsiteY33" fmla="*/ 2315319 h 5579082"/>
              <a:gd name="connsiteX34" fmla="*/ 0 w 6570918"/>
              <a:gd name="connsiteY34" fmla="*/ 1785306 h 5579082"/>
              <a:gd name="connsiteX35" fmla="*/ 0 w 6570918"/>
              <a:gd name="connsiteY35" fmla="*/ 976339 h 5579082"/>
              <a:gd name="connsiteX36" fmla="*/ 0 w 6570918"/>
              <a:gd name="connsiteY36" fmla="*/ 0 h 55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570918" h="5579082" fill="none" extrusionOk="0">
                <a:moveTo>
                  <a:pt x="0" y="0"/>
                </a:moveTo>
                <a:cubicBezTo>
                  <a:pt x="243958" y="-12943"/>
                  <a:pt x="320490" y="5069"/>
                  <a:pt x="525673" y="0"/>
                </a:cubicBezTo>
                <a:cubicBezTo>
                  <a:pt x="730856" y="-5069"/>
                  <a:pt x="894885" y="-31124"/>
                  <a:pt x="1182765" y="0"/>
                </a:cubicBezTo>
                <a:cubicBezTo>
                  <a:pt x="1470645" y="31124"/>
                  <a:pt x="1749273" y="-34665"/>
                  <a:pt x="1905566" y="0"/>
                </a:cubicBezTo>
                <a:cubicBezTo>
                  <a:pt x="2061859" y="34665"/>
                  <a:pt x="2197988" y="-9109"/>
                  <a:pt x="2365530" y="0"/>
                </a:cubicBezTo>
                <a:cubicBezTo>
                  <a:pt x="2533072" y="9109"/>
                  <a:pt x="2717818" y="14270"/>
                  <a:pt x="2825495" y="0"/>
                </a:cubicBezTo>
                <a:cubicBezTo>
                  <a:pt x="2933173" y="-14270"/>
                  <a:pt x="3325797" y="34931"/>
                  <a:pt x="3614005" y="0"/>
                </a:cubicBezTo>
                <a:cubicBezTo>
                  <a:pt x="3902213" y="-34931"/>
                  <a:pt x="4022668" y="20046"/>
                  <a:pt x="4271097" y="0"/>
                </a:cubicBezTo>
                <a:cubicBezTo>
                  <a:pt x="4519526" y="-20046"/>
                  <a:pt x="4513512" y="-11694"/>
                  <a:pt x="4731061" y="0"/>
                </a:cubicBezTo>
                <a:cubicBezTo>
                  <a:pt x="4948610" y="11694"/>
                  <a:pt x="5198372" y="9165"/>
                  <a:pt x="5388153" y="0"/>
                </a:cubicBezTo>
                <a:cubicBezTo>
                  <a:pt x="5577934" y="-9165"/>
                  <a:pt x="6151380" y="40199"/>
                  <a:pt x="6570918" y="0"/>
                </a:cubicBezTo>
                <a:cubicBezTo>
                  <a:pt x="6551036" y="203561"/>
                  <a:pt x="6580818" y="383315"/>
                  <a:pt x="6570918" y="641594"/>
                </a:cubicBezTo>
                <a:cubicBezTo>
                  <a:pt x="6561018" y="899873"/>
                  <a:pt x="6567176" y="1128287"/>
                  <a:pt x="6570918" y="1338980"/>
                </a:cubicBezTo>
                <a:cubicBezTo>
                  <a:pt x="6574660" y="1549673"/>
                  <a:pt x="6585356" y="1654385"/>
                  <a:pt x="6570918" y="1868992"/>
                </a:cubicBezTo>
                <a:cubicBezTo>
                  <a:pt x="6556480" y="2083599"/>
                  <a:pt x="6556432" y="2483858"/>
                  <a:pt x="6570918" y="2677959"/>
                </a:cubicBezTo>
                <a:cubicBezTo>
                  <a:pt x="6585404" y="2872060"/>
                  <a:pt x="6594779" y="3123863"/>
                  <a:pt x="6570918" y="3375345"/>
                </a:cubicBezTo>
                <a:cubicBezTo>
                  <a:pt x="6547057" y="3626827"/>
                  <a:pt x="6570936" y="3958160"/>
                  <a:pt x="6570918" y="4184312"/>
                </a:cubicBezTo>
                <a:cubicBezTo>
                  <a:pt x="6570900" y="4410464"/>
                  <a:pt x="6547287" y="4544723"/>
                  <a:pt x="6570918" y="4825906"/>
                </a:cubicBezTo>
                <a:cubicBezTo>
                  <a:pt x="6594549" y="5107089"/>
                  <a:pt x="6602036" y="5410476"/>
                  <a:pt x="6570918" y="5579082"/>
                </a:cubicBezTo>
                <a:cubicBezTo>
                  <a:pt x="6298110" y="5570936"/>
                  <a:pt x="6115328" y="5586054"/>
                  <a:pt x="5913826" y="5579082"/>
                </a:cubicBezTo>
                <a:cubicBezTo>
                  <a:pt x="5712324" y="5572110"/>
                  <a:pt x="5388485" y="5595536"/>
                  <a:pt x="5256734" y="5579082"/>
                </a:cubicBezTo>
                <a:cubicBezTo>
                  <a:pt x="5124983" y="5562628"/>
                  <a:pt x="4935790" y="5558095"/>
                  <a:pt x="4796770" y="5579082"/>
                </a:cubicBezTo>
                <a:cubicBezTo>
                  <a:pt x="4657750" y="5600069"/>
                  <a:pt x="4406133" y="5565422"/>
                  <a:pt x="4139678" y="5579082"/>
                </a:cubicBezTo>
                <a:cubicBezTo>
                  <a:pt x="3873223" y="5592742"/>
                  <a:pt x="3680595" y="5550657"/>
                  <a:pt x="3548296" y="5579082"/>
                </a:cubicBezTo>
                <a:cubicBezTo>
                  <a:pt x="3415997" y="5607507"/>
                  <a:pt x="3154943" y="5582453"/>
                  <a:pt x="2956913" y="5579082"/>
                </a:cubicBezTo>
                <a:cubicBezTo>
                  <a:pt x="2758883" y="5575711"/>
                  <a:pt x="2616161" y="5608318"/>
                  <a:pt x="2365530" y="5579082"/>
                </a:cubicBezTo>
                <a:cubicBezTo>
                  <a:pt x="2114899" y="5549846"/>
                  <a:pt x="2015415" y="5589111"/>
                  <a:pt x="1774148" y="5579082"/>
                </a:cubicBezTo>
                <a:cubicBezTo>
                  <a:pt x="1532881" y="5569053"/>
                  <a:pt x="1276772" y="5614025"/>
                  <a:pt x="1051347" y="5579082"/>
                </a:cubicBezTo>
                <a:cubicBezTo>
                  <a:pt x="825922" y="5544139"/>
                  <a:pt x="317006" y="5579887"/>
                  <a:pt x="0" y="5579082"/>
                </a:cubicBezTo>
                <a:cubicBezTo>
                  <a:pt x="647" y="5359793"/>
                  <a:pt x="-19331" y="5263540"/>
                  <a:pt x="0" y="5049069"/>
                </a:cubicBezTo>
                <a:cubicBezTo>
                  <a:pt x="19331" y="4834598"/>
                  <a:pt x="-28451" y="4599178"/>
                  <a:pt x="0" y="4407475"/>
                </a:cubicBezTo>
                <a:cubicBezTo>
                  <a:pt x="28451" y="4215772"/>
                  <a:pt x="-6879" y="3851595"/>
                  <a:pt x="0" y="3654299"/>
                </a:cubicBezTo>
                <a:cubicBezTo>
                  <a:pt x="6879" y="3457003"/>
                  <a:pt x="-13361" y="3153430"/>
                  <a:pt x="0" y="2845332"/>
                </a:cubicBezTo>
                <a:cubicBezTo>
                  <a:pt x="13361" y="2537234"/>
                  <a:pt x="-16264" y="2440224"/>
                  <a:pt x="0" y="2315319"/>
                </a:cubicBezTo>
                <a:cubicBezTo>
                  <a:pt x="16264" y="2190414"/>
                  <a:pt x="-4326" y="1972406"/>
                  <a:pt x="0" y="1785306"/>
                </a:cubicBezTo>
                <a:cubicBezTo>
                  <a:pt x="4326" y="1598206"/>
                  <a:pt x="36209" y="1149228"/>
                  <a:pt x="0" y="976339"/>
                </a:cubicBezTo>
                <a:cubicBezTo>
                  <a:pt x="-36209" y="803450"/>
                  <a:pt x="-26312" y="313518"/>
                  <a:pt x="0" y="0"/>
                </a:cubicBezTo>
                <a:close/>
              </a:path>
              <a:path w="6570918" h="5579082" stroke="0" extrusionOk="0">
                <a:moveTo>
                  <a:pt x="0" y="0"/>
                </a:moveTo>
                <a:cubicBezTo>
                  <a:pt x="278313" y="27288"/>
                  <a:pt x="431280" y="2299"/>
                  <a:pt x="591383" y="0"/>
                </a:cubicBezTo>
                <a:cubicBezTo>
                  <a:pt x="751486" y="-2299"/>
                  <a:pt x="864229" y="-10501"/>
                  <a:pt x="1051347" y="0"/>
                </a:cubicBezTo>
                <a:cubicBezTo>
                  <a:pt x="1238465" y="10501"/>
                  <a:pt x="1656622" y="-8810"/>
                  <a:pt x="1839857" y="0"/>
                </a:cubicBezTo>
                <a:cubicBezTo>
                  <a:pt x="2023092" y="8810"/>
                  <a:pt x="2169087" y="15350"/>
                  <a:pt x="2431240" y="0"/>
                </a:cubicBezTo>
                <a:cubicBezTo>
                  <a:pt x="2693393" y="-15350"/>
                  <a:pt x="2900257" y="27267"/>
                  <a:pt x="3022622" y="0"/>
                </a:cubicBezTo>
                <a:cubicBezTo>
                  <a:pt x="3144987" y="-27267"/>
                  <a:pt x="3447181" y="14689"/>
                  <a:pt x="3811132" y="0"/>
                </a:cubicBezTo>
                <a:cubicBezTo>
                  <a:pt x="4175083" y="-14689"/>
                  <a:pt x="4141184" y="1416"/>
                  <a:pt x="4336806" y="0"/>
                </a:cubicBezTo>
                <a:cubicBezTo>
                  <a:pt x="4532428" y="-1416"/>
                  <a:pt x="4953156" y="21134"/>
                  <a:pt x="5125316" y="0"/>
                </a:cubicBezTo>
                <a:cubicBezTo>
                  <a:pt x="5297476" y="-21134"/>
                  <a:pt x="5588322" y="-4504"/>
                  <a:pt x="5913826" y="0"/>
                </a:cubicBezTo>
                <a:cubicBezTo>
                  <a:pt x="6239330" y="4504"/>
                  <a:pt x="6420523" y="-5260"/>
                  <a:pt x="6570918" y="0"/>
                </a:cubicBezTo>
                <a:cubicBezTo>
                  <a:pt x="6591445" y="372376"/>
                  <a:pt x="6574842" y="632430"/>
                  <a:pt x="6570918" y="808967"/>
                </a:cubicBezTo>
                <a:cubicBezTo>
                  <a:pt x="6566994" y="985504"/>
                  <a:pt x="6590171" y="1307889"/>
                  <a:pt x="6570918" y="1562143"/>
                </a:cubicBezTo>
                <a:cubicBezTo>
                  <a:pt x="6551665" y="1816397"/>
                  <a:pt x="6555438" y="1963128"/>
                  <a:pt x="6570918" y="2092156"/>
                </a:cubicBezTo>
                <a:cubicBezTo>
                  <a:pt x="6586398" y="2221184"/>
                  <a:pt x="6566210" y="2620933"/>
                  <a:pt x="6570918" y="2789541"/>
                </a:cubicBezTo>
                <a:cubicBezTo>
                  <a:pt x="6575626" y="2958149"/>
                  <a:pt x="6544837" y="3183433"/>
                  <a:pt x="6570918" y="3486926"/>
                </a:cubicBezTo>
                <a:cubicBezTo>
                  <a:pt x="6596999" y="3790419"/>
                  <a:pt x="6605308" y="3845885"/>
                  <a:pt x="6570918" y="4184312"/>
                </a:cubicBezTo>
                <a:cubicBezTo>
                  <a:pt x="6536528" y="4522739"/>
                  <a:pt x="6608082" y="4624099"/>
                  <a:pt x="6570918" y="4937488"/>
                </a:cubicBezTo>
                <a:cubicBezTo>
                  <a:pt x="6533754" y="5250877"/>
                  <a:pt x="6586964" y="5431073"/>
                  <a:pt x="6570918" y="5579082"/>
                </a:cubicBezTo>
                <a:cubicBezTo>
                  <a:pt x="6289892" y="5586213"/>
                  <a:pt x="6205354" y="5547724"/>
                  <a:pt x="5848117" y="5579082"/>
                </a:cubicBezTo>
                <a:cubicBezTo>
                  <a:pt x="5490880" y="5610440"/>
                  <a:pt x="5430172" y="5600685"/>
                  <a:pt x="5322444" y="5579082"/>
                </a:cubicBezTo>
                <a:cubicBezTo>
                  <a:pt x="5214716" y="5557479"/>
                  <a:pt x="4791298" y="5604209"/>
                  <a:pt x="4533933" y="5579082"/>
                </a:cubicBezTo>
                <a:cubicBezTo>
                  <a:pt x="4276568" y="5553955"/>
                  <a:pt x="4194834" y="5592381"/>
                  <a:pt x="3876842" y="5579082"/>
                </a:cubicBezTo>
                <a:cubicBezTo>
                  <a:pt x="3558850" y="5565783"/>
                  <a:pt x="3592122" y="5581860"/>
                  <a:pt x="3351168" y="5579082"/>
                </a:cubicBezTo>
                <a:cubicBezTo>
                  <a:pt x="3110214" y="5576304"/>
                  <a:pt x="2934023" y="5584193"/>
                  <a:pt x="2694076" y="5579082"/>
                </a:cubicBezTo>
                <a:cubicBezTo>
                  <a:pt x="2454129" y="5573971"/>
                  <a:pt x="2428702" y="5591803"/>
                  <a:pt x="2234112" y="5579082"/>
                </a:cubicBezTo>
                <a:cubicBezTo>
                  <a:pt x="2039522" y="5566361"/>
                  <a:pt x="1981009" y="5601189"/>
                  <a:pt x="1774148" y="5579082"/>
                </a:cubicBezTo>
                <a:cubicBezTo>
                  <a:pt x="1567287" y="5556975"/>
                  <a:pt x="1275481" y="5606317"/>
                  <a:pt x="1117056" y="5579082"/>
                </a:cubicBezTo>
                <a:cubicBezTo>
                  <a:pt x="958631" y="5551847"/>
                  <a:pt x="755477" y="5572254"/>
                  <a:pt x="591383" y="5579082"/>
                </a:cubicBezTo>
                <a:cubicBezTo>
                  <a:pt x="427289" y="5585910"/>
                  <a:pt x="187330" y="5591515"/>
                  <a:pt x="0" y="5579082"/>
                </a:cubicBezTo>
                <a:cubicBezTo>
                  <a:pt x="-26479" y="5461734"/>
                  <a:pt x="-8007" y="5136203"/>
                  <a:pt x="0" y="4993278"/>
                </a:cubicBezTo>
                <a:cubicBezTo>
                  <a:pt x="8007" y="4850353"/>
                  <a:pt x="-866" y="4711104"/>
                  <a:pt x="0" y="4463266"/>
                </a:cubicBezTo>
                <a:cubicBezTo>
                  <a:pt x="866" y="4215428"/>
                  <a:pt x="32773" y="4051281"/>
                  <a:pt x="0" y="3710090"/>
                </a:cubicBezTo>
                <a:cubicBezTo>
                  <a:pt x="-32773" y="3368899"/>
                  <a:pt x="-4467" y="3247332"/>
                  <a:pt x="0" y="3124286"/>
                </a:cubicBezTo>
                <a:cubicBezTo>
                  <a:pt x="4467" y="3001240"/>
                  <a:pt x="-19954" y="2606861"/>
                  <a:pt x="0" y="2371110"/>
                </a:cubicBezTo>
                <a:cubicBezTo>
                  <a:pt x="19954" y="2135359"/>
                  <a:pt x="32823" y="1730214"/>
                  <a:pt x="0" y="1562143"/>
                </a:cubicBezTo>
                <a:cubicBezTo>
                  <a:pt x="-32823" y="1394072"/>
                  <a:pt x="31174" y="1196398"/>
                  <a:pt x="0" y="920549"/>
                </a:cubicBezTo>
                <a:cubicBezTo>
                  <a:pt x="-31174" y="644700"/>
                  <a:pt x="-12315" y="369594"/>
                  <a:pt x="0" y="0"/>
                </a:cubicBezTo>
                <a:close/>
              </a:path>
            </a:pathLst>
          </a:custGeom>
          <a:solidFill>
            <a:schemeClr val="tx1"/>
          </a:solidFill>
          <a:ln w="95250">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F41EEC-4912-F0F8-651E-AB2124A4D99B}"/>
              </a:ext>
            </a:extLst>
          </p:cNvPr>
          <p:cNvSpPr>
            <a:spLocks noGrp="1"/>
          </p:cNvSpPr>
          <p:nvPr>
            <p:ph idx="1"/>
          </p:nvPr>
        </p:nvSpPr>
        <p:spPr>
          <a:xfrm>
            <a:off x="5067406" y="859002"/>
            <a:ext cx="6570918" cy="4988412"/>
          </a:xfrm>
        </p:spPr>
        <p:txBody>
          <a:bodyPr>
            <a:noAutofit/>
          </a:bodyPr>
          <a:lstStyle/>
          <a:p>
            <a:r>
              <a:rPr lang="en-US" sz="4000" b="1" dirty="0">
                <a:solidFill>
                  <a:schemeClr val="bg1"/>
                </a:solidFill>
              </a:rPr>
              <a:t>FAANG stocks demonstrate consistent price increase, making them attractive investments. </a:t>
            </a:r>
          </a:p>
          <a:p>
            <a:r>
              <a:rPr lang="en-US" sz="4000" b="1" dirty="0">
                <a:solidFill>
                  <a:schemeClr val="bg1"/>
                </a:solidFill>
              </a:rPr>
              <a:t>Apple, Google, and Amazon are relatively stable, while Netflix and Meta show higher volatility.</a:t>
            </a:r>
          </a:p>
          <a:p>
            <a:r>
              <a:rPr lang="en-US" sz="4000" b="1" dirty="0">
                <a:solidFill>
                  <a:schemeClr val="bg1"/>
                </a:solidFill>
              </a:rPr>
              <a:t> FAANG stocks offer long-term growth opportunities with different levels of risk and potential rewards based on individual preferences.</a:t>
            </a:r>
          </a:p>
        </p:txBody>
      </p:sp>
    </p:spTree>
    <p:extLst>
      <p:ext uri="{BB962C8B-B14F-4D97-AF65-F5344CB8AC3E}">
        <p14:creationId xmlns:p14="http://schemas.microsoft.com/office/powerpoint/2010/main" val="233439360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F95DC6D5-A7B0-4D09-A7A5-62869A0D2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descr="Graph on document with pen">
            <a:extLst>
              <a:ext uri="{FF2B5EF4-FFF2-40B4-BE49-F238E27FC236}">
                <a16:creationId xmlns:a16="http://schemas.microsoft.com/office/drawing/2014/main" id="{70C9C2AC-4F50-DC0E-A67C-FCA9AFB67EE8}"/>
              </a:ext>
            </a:extLst>
          </p:cNvPr>
          <p:cNvPicPr>
            <a:picLocks noChangeAspect="1"/>
          </p:cNvPicPr>
          <p:nvPr/>
        </p:nvPicPr>
        <p:blipFill rotWithShape="1">
          <a:blip r:embed="rId3">
            <a:alphaModFix amt="50000"/>
          </a:blip>
          <a:srcRect t="1906" b="13824"/>
          <a:stretch/>
        </p:blipFill>
        <p:spPr>
          <a:xfrm>
            <a:off x="20" y="10"/>
            <a:ext cx="12191979" cy="6857990"/>
          </a:xfrm>
          <a:prstGeom prst="rect">
            <a:avLst/>
          </a:prstGeom>
        </p:spPr>
      </p:pic>
      <p:sp>
        <p:nvSpPr>
          <p:cNvPr id="2" name="Title 1">
            <a:extLst>
              <a:ext uri="{FF2B5EF4-FFF2-40B4-BE49-F238E27FC236}">
                <a16:creationId xmlns:a16="http://schemas.microsoft.com/office/drawing/2014/main" id="{AA324BF0-5DDA-9401-869F-5D590635592F}"/>
              </a:ext>
            </a:extLst>
          </p:cNvPr>
          <p:cNvSpPr>
            <a:spLocks noGrp="1"/>
          </p:cNvSpPr>
          <p:nvPr>
            <p:ph type="title"/>
          </p:nvPr>
        </p:nvSpPr>
        <p:spPr>
          <a:xfrm>
            <a:off x="841248" y="847082"/>
            <a:ext cx="3803904" cy="5123950"/>
          </a:xfrm>
        </p:spPr>
        <p:txBody>
          <a:bodyPr anchor="t">
            <a:normAutofit/>
          </a:bodyPr>
          <a:lstStyle/>
          <a:p>
            <a:r>
              <a:rPr lang="en-US" sz="6600" dirty="0"/>
              <a:t>Introduction &amp; objectives</a:t>
            </a:r>
          </a:p>
        </p:txBody>
      </p:sp>
      <p:sp>
        <p:nvSpPr>
          <p:cNvPr id="60" name="sketchy rectangle">
            <a:extLst>
              <a:ext uri="{FF2B5EF4-FFF2-40B4-BE49-F238E27FC236}">
                <a16:creationId xmlns:a16="http://schemas.microsoft.com/office/drawing/2014/main" id="{E72C4BCF-DD12-4745-97A9-F340887E1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70453" y="563667"/>
            <a:ext cx="6570918" cy="5579082"/>
          </a:xfrm>
          <a:custGeom>
            <a:avLst/>
            <a:gdLst>
              <a:gd name="connsiteX0" fmla="*/ 0 w 6570918"/>
              <a:gd name="connsiteY0" fmla="*/ 0 h 5579082"/>
              <a:gd name="connsiteX1" fmla="*/ 525673 w 6570918"/>
              <a:gd name="connsiteY1" fmla="*/ 0 h 5579082"/>
              <a:gd name="connsiteX2" fmla="*/ 1182765 w 6570918"/>
              <a:gd name="connsiteY2" fmla="*/ 0 h 5579082"/>
              <a:gd name="connsiteX3" fmla="*/ 1905566 w 6570918"/>
              <a:gd name="connsiteY3" fmla="*/ 0 h 5579082"/>
              <a:gd name="connsiteX4" fmla="*/ 2365530 w 6570918"/>
              <a:gd name="connsiteY4" fmla="*/ 0 h 5579082"/>
              <a:gd name="connsiteX5" fmla="*/ 2825495 w 6570918"/>
              <a:gd name="connsiteY5" fmla="*/ 0 h 5579082"/>
              <a:gd name="connsiteX6" fmla="*/ 3614005 w 6570918"/>
              <a:gd name="connsiteY6" fmla="*/ 0 h 5579082"/>
              <a:gd name="connsiteX7" fmla="*/ 4271097 w 6570918"/>
              <a:gd name="connsiteY7" fmla="*/ 0 h 5579082"/>
              <a:gd name="connsiteX8" fmla="*/ 4731061 w 6570918"/>
              <a:gd name="connsiteY8" fmla="*/ 0 h 5579082"/>
              <a:gd name="connsiteX9" fmla="*/ 5388153 w 6570918"/>
              <a:gd name="connsiteY9" fmla="*/ 0 h 5579082"/>
              <a:gd name="connsiteX10" fmla="*/ 6570918 w 6570918"/>
              <a:gd name="connsiteY10" fmla="*/ 0 h 5579082"/>
              <a:gd name="connsiteX11" fmla="*/ 6570918 w 6570918"/>
              <a:gd name="connsiteY11" fmla="*/ 641594 h 5579082"/>
              <a:gd name="connsiteX12" fmla="*/ 6570918 w 6570918"/>
              <a:gd name="connsiteY12" fmla="*/ 1338980 h 5579082"/>
              <a:gd name="connsiteX13" fmla="*/ 6570918 w 6570918"/>
              <a:gd name="connsiteY13" fmla="*/ 1868992 h 5579082"/>
              <a:gd name="connsiteX14" fmla="*/ 6570918 w 6570918"/>
              <a:gd name="connsiteY14" fmla="*/ 2677959 h 5579082"/>
              <a:gd name="connsiteX15" fmla="*/ 6570918 w 6570918"/>
              <a:gd name="connsiteY15" fmla="*/ 3375345 h 5579082"/>
              <a:gd name="connsiteX16" fmla="*/ 6570918 w 6570918"/>
              <a:gd name="connsiteY16" fmla="*/ 4184312 h 5579082"/>
              <a:gd name="connsiteX17" fmla="*/ 6570918 w 6570918"/>
              <a:gd name="connsiteY17" fmla="*/ 4825906 h 5579082"/>
              <a:gd name="connsiteX18" fmla="*/ 6570918 w 6570918"/>
              <a:gd name="connsiteY18" fmla="*/ 5579082 h 5579082"/>
              <a:gd name="connsiteX19" fmla="*/ 5913826 w 6570918"/>
              <a:gd name="connsiteY19" fmla="*/ 5579082 h 5579082"/>
              <a:gd name="connsiteX20" fmla="*/ 5256734 w 6570918"/>
              <a:gd name="connsiteY20" fmla="*/ 5579082 h 5579082"/>
              <a:gd name="connsiteX21" fmla="*/ 4796770 w 6570918"/>
              <a:gd name="connsiteY21" fmla="*/ 5579082 h 5579082"/>
              <a:gd name="connsiteX22" fmla="*/ 4139678 w 6570918"/>
              <a:gd name="connsiteY22" fmla="*/ 5579082 h 5579082"/>
              <a:gd name="connsiteX23" fmla="*/ 3548296 w 6570918"/>
              <a:gd name="connsiteY23" fmla="*/ 5579082 h 5579082"/>
              <a:gd name="connsiteX24" fmla="*/ 2956913 w 6570918"/>
              <a:gd name="connsiteY24" fmla="*/ 5579082 h 5579082"/>
              <a:gd name="connsiteX25" fmla="*/ 2365530 w 6570918"/>
              <a:gd name="connsiteY25" fmla="*/ 5579082 h 5579082"/>
              <a:gd name="connsiteX26" fmla="*/ 1774148 w 6570918"/>
              <a:gd name="connsiteY26" fmla="*/ 5579082 h 5579082"/>
              <a:gd name="connsiteX27" fmla="*/ 1051347 w 6570918"/>
              <a:gd name="connsiteY27" fmla="*/ 5579082 h 5579082"/>
              <a:gd name="connsiteX28" fmla="*/ 0 w 6570918"/>
              <a:gd name="connsiteY28" fmla="*/ 5579082 h 5579082"/>
              <a:gd name="connsiteX29" fmla="*/ 0 w 6570918"/>
              <a:gd name="connsiteY29" fmla="*/ 5049069 h 5579082"/>
              <a:gd name="connsiteX30" fmla="*/ 0 w 6570918"/>
              <a:gd name="connsiteY30" fmla="*/ 4407475 h 5579082"/>
              <a:gd name="connsiteX31" fmla="*/ 0 w 6570918"/>
              <a:gd name="connsiteY31" fmla="*/ 3654299 h 5579082"/>
              <a:gd name="connsiteX32" fmla="*/ 0 w 6570918"/>
              <a:gd name="connsiteY32" fmla="*/ 2845332 h 5579082"/>
              <a:gd name="connsiteX33" fmla="*/ 0 w 6570918"/>
              <a:gd name="connsiteY33" fmla="*/ 2315319 h 5579082"/>
              <a:gd name="connsiteX34" fmla="*/ 0 w 6570918"/>
              <a:gd name="connsiteY34" fmla="*/ 1785306 h 5579082"/>
              <a:gd name="connsiteX35" fmla="*/ 0 w 6570918"/>
              <a:gd name="connsiteY35" fmla="*/ 976339 h 5579082"/>
              <a:gd name="connsiteX36" fmla="*/ 0 w 6570918"/>
              <a:gd name="connsiteY36" fmla="*/ 0 h 55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570918" h="5579082" fill="none" extrusionOk="0">
                <a:moveTo>
                  <a:pt x="0" y="0"/>
                </a:moveTo>
                <a:cubicBezTo>
                  <a:pt x="243958" y="-12943"/>
                  <a:pt x="320490" y="5069"/>
                  <a:pt x="525673" y="0"/>
                </a:cubicBezTo>
                <a:cubicBezTo>
                  <a:pt x="730856" y="-5069"/>
                  <a:pt x="894885" y="-31124"/>
                  <a:pt x="1182765" y="0"/>
                </a:cubicBezTo>
                <a:cubicBezTo>
                  <a:pt x="1470645" y="31124"/>
                  <a:pt x="1749273" y="-34665"/>
                  <a:pt x="1905566" y="0"/>
                </a:cubicBezTo>
                <a:cubicBezTo>
                  <a:pt x="2061859" y="34665"/>
                  <a:pt x="2197988" y="-9109"/>
                  <a:pt x="2365530" y="0"/>
                </a:cubicBezTo>
                <a:cubicBezTo>
                  <a:pt x="2533072" y="9109"/>
                  <a:pt x="2717818" y="14270"/>
                  <a:pt x="2825495" y="0"/>
                </a:cubicBezTo>
                <a:cubicBezTo>
                  <a:pt x="2933173" y="-14270"/>
                  <a:pt x="3325797" y="34931"/>
                  <a:pt x="3614005" y="0"/>
                </a:cubicBezTo>
                <a:cubicBezTo>
                  <a:pt x="3902213" y="-34931"/>
                  <a:pt x="4022668" y="20046"/>
                  <a:pt x="4271097" y="0"/>
                </a:cubicBezTo>
                <a:cubicBezTo>
                  <a:pt x="4519526" y="-20046"/>
                  <a:pt x="4513512" y="-11694"/>
                  <a:pt x="4731061" y="0"/>
                </a:cubicBezTo>
                <a:cubicBezTo>
                  <a:pt x="4948610" y="11694"/>
                  <a:pt x="5198372" y="9165"/>
                  <a:pt x="5388153" y="0"/>
                </a:cubicBezTo>
                <a:cubicBezTo>
                  <a:pt x="5577934" y="-9165"/>
                  <a:pt x="6151380" y="40199"/>
                  <a:pt x="6570918" y="0"/>
                </a:cubicBezTo>
                <a:cubicBezTo>
                  <a:pt x="6551036" y="203561"/>
                  <a:pt x="6580818" y="383315"/>
                  <a:pt x="6570918" y="641594"/>
                </a:cubicBezTo>
                <a:cubicBezTo>
                  <a:pt x="6561018" y="899873"/>
                  <a:pt x="6567176" y="1128287"/>
                  <a:pt x="6570918" y="1338980"/>
                </a:cubicBezTo>
                <a:cubicBezTo>
                  <a:pt x="6574660" y="1549673"/>
                  <a:pt x="6585356" y="1654385"/>
                  <a:pt x="6570918" y="1868992"/>
                </a:cubicBezTo>
                <a:cubicBezTo>
                  <a:pt x="6556480" y="2083599"/>
                  <a:pt x="6556432" y="2483858"/>
                  <a:pt x="6570918" y="2677959"/>
                </a:cubicBezTo>
                <a:cubicBezTo>
                  <a:pt x="6585404" y="2872060"/>
                  <a:pt x="6594779" y="3123863"/>
                  <a:pt x="6570918" y="3375345"/>
                </a:cubicBezTo>
                <a:cubicBezTo>
                  <a:pt x="6547057" y="3626827"/>
                  <a:pt x="6570936" y="3958160"/>
                  <a:pt x="6570918" y="4184312"/>
                </a:cubicBezTo>
                <a:cubicBezTo>
                  <a:pt x="6570900" y="4410464"/>
                  <a:pt x="6547287" y="4544723"/>
                  <a:pt x="6570918" y="4825906"/>
                </a:cubicBezTo>
                <a:cubicBezTo>
                  <a:pt x="6594549" y="5107089"/>
                  <a:pt x="6602036" y="5410476"/>
                  <a:pt x="6570918" y="5579082"/>
                </a:cubicBezTo>
                <a:cubicBezTo>
                  <a:pt x="6298110" y="5570936"/>
                  <a:pt x="6115328" y="5586054"/>
                  <a:pt x="5913826" y="5579082"/>
                </a:cubicBezTo>
                <a:cubicBezTo>
                  <a:pt x="5712324" y="5572110"/>
                  <a:pt x="5388485" y="5595536"/>
                  <a:pt x="5256734" y="5579082"/>
                </a:cubicBezTo>
                <a:cubicBezTo>
                  <a:pt x="5124983" y="5562628"/>
                  <a:pt x="4935790" y="5558095"/>
                  <a:pt x="4796770" y="5579082"/>
                </a:cubicBezTo>
                <a:cubicBezTo>
                  <a:pt x="4657750" y="5600069"/>
                  <a:pt x="4406133" y="5565422"/>
                  <a:pt x="4139678" y="5579082"/>
                </a:cubicBezTo>
                <a:cubicBezTo>
                  <a:pt x="3873223" y="5592742"/>
                  <a:pt x="3680595" y="5550657"/>
                  <a:pt x="3548296" y="5579082"/>
                </a:cubicBezTo>
                <a:cubicBezTo>
                  <a:pt x="3415997" y="5607507"/>
                  <a:pt x="3154943" y="5582453"/>
                  <a:pt x="2956913" y="5579082"/>
                </a:cubicBezTo>
                <a:cubicBezTo>
                  <a:pt x="2758883" y="5575711"/>
                  <a:pt x="2616161" y="5608318"/>
                  <a:pt x="2365530" y="5579082"/>
                </a:cubicBezTo>
                <a:cubicBezTo>
                  <a:pt x="2114899" y="5549846"/>
                  <a:pt x="2015415" y="5589111"/>
                  <a:pt x="1774148" y="5579082"/>
                </a:cubicBezTo>
                <a:cubicBezTo>
                  <a:pt x="1532881" y="5569053"/>
                  <a:pt x="1276772" y="5614025"/>
                  <a:pt x="1051347" y="5579082"/>
                </a:cubicBezTo>
                <a:cubicBezTo>
                  <a:pt x="825922" y="5544139"/>
                  <a:pt x="317006" y="5579887"/>
                  <a:pt x="0" y="5579082"/>
                </a:cubicBezTo>
                <a:cubicBezTo>
                  <a:pt x="647" y="5359793"/>
                  <a:pt x="-19331" y="5263540"/>
                  <a:pt x="0" y="5049069"/>
                </a:cubicBezTo>
                <a:cubicBezTo>
                  <a:pt x="19331" y="4834598"/>
                  <a:pt x="-28451" y="4599178"/>
                  <a:pt x="0" y="4407475"/>
                </a:cubicBezTo>
                <a:cubicBezTo>
                  <a:pt x="28451" y="4215772"/>
                  <a:pt x="-6879" y="3851595"/>
                  <a:pt x="0" y="3654299"/>
                </a:cubicBezTo>
                <a:cubicBezTo>
                  <a:pt x="6879" y="3457003"/>
                  <a:pt x="-13361" y="3153430"/>
                  <a:pt x="0" y="2845332"/>
                </a:cubicBezTo>
                <a:cubicBezTo>
                  <a:pt x="13361" y="2537234"/>
                  <a:pt x="-16264" y="2440224"/>
                  <a:pt x="0" y="2315319"/>
                </a:cubicBezTo>
                <a:cubicBezTo>
                  <a:pt x="16264" y="2190414"/>
                  <a:pt x="-4326" y="1972406"/>
                  <a:pt x="0" y="1785306"/>
                </a:cubicBezTo>
                <a:cubicBezTo>
                  <a:pt x="4326" y="1598206"/>
                  <a:pt x="36209" y="1149228"/>
                  <a:pt x="0" y="976339"/>
                </a:cubicBezTo>
                <a:cubicBezTo>
                  <a:pt x="-36209" y="803450"/>
                  <a:pt x="-26312" y="313518"/>
                  <a:pt x="0" y="0"/>
                </a:cubicBezTo>
                <a:close/>
              </a:path>
              <a:path w="6570918" h="5579082" stroke="0" extrusionOk="0">
                <a:moveTo>
                  <a:pt x="0" y="0"/>
                </a:moveTo>
                <a:cubicBezTo>
                  <a:pt x="278313" y="27288"/>
                  <a:pt x="431280" y="2299"/>
                  <a:pt x="591383" y="0"/>
                </a:cubicBezTo>
                <a:cubicBezTo>
                  <a:pt x="751486" y="-2299"/>
                  <a:pt x="864229" y="-10501"/>
                  <a:pt x="1051347" y="0"/>
                </a:cubicBezTo>
                <a:cubicBezTo>
                  <a:pt x="1238465" y="10501"/>
                  <a:pt x="1656622" y="-8810"/>
                  <a:pt x="1839857" y="0"/>
                </a:cubicBezTo>
                <a:cubicBezTo>
                  <a:pt x="2023092" y="8810"/>
                  <a:pt x="2169087" y="15350"/>
                  <a:pt x="2431240" y="0"/>
                </a:cubicBezTo>
                <a:cubicBezTo>
                  <a:pt x="2693393" y="-15350"/>
                  <a:pt x="2900257" y="27267"/>
                  <a:pt x="3022622" y="0"/>
                </a:cubicBezTo>
                <a:cubicBezTo>
                  <a:pt x="3144987" y="-27267"/>
                  <a:pt x="3447181" y="14689"/>
                  <a:pt x="3811132" y="0"/>
                </a:cubicBezTo>
                <a:cubicBezTo>
                  <a:pt x="4175083" y="-14689"/>
                  <a:pt x="4141184" y="1416"/>
                  <a:pt x="4336806" y="0"/>
                </a:cubicBezTo>
                <a:cubicBezTo>
                  <a:pt x="4532428" y="-1416"/>
                  <a:pt x="4953156" y="21134"/>
                  <a:pt x="5125316" y="0"/>
                </a:cubicBezTo>
                <a:cubicBezTo>
                  <a:pt x="5297476" y="-21134"/>
                  <a:pt x="5588322" y="-4504"/>
                  <a:pt x="5913826" y="0"/>
                </a:cubicBezTo>
                <a:cubicBezTo>
                  <a:pt x="6239330" y="4504"/>
                  <a:pt x="6420523" y="-5260"/>
                  <a:pt x="6570918" y="0"/>
                </a:cubicBezTo>
                <a:cubicBezTo>
                  <a:pt x="6591445" y="372376"/>
                  <a:pt x="6574842" y="632430"/>
                  <a:pt x="6570918" y="808967"/>
                </a:cubicBezTo>
                <a:cubicBezTo>
                  <a:pt x="6566994" y="985504"/>
                  <a:pt x="6590171" y="1307889"/>
                  <a:pt x="6570918" y="1562143"/>
                </a:cubicBezTo>
                <a:cubicBezTo>
                  <a:pt x="6551665" y="1816397"/>
                  <a:pt x="6555438" y="1963128"/>
                  <a:pt x="6570918" y="2092156"/>
                </a:cubicBezTo>
                <a:cubicBezTo>
                  <a:pt x="6586398" y="2221184"/>
                  <a:pt x="6566210" y="2620933"/>
                  <a:pt x="6570918" y="2789541"/>
                </a:cubicBezTo>
                <a:cubicBezTo>
                  <a:pt x="6575626" y="2958149"/>
                  <a:pt x="6544837" y="3183433"/>
                  <a:pt x="6570918" y="3486926"/>
                </a:cubicBezTo>
                <a:cubicBezTo>
                  <a:pt x="6596999" y="3790419"/>
                  <a:pt x="6605308" y="3845885"/>
                  <a:pt x="6570918" y="4184312"/>
                </a:cubicBezTo>
                <a:cubicBezTo>
                  <a:pt x="6536528" y="4522739"/>
                  <a:pt x="6608082" y="4624099"/>
                  <a:pt x="6570918" y="4937488"/>
                </a:cubicBezTo>
                <a:cubicBezTo>
                  <a:pt x="6533754" y="5250877"/>
                  <a:pt x="6586964" y="5431073"/>
                  <a:pt x="6570918" y="5579082"/>
                </a:cubicBezTo>
                <a:cubicBezTo>
                  <a:pt x="6289892" y="5586213"/>
                  <a:pt x="6205354" y="5547724"/>
                  <a:pt x="5848117" y="5579082"/>
                </a:cubicBezTo>
                <a:cubicBezTo>
                  <a:pt x="5490880" y="5610440"/>
                  <a:pt x="5430172" y="5600685"/>
                  <a:pt x="5322444" y="5579082"/>
                </a:cubicBezTo>
                <a:cubicBezTo>
                  <a:pt x="5214716" y="5557479"/>
                  <a:pt x="4791298" y="5604209"/>
                  <a:pt x="4533933" y="5579082"/>
                </a:cubicBezTo>
                <a:cubicBezTo>
                  <a:pt x="4276568" y="5553955"/>
                  <a:pt x="4194834" y="5592381"/>
                  <a:pt x="3876842" y="5579082"/>
                </a:cubicBezTo>
                <a:cubicBezTo>
                  <a:pt x="3558850" y="5565783"/>
                  <a:pt x="3592122" y="5581860"/>
                  <a:pt x="3351168" y="5579082"/>
                </a:cubicBezTo>
                <a:cubicBezTo>
                  <a:pt x="3110214" y="5576304"/>
                  <a:pt x="2934023" y="5584193"/>
                  <a:pt x="2694076" y="5579082"/>
                </a:cubicBezTo>
                <a:cubicBezTo>
                  <a:pt x="2454129" y="5573971"/>
                  <a:pt x="2428702" y="5591803"/>
                  <a:pt x="2234112" y="5579082"/>
                </a:cubicBezTo>
                <a:cubicBezTo>
                  <a:pt x="2039522" y="5566361"/>
                  <a:pt x="1981009" y="5601189"/>
                  <a:pt x="1774148" y="5579082"/>
                </a:cubicBezTo>
                <a:cubicBezTo>
                  <a:pt x="1567287" y="5556975"/>
                  <a:pt x="1275481" y="5606317"/>
                  <a:pt x="1117056" y="5579082"/>
                </a:cubicBezTo>
                <a:cubicBezTo>
                  <a:pt x="958631" y="5551847"/>
                  <a:pt x="755477" y="5572254"/>
                  <a:pt x="591383" y="5579082"/>
                </a:cubicBezTo>
                <a:cubicBezTo>
                  <a:pt x="427289" y="5585910"/>
                  <a:pt x="187330" y="5591515"/>
                  <a:pt x="0" y="5579082"/>
                </a:cubicBezTo>
                <a:cubicBezTo>
                  <a:pt x="-26479" y="5461734"/>
                  <a:pt x="-8007" y="5136203"/>
                  <a:pt x="0" y="4993278"/>
                </a:cubicBezTo>
                <a:cubicBezTo>
                  <a:pt x="8007" y="4850353"/>
                  <a:pt x="-866" y="4711104"/>
                  <a:pt x="0" y="4463266"/>
                </a:cubicBezTo>
                <a:cubicBezTo>
                  <a:pt x="866" y="4215428"/>
                  <a:pt x="32773" y="4051281"/>
                  <a:pt x="0" y="3710090"/>
                </a:cubicBezTo>
                <a:cubicBezTo>
                  <a:pt x="-32773" y="3368899"/>
                  <a:pt x="-4467" y="3247332"/>
                  <a:pt x="0" y="3124286"/>
                </a:cubicBezTo>
                <a:cubicBezTo>
                  <a:pt x="4467" y="3001240"/>
                  <a:pt x="-19954" y="2606861"/>
                  <a:pt x="0" y="2371110"/>
                </a:cubicBezTo>
                <a:cubicBezTo>
                  <a:pt x="19954" y="2135359"/>
                  <a:pt x="32823" y="1730214"/>
                  <a:pt x="0" y="1562143"/>
                </a:cubicBezTo>
                <a:cubicBezTo>
                  <a:pt x="-32823" y="1394072"/>
                  <a:pt x="31174" y="1196398"/>
                  <a:pt x="0" y="920549"/>
                </a:cubicBezTo>
                <a:cubicBezTo>
                  <a:pt x="-31174" y="644700"/>
                  <a:pt x="-12315" y="369594"/>
                  <a:pt x="0" y="0"/>
                </a:cubicBezTo>
                <a:close/>
              </a:path>
            </a:pathLst>
          </a:custGeom>
          <a:solidFill>
            <a:schemeClr val="tx1"/>
          </a:solidFill>
          <a:ln w="95250">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94BF1F-831E-B5D8-F87A-3AA46580E6DC}"/>
              </a:ext>
            </a:extLst>
          </p:cNvPr>
          <p:cNvSpPr>
            <a:spLocks noGrp="1"/>
          </p:cNvSpPr>
          <p:nvPr>
            <p:ph idx="1"/>
          </p:nvPr>
        </p:nvSpPr>
        <p:spPr>
          <a:xfrm>
            <a:off x="5404104" y="847082"/>
            <a:ext cx="5946648" cy="4988412"/>
          </a:xfrm>
        </p:spPr>
        <p:txBody>
          <a:bodyPr>
            <a:noAutofit/>
          </a:bodyPr>
          <a:lstStyle/>
          <a:p>
            <a:pPr marL="0" indent="0">
              <a:buNone/>
            </a:pPr>
            <a:r>
              <a:rPr lang="en-US" sz="4800" b="1" dirty="0">
                <a:solidFill>
                  <a:schemeClr val="bg1"/>
                </a:solidFill>
              </a:rPr>
              <a:t>Analyze FAANG stock data from 2012 to 2022. Gain insights into price trends, trading volumes, and market capitalization. Compare performance to the S&amp;P 500 index. Provide investment recommendations based on risk profiles.</a:t>
            </a:r>
          </a:p>
        </p:txBody>
      </p:sp>
    </p:spTree>
    <p:extLst>
      <p:ext uri="{BB962C8B-B14F-4D97-AF65-F5344CB8AC3E}">
        <p14:creationId xmlns:p14="http://schemas.microsoft.com/office/powerpoint/2010/main" val="272968854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Graph on document with pen">
            <a:extLst>
              <a:ext uri="{FF2B5EF4-FFF2-40B4-BE49-F238E27FC236}">
                <a16:creationId xmlns:a16="http://schemas.microsoft.com/office/drawing/2014/main" id="{D41D6977-F31E-D93E-BEB3-6E079DC756F1}"/>
              </a:ext>
            </a:extLst>
          </p:cNvPr>
          <p:cNvPicPr>
            <a:picLocks noChangeAspect="1"/>
          </p:cNvPicPr>
          <p:nvPr/>
        </p:nvPicPr>
        <p:blipFill rotWithShape="1">
          <a:blip r:embed="rId3">
            <a:alphaModFix amt="90000"/>
          </a:blip>
          <a:srcRect t="1896" r="-1" b="13813"/>
          <a:stretch/>
        </p:blipFill>
        <p:spPr>
          <a:xfrm>
            <a:off x="3068" y="0"/>
            <a:ext cx="12188932" cy="6857990"/>
          </a:xfrm>
          <a:prstGeom prst="rect">
            <a:avLst/>
          </a:prstGeom>
        </p:spPr>
      </p:pic>
      <p:sp>
        <p:nvSpPr>
          <p:cNvPr id="67" name="Freeform: Shape 62">
            <a:extLst>
              <a:ext uri="{FF2B5EF4-FFF2-40B4-BE49-F238E27FC236}">
                <a16:creationId xmlns:a16="http://schemas.microsoft.com/office/drawing/2014/main" id="{8D5AAC53-3624-41C3-A6B5-1DA97F290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4054" y="760956"/>
            <a:ext cx="6248168" cy="5486563"/>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437CB3"/>
          </a:solidFill>
          <a:ln w="1270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DE62741-D5E4-CC1F-BD25-818D9E8B7514}"/>
              </a:ext>
            </a:extLst>
          </p:cNvPr>
          <p:cNvSpPr>
            <a:spLocks noGrp="1"/>
          </p:cNvSpPr>
          <p:nvPr>
            <p:ph type="title"/>
          </p:nvPr>
        </p:nvSpPr>
        <p:spPr>
          <a:xfrm>
            <a:off x="6238371" y="1325208"/>
            <a:ext cx="4511843" cy="1564106"/>
          </a:xfrm>
        </p:spPr>
        <p:txBody>
          <a:bodyPr vert="horz" lIns="91440" tIns="45720" rIns="91440" bIns="45720" rtlCol="0" anchor="b">
            <a:normAutofit/>
          </a:bodyPr>
          <a:lstStyle/>
          <a:p>
            <a:pPr algn="ctr"/>
            <a:r>
              <a:rPr lang="en-US" sz="6000" dirty="0">
                <a:solidFill>
                  <a:srgbClr val="FBF9F6"/>
                </a:solidFill>
              </a:rPr>
              <a:t>NEXT STEP</a:t>
            </a:r>
          </a:p>
        </p:txBody>
      </p:sp>
      <p:sp>
        <p:nvSpPr>
          <p:cNvPr id="65"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2499" y="309571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437CB3"/>
          </a:solidFill>
          <a:ln w="38100" cap="rnd">
            <a:solidFill>
              <a:srgbClr val="437CB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7C1E01-66FD-B000-1C5C-B1E615A98010}"/>
              </a:ext>
            </a:extLst>
          </p:cNvPr>
          <p:cNvSpPr>
            <a:spLocks noGrp="1"/>
          </p:cNvSpPr>
          <p:nvPr>
            <p:ph idx="1"/>
          </p:nvPr>
        </p:nvSpPr>
        <p:spPr>
          <a:xfrm>
            <a:off x="5864087" y="3082807"/>
            <a:ext cx="5574607" cy="2793942"/>
          </a:xfrm>
        </p:spPr>
        <p:txBody>
          <a:bodyPr vert="horz" lIns="91440" tIns="45720" rIns="91440" bIns="45720" rtlCol="0">
            <a:noAutofit/>
          </a:bodyPr>
          <a:lstStyle/>
          <a:p>
            <a:pPr marL="0" indent="0" algn="ctr">
              <a:buNone/>
            </a:pPr>
            <a:r>
              <a:rPr lang="en-US" sz="4800" b="1" dirty="0">
                <a:solidFill>
                  <a:srgbClr val="FBF9F6"/>
                </a:solidFill>
              </a:rPr>
              <a:t>Utilizing Machine Learning Algorithms for Stock Price Prediction</a:t>
            </a:r>
          </a:p>
        </p:txBody>
      </p:sp>
    </p:spTree>
    <p:extLst>
      <p:ext uri="{BB962C8B-B14F-4D97-AF65-F5344CB8AC3E}">
        <p14:creationId xmlns:p14="http://schemas.microsoft.com/office/powerpoint/2010/main" val="2127256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Graph on document with pen">
            <a:extLst>
              <a:ext uri="{FF2B5EF4-FFF2-40B4-BE49-F238E27FC236}">
                <a16:creationId xmlns:a16="http://schemas.microsoft.com/office/drawing/2014/main" id="{EEDC1ED9-71A7-42B3-87D7-39B27131D130}"/>
              </a:ext>
            </a:extLst>
          </p:cNvPr>
          <p:cNvPicPr>
            <a:picLocks noChangeAspect="1"/>
          </p:cNvPicPr>
          <p:nvPr/>
        </p:nvPicPr>
        <p:blipFill rotWithShape="1">
          <a:blip r:embed="rId2">
            <a:alphaModFix/>
          </a:blip>
          <a:srcRect t="1896" r="-1" b="13813"/>
          <a:stretch/>
        </p:blipFill>
        <p:spPr>
          <a:xfrm>
            <a:off x="20" y="10"/>
            <a:ext cx="12188930" cy="6857990"/>
          </a:xfrm>
          <a:prstGeom prst="rect">
            <a:avLst/>
          </a:prstGeom>
        </p:spPr>
      </p:pic>
      <p:sp>
        <p:nvSpPr>
          <p:cNvPr id="42" name="Rectangle 37">
            <a:extLst>
              <a:ext uri="{FF2B5EF4-FFF2-40B4-BE49-F238E27FC236}">
                <a16:creationId xmlns:a16="http://schemas.microsoft.com/office/drawing/2014/main" id="{8F51725E-A483-43B2-A6F2-C44F502FE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37549"/>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2BBE7-28AB-F3B6-3088-BA70747CA05A}"/>
              </a:ext>
            </a:extLst>
          </p:cNvPr>
          <p:cNvSpPr>
            <a:spLocks noGrp="1"/>
          </p:cNvSpPr>
          <p:nvPr>
            <p:ph type="ctrTitle"/>
          </p:nvPr>
        </p:nvSpPr>
        <p:spPr>
          <a:xfrm>
            <a:off x="1524000" y="1122363"/>
            <a:ext cx="9144000" cy="3063240"/>
          </a:xfrm>
        </p:spPr>
        <p:txBody>
          <a:bodyPr>
            <a:normAutofit/>
          </a:bodyPr>
          <a:lstStyle/>
          <a:p>
            <a:pPr algn="ctr"/>
            <a:r>
              <a:rPr lang="en-US" sz="10800">
                <a:solidFill>
                  <a:schemeClr val="bg1"/>
                </a:solidFill>
              </a:rPr>
              <a:t>THANK YOU</a:t>
            </a:r>
          </a:p>
        </p:txBody>
      </p:sp>
      <p:sp>
        <p:nvSpPr>
          <p:cNvPr id="40"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792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F95DC6D5-A7B0-4D09-A7A5-62869A0D2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lurred public library with bookshelves">
            <a:extLst>
              <a:ext uri="{FF2B5EF4-FFF2-40B4-BE49-F238E27FC236}">
                <a16:creationId xmlns:a16="http://schemas.microsoft.com/office/drawing/2014/main" id="{AC0C6F36-4E49-7DD6-800E-ADC24EB4D16B}"/>
              </a:ext>
            </a:extLst>
          </p:cNvPr>
          <p:cNvPicPr>
            <a:picLocks noChangeAspect="1"/>
          </p:cNvPicPr>
          <p:nvPr/>
        </p:nvPicPr>
        <p:blipFill rotWithShape="1">
          <a:blip r:embed="rId3">
            <a:alphaModFix amt="50000"/>
          </a:blip>
          <a:srcRect t="1017" b="14714"/>
          <a:stretch/>
        </p:blipFill>
        <p:spPr>
          <a:xfrm>
            <a:off x="21" y="10"/>
            <a:ext cx="12191979" cy="6857990"/>
          </a:xfrm>
          <a:prstGeom prst="rect">
            <a:avLst/>
          </a:prstGeom>
        </p:spPr>
      </p:pic>
      <p:sp>
        <p:nvSpPr>
          <p:cNvPr id="2" name="Title 1">
            <a:extLst>
              <a:ext uri="{FF2B5EF4-FFF2-40B4-BE49-F238E27FC236}">
                <a16:creationId xmlns:a16="http://schemas.microsoft.com/office/drawing/2014/main" id="{788649AC-5058-5582-1CF9-524F44297971}"/>
              </a:ext>
            </a:extLst>
          </p:cNvPr>
          <p:cNvSpPr>
            <a:spLocks noGrp="1"/>
          </p:cNvSpPr>
          <p:nvPr>
            <p:ph type="title"/>
          </p:nvPr>
        </p:nvSpPr>
        <p:spPr>
          <a:xfrm>
            <a:off x="841248" y="847082"/>
            <a:ext cx="3803904" cy="5123950"/>
          </a:xfrm>
        </p:spPr>
        <p:txBody>
          <a:bodyPr anchor="t">
            <a:normAutofit/>
          </a:bodyPr>
          <a:lstStyle/>
          <a:p>
            <a:r>
              <a:rPr lang="en-US" sz="6600" dirty="0"/>
              <a:t>Data sources &amp;</a:t>
            </a:r>
            <a:br>
              <a:rPr lang="en-US" sz="6600" dirty="0"/>
            </a:br>
            <a:r>
              <a:rPr lang="en-US" sz="6600" dirty="0"/>
              <a:t>DATA PROCESS &amp;</a:t>
            </a:r>
            <a:br>
              <a:rPr lang="en-US" sz="6600" dirty="0"/>
            </a:br>
            <a:r>
              <a:rPr lang="en-US" sz="6600" dirty="0"/>
              <a:t>VISUALIZATION</a:t>
            </a:r>
          </a:p>
        </p:txBody>
      </p:sp>
      <p:sp>
        <p:nvSpPr>
          <p:cNvPr id="21" name="sketchy rectangle">
            <a:extLst>
              <a:ext uri="{FF2B5EF4-FFF2-40B4-BE49-F238E27FC236}">
                <a16:creationId xmlns:a16="http://schemas.microsoft.com/office/drawing/2014/main" id="{E72C4BCF-DD12-4745-97A9-F340887E1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70453" y="563667"/>
            <a:ext cx="6570918" cy="5579082"/>
          </a:xfrm>
          <a:custGeom>
            <a:avLst/>
            <a:gdLst>
              <a:gd name="connsiteX0" fmla="*/ 0 w 6570918"/>
              <a:gd name="connsiteY0" fmla="*/ 0 h 5579082"/>
              <a:gd name="connsiteX1" fmla="*/ 525673 w 6570918"/>
              <a:gd name="connsiteY1" fmla="*/ 0 h 5579082"/>
              <a:gd name="connsiteX2" fmla="*/ 1182765 w 6570918"/>
              <a:gd name="connsiteY2" fmla="*/ 0 h 5579082"/>
              <a:gd name="connsiteX3" fmla="*/ 1905566 w 6570918"/>
              <a:gd name="connsiteY3" fmla="*/ 0 h 5579082"/>
              <a:gd name="connsiteX4" fmla="*/ 2365530 w 6570918"/>
              <a:gd name="connsiteY4" fmla="*/ 0 h 5579082"/>
              <a:gd name="connsiteX5" fmla="*/ 2825495 w 6570918"/>
              <a:gd name="connsiteY5" fmla="*/ 0 h 5579082"/>
              <a:gd name="connsiteX6" fmla="*/ 3614005 w 6570918"/>
              <a:gd name="connsiteY6" fmla="*/ 0 h 5579082"/>
              <a:gd name="connsiteX7" fmla="*/ 4271097 w 6570918"/>
              <a:gd name="connsiteY7" fmla="*/ 0 h 5579082"/>
              <a:gd name="connsiteX8" fmla="*/ 4731061 w 6570918"/>
              <a:gd name="connsiteY8" fmla="*/ 0 h 5579082"/>
              <a:gd name="connsiteX9" fmla="*/ 5388153 w 6570918"/>
              <a:gd name="connsiteY9" fmla="*/ 0 h 5579082"/>
              <a:gd name="connsiteX10" fmla="*/ 6570918 w 6570918"/>
              <a:gd name="connsiteY10" fmla="*/ 0 h 5579082"/>
              <a:gd name="connsiteX11" fmla="*/ 6570918 w 6570918"/>
              <a:gd name="connsiteY11" fmla="*/ 641594 h 5579082"/>
              <a:gd name="connsiteX12" fmla="*/ 6570918 w 6570918"/>
              <a:gd name="connsiteY12" fmla="*/ 1338980 h 5579082"/>
              <a:gd name="connsiteX13" fmla="*/ 6570918 w 6570918"/>
              <a:gd name="connsiteY13" fmla="*/ 1868992 h 5579082"/>
              <a:gd name="connsiteX14" fmla="*/ 6570918 w 6570918"/>
              <a:gd name="connsiteY14" fmla="*/ 2677959 h 5579082"/>
              <a:gd name="connsiteX15" fmla="*/ 6570918 w 6570918"/>
              <a:gd name="connsiteY15" fmla="*/ 3375345 h 5579082"/>
              <a:gd name="connsiteX16" fmla="*/ 6570918 w 6570918"/>
              <a:gd name="connsiteY16" fmla="*/ 4184312 h 5579082"/>
              <a:gd name="connsiteX17" fmla="*/ 6570918 w 6570918"/>
              <a:gd name="connsiteY17" fmla="*/ 4825906 h 5579082"/>
              <a:gd name="connsiteX18" fmla="*/ 6570918 w 6570918"/>
              <a:gd name="connsiteY18" fmla="*/ 5579082 h 5579082"/>
              <a:gd name="connsiteX19" fmla="*/ 5913826 w 6570918"/>
              <a:gd name="connsiteY19" fmla="*/ 5579082 h 5579082"/>
              <a:gd name="connsiteX20" fmla="*/ 5256734 w 6570918"/>
              <a:gd name="connsiteY20" fmla="*/ 5579082 h 5579082"/>
              <a:gd name="connsiteX21" fmla="*/ 4796770 w 6570918"/>
              <a:gd name="connsiteY21" fmla="*/ 5579082 h 5579082"/>
              <a:gd name="connsiteX22" fmla="*/ 4139678 w 6570918"/>
              <a:gd name="connsiteY22" fmla="*/ 5579082 h 5579082"/>
              <a:gd name="connsiteX23" fmla="*/ 3548296 w 6570918"/>
              <a:gd name="connsiteY23" fmla="*/ 5579082 h 5579082"/>
              <a:gd name="connsiteX24" fmla="*/ 2956913 w 6570918"/>
              <a:gd name="connsiteY24" fmla="*/ 5579082 h 5579082"/>
              <a:gd name="connsiteX25" fmla="*/ 2365530 w 6570918"/>
              <a:gd name="connsiteY25" fmla="*/ 5579082 h 5579082"/>
              <a:gd name="connsiteX26" fmla="*/ 1774148 w 6570918"/>
              <a:gd name="connsiteY26" fmla="*/ 5579082 h 5579082"/>
              <a:gd name="connsiteX27" fmla="*/ 1051347 w 6570918"/>
              <a:gd name="connsiteY27" fmla="*/ 5579082 h 5579082"/>
              <a:gd name="connsiteX28" fmla="*/ 0 w 6570918"/>
              <a:gd name="connsiteY28" fmla="*/ 5579082 h 5579082"/>
              <a:gd name="connsiteX29" fmla="*/ 0 w 6570918"/>
              <a:gd name="connsiteY29" fmla="*/ 5049069 h 5579082"/>
              <a:gd name="connsiteX30" fmla="*/ 0 w 6570918"/>
              <a:gd name="connsiteY30" fmla="*/ 4407475 h 5579082"/>
              <a:gd name="connsiteX31" fmla="*/ 0 w 6570918"/>
              <a:gd name="connsiteY31" fmla="*/ 3654299 h 5579082"/>
              <a:gd name="connsiteX32" fmla="*/ 0 w 6570918"/>
              <a:gd name="connsiteY32" fmla="*/ 2845332 h 5579082"/>
              <a:gd name="connsiteX33" fmla="*/ 0 w 6570918"/>
              <a:gd name="connsiteY33" fmla="*/ 2315319 h 5579082"/>
              <a:gd name="connsiteX34" fmla="*/ 0 w 6570918"/>
              <a:gd name="connsiteY34" fmla="*/ 1785306 h 5579082"/>
              <a:gd name="connsiteX35" fmla="*/ 0 w 6570918"/>
              <a:gd name="connsiteY35" fmla="*/ 976339 h 5579082"/>
              <a:gd name="connsiteX36" fmla="*/ 0 w 6570918"/>
              <a:gd name="connsiteY36" fmla="*/ 0 h 55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570918" h="5579082" fill="none" extrusionOk="0">
                <a:moveTo>
                  <a:pt x="0" y="0"/>
                </a:moveTo>
                <a:cubicBezTo>
                  <a:pt x="243958" y="-12943"/>
                  <a:pt x="320490" y="5069"/>
                  <a:pt x="525673" y="0"/>
                </a:cubicBezTo>
                <a:cubicBezTo>
                  <a:pt x="730856" y="-5069"/>
                  <a:pt x="894885" y="-31124"/>
                  <a:pt x="1182765" y="0"/>
                </a:cubicBezTo>
                <a:cubicBezTo>
                  <a:pt x="1470645" y="31124"/>
                  <a:pt x="1749273" y="-34665"/>
                  <a:pt x="1905566" y="0"/>
                </a:cubicBezTo>
                <a:cubicBezTo>
                  <a:pt x="2061859" y="34665"/>
                  <a:pt x="2197988" y="-9109"/>
                  <a:pt x="2365530" y="0"/>
                </a:cubicBezTo>
                <a:cubicBezTo>
                  <a:pt x="2533072" y="9109"/>
                  <a:pt x="2717818" y="14270"/>
                  <a:pt x="2825495" y="0"/>
                </a:cubicBezTo>
                <a:cubicBezTo>
                  <a:pt x="2933173" y="-14270"/>
                  <a:pt x="3325797" y="34931"/>
                  <a:pt x="3614005" y="0"/>
                </a:cubicBezTo>
                <a:cubicBezTo>
                  <a:pt x="3902213" y="-34931"/>
                  <a:pt x="4022668" y="20046"/>
                  <a:pt x="4271097" y="0"/>
                </a:cubicBezTo>
                <a:cubicBezTo>
                  <a:pt x="4519526" y="-20046"/>
                  <a:pt x="4513512" y="-11694"/>
                  <a:pt x="4731061" y="0"/>
                </a:cubicBezTo>
                <a:cubicBezTo>
                  <a:pt x="4948610" y="11694"/>
                  <a:pt x="5198372" y="9165"/>
                  <a:pt x="5388153" y="0"/>
                </a:cubicBezTo>
                <a:cubicBezTo>
                  <a:pt x="5577934" y="-9165"/>
                  <a:pt x="6151380" y="40199"/>
                  <a:pt x="6570918" y="0"/>
                </a:cubicBezTo>
                <a:cubicBezTo>
                  <a:pt x="6551036" y="203561"/>
                  <a:pt x="6580818" y="383315"/>
                  <a:pt x="6570918" y="641594"/>
                </a:cubicBezTo>
                <a:cubicBezTo>
                  <a:pt x="6561018" y="899873"/>
                  <a:pt x="6567176" y="1128287"/>
                  <a:pt x="6570918" y="1338980"/>
                </a:cubicBezTo>
                <a:cubicBezTo>
                  <a:pt x="6574660" y="1549673"/>
                  <a:pt x="6585356" y="1654385"/>
                  <a:pt x="6570918" y="1868992"/>
                </a:cubicBezTo>
                <a:cubicBezTo>
                  <a:pt x="6556480" y="2083599"/>
                  <a:pt x="6556432" y="2483858"/>
                  <a:pt x="6570918" y="2677959"/>
                </a:cubicBezTo>
                <a:cubicBezTo>
                  <a:pt x="6585404" y="2872060"/>
                  <a:pt x="6594779" y="3123863"/>
                  <a:pt x="6570918" y="3375345"/>
                </a:cubicBezTo>
                <a:cubicBezTo>
                  <a:pt x="6547057" y="3626827"/>
                  <a:pt x="6570936" y="3958160"/>
                  <a:pt x="6570918" y="4184312"/>
                </a:cubicBezTo>
                <a:cubicBezTo>
                  <a:pt x="6570900" y="4410464"/>
                  <a:pt x="6547287" y="4544723"/>
                  <a:pt x="6570918" y="4825906"/>
                </a:cubicBezTo>
                <a:cubicBezTo>
                  <a:pt x="6594549" y="5107089"/>
                  <a:pt x="6602036" y="5410476"/>
                  <a:pt x="6570918" y="5579082"/>
                </a:cubicBezTo>
                <a:cubicBezTo>
                  <a:pt x="6298110" y="5570936"/>
                  <a:pt x="6115328" y="5586054"/>
                  <a:pt x="5913826" y="5579082"/>
                </a:cubicBezTo>
                <a:cubicBezTo>
                  <a:pt x="5712324" y="5572110"/>
                  <a:pt x="5388485" y="5595536"/>
                  <a:pt x="5256734" y="5579082"/>
                </a:cubicBezTo>
                <a:cubicBezTo>
                  <a:pt x="5124983" y="5562628"/>
                  <a:pt x="4935790" y="5558095"/>
                  <a:pt x="4796770" y="5579082"/>
                </a:cubicBezTo>
                <a:cubicBezTo>
                  <a:pt x="4657750" y="5600069"/>
                  <a:pt x="4406133" y="5565422"/>
                  <a:pt x="4139678" y="5579082"/>
                </a:cubicBezTo>
                <a:cubicBezTo>
                  <a:pt x="3873223" y="5592742"/>
                  <a:pt x="3680595" y="5550657"/>
                  <a:pt x="3548296" y="5579082"/>
                </a:cubicBezTo>
                <a:cubicBezTo>
                  <a:pt x="3415997" y="5607507"/>
                  <a:pt x="3154943" y="5582453"/>
                  <a:pt x="2956913" y="5579082"/>
                </a:cubicBezTo>
                <a:cubicBezTo>
                  <a:pt x="2758883" y="5575711"/>
                  <a:pt x="2616161" y="5608318"/>
                  <a:pt x="2365530" y="5579082"/>
                </a:cubicBezTo>
                <a:cubicBezTo>
                  <a:pt x="2114899" y="5549846"/>
                  <a:pt x="2015415" y="5589111"/>
                  <a:pt x="1774148" y="5579082"/>
                </a:cubicBezTo>
                <a:cubicBezTo>
                  <a:pt x="1532881" y="5569053"/>
                  <a:pt x="1276772" y="5614025"/>
                  <a:pt x="1051347" y="5579082"/>
                </a:cubicBezTo>
                <a:cubicBezTo>
                  <a:pt x="825922" y="5544139"/>
                  <a:pt x="317006" y="5579887"/>
                  <a:pt x="0" y="5579082"/>
                </a:cubicBezTo>
                <a:cubicBezTo>
                  <a:pt x="647" y="5359793"/>
                  <a:pt x="-19331" y="5263540"/>
                  <a:pt x="0" y="5049069"/>
                </a:cubicBezTo>
                <a:cubicBezTo>
                  <a:pt x="19331" y="4834598"/>
                  <a:pt x="-28451" y="4599178"/>
                  <a:pt x="0" y="4407475"/>
                </a:cubicBezTo>
                <a:cubicBezTo>
                  <a:pt x="28451" y="4215772"/>
                  <a:pt x="-6879" y="3851595"/>
                  <a:pt x="0" y="3654299"/>
                </a:cubicBezTo>
                <a:cubicBezTo>
                  <a:pt x="6879" y="3457003"/>
                  <a:pt x="-13361" y="3153430"/>
                  <a:pt x="0" y="2845332"/>
                </a:cubicBezTo>
                <a:cubicBezTo>
                  <a:pt x="13361" y="2537234"/>
                  <a:pt x="-16264" y="2440224"/>
                  <a:pt x="0" y="2315319"/>
                </a:cubicBezTo>
                <a:cubicBezTo>
                  <a:pt x="16264" y="2190414"/>
                  <a:pt x="-4326" y="1972406"/>
                  <a:pt x="0" y="1785306"/>
                </a:cubicBezTo>
                <a:cubicBezTo>
                  <a:pt x="4326" y="1598206"/>
                  <a:pt x="36209" y="1149228"/>
                  <a:pt x="0" y="976339"/>
                </a:cubicBezTo>
                <a:cubicBezTo>
                  <a:pt x="-36209" y="803450"/>
                  <a:pt x="-26312" y="313518"/>
                  <a:pt x="0" y="0"/>
                </a:cubicBezTo>
                <a:close/>
              </a:path>
              <a:path w="6570918" h="5579082" stroke="0" extrusionOk="0">
                <a:moveTo>
                  <a:pt x="0" y="0"/>
                </a:moveTo>
                <a:cubicBezTo>
                  <a:pt x="278313" y="27288"/>
                  <a:pt x="431280" y="2299"/>
                  <a:pt x="591383" y="0"/>
                </a:cubicBezTo>
                <a:cubicBezTo>
                  <a:pt x="751486" y="-2299"/>
                  <a:pt x="864229" y="-10501"/>
                  <a:pt x="1051347" y="0"/>
                </a:cubicBezTo>
                <a:cubicBezTo>
                  <a:pt x="1238465" y="10501"/>
                  <a:pt x="1656622" y="-8810"/>
                  <a:pt x="1839857" y="0"/>
                </a:cubicBezTo>
                <a:cubicBezTo>
                  <a:pt x="2023092" y="8810"/>
                  <a:pt x="2169087" y="15350"/>
                  <a:pt x="2431240" y="0"/>
                </a:cubicBezTo>
                <a:cubicBezTo>
                  <a:pt x="2693393" y="-15350"/>
                  <a:pt x="2900257" y="27267"/>
                  <a:pt x="3022622" y="0"/>
                </a:cubicBezTo>
                <a:cubicBezTo>
                  <a:pt x="3144987" y="-27267"/>
                  <a:pt x="3447181" y="14689"/>
                  <a:pt x="3811132" y="0"/>
                </a:cubicBezTo>
                <a:cubicBezTo>
                  <a:pt x="4175083" y="-14689"/>
                  <a:pt x="4141184" y="1416"/>
                  <a:pt x="4336806" y="0"/>
                </a:cubicBezTo>
                <a:cubicBezTo>
                  <a:pt x="4532428" y="-1416"/>
                  <a:pt x="4953156" y="21134"/>
                  <a:pt x="5125316" y="0"/>
                </a:cubicBezTo>
                <a:cubicBezTo>
                  <a:pt x="5297476" y="-21134"/>
                  <a:pt x="5588322" y="-4504"/>
                  <a:pt x="5913826" y="0"/>
                </a:cubicBezTo>
                <a:cubicBezTo>
                  <a:pt x="6239330" y="4504"/>
                  <a:pt x="6420523" y="-5260"/>
                  <a:pt x="6570918" y="0"/>
                </a:cubicBezTo>
                <a:cubicBezTo>
                  <a:pt x="6591445" y="372376"/>
                  <a:pt x="6574842" y="632430"/>
                  <a:pt x="6570918" y="808967"/>
                </a:cubicBezTo>
                <a:cubicBezTo>
                  <a:pt x="6566994" y="985504"/>
                  <a:pt x="6590171" y="1307889"/>
                  <a:pt x="6570918" y="1562143"/>
                </a:cubicBezTo>
                <a:cubicBezTo>
                  <a:pt x="6551665" y="1816397"/>
                  <a:pt x="6555438" y="1963128"/>
                  <a:pt x="6570918" y="2092156"/>
                </a:cubicBezTo>
                <a:cubicBezTo>
                  <a:pt x="6586398" y="2221184"/>
                  <a:pt x="6566210" y="2620933"/>
                  <a:pt x="6570918" y="2789541"/>
                </a:cubicBezTo>
                <a:cubicBezTo>
                  <a:pt x="6575626" y="2958149"/>
                  <a:pt x="6544837" y="3183433"/>
                  <a:pt x="6570918" y="3486926"/>
                </a:cubicBezTo>
                <a:cubicBezTo>
                  <a:pt x="6596999" y="3790419"/>
                  <a:pt x="6605308" y="3845885"/>
                  <a:pt x="6570918" y="4184312"/>
                </a:cubicBezTo>
                <a:cubicBezTo>
                  <a:pt x="6536528" y="4522739"/>
                  <a:pt x="6608082" y="4624099"/>
                  <a:pt x="6570918" y="4937488"/>
                </a:cubicBezTo>
                <a:cubicBezTo>
                  <a:pt x="6533754" y="5250877"/>
                  <a:pt x="6586964" y="5431073"/>
                  <a:pt x="6570918" y="5579082"/>
                </a:cubicBezTo>
                <a:cubicBezTo>
                  <a:pt x="6289892" y="5586213"/>
                  <a:pt x="6205354" y="5547724"/>
                  <a:pt x="5848117" y="5579082"/>
                </a:cubicBezTo>
                <a:cubicBezTo>
                  <a:pt x="5490880" y="5610440"/>
                  <a:pt x="5430172" y="5600685"/>
                  <a:pt x="5322444" y="5579082"/>
                </a:cubicBezTo>
                <a:cubicBezTo>
                  <a:pt x="5214716" y="5557479"/>
                  <a:pt x="4791298" y="5604209"/>
                  <a:pt x="4533933" y="5579082"/>
                </a:cubicBezTo>
                <a:cubicBezTo>
                  <a:pt x="4276568" y="5553955"/>
                  <a:pt x="4194834" y="5592381"/>
                  <a:pt x="3876842" y="5579082"/>
                </a:cubicBezTo>
                <a:cubicBezTo>
                  <a:pt x="3558850" y="5565783"/>
                  <a:pt x="3592122" y="5581860"/>
                  <a:pt x="3351168" y="5579082"/>
                </a:cubicBezTo>
                <a:cubicBezTo>
                  <a:pt x="3110214" y="5576304"/>
                  <a:pt x="2934023" y="5584193"/>
                  <a:pt x="2694076" y="5579082"/>
                </a:cubicBezTo>
                <a:cubicBezTo>
                  <a:pt x="2454129" y="5573971"/>
                  <a:pt x="2428702" y="5591803"/>
                  <a:pt x="2234112" y="5579082"/>
                </a:cubicBezTo>
                <a:cubicBezTo>
                  <a:pt x="2039522" y="5566361"/>
                  <a:pt x="1981009" y="5601189"/>
                  <a:pt x="1774148" y="5579082"/>
                </a:cubicBezTo>
                <a:cubicBezTo>
                  <a:pt x="1567287" y="5556975"/>
                  <a:pt x="1275481" y="5606317"/>
                  <a:pt x="1117056" y="5579082"/>
                </a:cubicBezTo>
                <a:cubicBezTo>
                  <a:pt x="958631" y="5551847"/>
                  <a:pt x="755477" y="5572254"/>
                  <a:pt x="591383" y="5579082"/>
                </a:cubicBezTo>
                <a:cubicBezTo>
                  <a:pt x="427289" y="5585910"/>
                  <a:pt x="187330" y="5591515"/>
                  <a:pt x="0" y="5579082"/>
                </a:cubicBezTo>
                <a:cubicBezTo>
                  <a:pt x="-26479" y="5461734"/>
                  <a:pt x="-8007" y="5136203"/>
                  <a:pt x="0" y="4993278"/>
                </a:cubicBezTo>
                <a:cubicBezTo>
                  <a:pt x="8007" y="4850353"/>
                  <a:pt x="-866" y="4711104"/>
                  <a:pt x="0" y="4463266"/>
                </a:cubicBezTo>
                <a:cubicBezTo>
                  <a:pt x="866" y="4215428"/>
                  <a:pt x="32773" y="4051281"/>
                  <a:pt x="0" y="3710090"/>
                </a:cubicBezTo>
                <a:cubicBezTo>
                  <a:pt x="-32773" y="3368899"/>
                  <a:pt x="-4467" y="3247332"/>
                  <a:pt x="0" y="3124286"/>
                </a:cubicBezTo>
                <a:cubicBezTo>
                  <a:pt x="4467" y="3001240"/>
                  <a:pt x="-19954" y="2606861"/>
                  <a:pt x="0" y="2371110"/>
                </a:cubicBezTo>
                <a:cubicBezTo>
                  <a:pt x="19954" y="2135359"/>
                  <a:pt x="32823" y="1730214"/>
                  <a:pt x="0" y="1562143"/>
                </a:cubicBezTo>
                <a:cubicBezTo>
                  <a:pt x="-32823" y="1394072"/>
                  <a:pt x="31174" y="1196398"/>
                  <a:pt x="0" y="920549"/>
                </a:cubicBezTo>
                <a:cubicBezTo>
                  <a:pt x="-31174" y="644700"/>
                  <a:pt x="-12315" y="369594"/>
                  <a:pt x="0" y="0"/>
                </a:cubicBezTo>
                <a:close/>
              </a:path>
            </a:pathLst>
          </a:custGeom>
          <a:solidFill>
            <a:schemeClr val="tx1"/>
          </a:solidFill>
          <a:ln w="95250">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BB74A6-5907-FFE1-3851-2DE14811F6A8}"/>
              </a:ext>
            </a:extLst>
          </p:cNvPr>
          <p:cNvSpPr>
            <a:spLocks noGrp="1"/>
          </p:cNvSpPr>
          <p:nvPr>
            <p:ph idx="1"/>
          </p:nvPr>
        </p:nvSpPr>
        <p:spPr>
          <a:xfrm>
            <a:off x="5067405" y="563667"/>
            <a:ext cx="6573965" cy="5579082"/>
          </a:xfrm>
        </p:spPr>
        <p:txBody>
          <a:bodyPr>
            <a:noAutofit/>
          </a:bodyPr>
          <a:lstStyle/>
          <a:p>
            <a:r>
              <a:rPr lang="en-US" sz="4800" b="1" dirty="0">
                <a:solidFill>
                  <a:schemeClr val="bg1"/>
                </a:solidFill>
              </a:rPr>
              <a:t>YAHOO-FIN PYTHON OPEN-SOURCE LIBRARY </a:t>
            </a:r>
          </a:p>
          <a:p>
            <a:r>
              <a:rPr lang="en-US" sz="4800" b="1" dirty="0">
                <a:solidFill>
                  <a:schemeClr val="bg1"/>
                </a:solidFill>
              </a:rPr>
              <a:t>ALPHA VANTAGE API </a:t>
            </a:r>
          </a:p>
          <a:p>
            <a:r>
              <a:rPr lang="en-US" sz="4800" b="1" dirty="0">
                <a:solidFill>
                  <a:schemeClr val="bg1"/>
                </a:solidFill>
              </a:rPr>
              <a:t>PANDAS</a:t>
            </a:r>
          </a:p>
          <a:p>
            <a:r>
              <a:rPr lang="en-US" sz="4800" b="1" dirty="0">
                <a:solidFill>
                  <a:schemeClr val="bg1"/>
                </a:solidFill>
              </a:rPr>
              <a:t>MATPLOTLIB</a:t>
            </a:r>
          </a:p>
          <a:p>
            <a:r>
              <a:rPr lang="en-US" sz="4800" b="1" dirty="0">
                <a:solidFill>
                  <a:schemeClr val="bg1"/>
                </a:solidFill>
              </a:rPr>
              <a:t>SEABORN</a:t>
            </a:r>
          </a:p>
        </p:txBody>
      </p:sp>
    </p:spTree>
    <p:extLst>
      <p:ext uri="{BB962C8B-B14F-4D97-AF65-F5344CB8AC3E}">
        <p14:creationId xmlns:p14="http://schemas.microsoft.com/office/powerpoint/2010/main" val="347845616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9EFCBA-C836-116F-EA3D-40503D5F72A1}"/>
              </a:ext>
            </a:extLst>
          </p:cNvPr>
          <p:cNvSpPr>
            <a:spLocks noGrp="1"/>
          </p:cNvSpPr>
          <p:nvPr>
            <p:ph type="title"/>
          </p:nvPr>
        </p:nvSpPr>
        <p:spPr>
          <a:xfrm>
            <a:off x="640080" y="329184"/>
            <a:ext cx="3586480" cy="1783080"/>
          </a:xfrm>
        </p:spPr>
        <p:txBody>
          <a:bodyPr anchor="b">
            <a:normAutofit/>
          </a:bodyPr>
          <a:lstStyle/>
          <a:p>
            <a:r>
              <a:rPr lang="en-US" sz="6600"/>
              <a:t>DATA FECTHING </a:t>
            </a:r>
            <a:endParaRPr lang="en-US" sz="6600" dirty="0"/>
          </a:p>
        </p:txBody>
      </p:sp>
      <p:sp>
        <p:nvSpPr>
          <p:cNvPr id="51"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EB6B46"/>
          </a:solidFill>
          <a:ln w="38100" cap="rnd">
            <a:solidFill>
              <a:srgbClr val="EB6B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3">
            <a:extLst>
              <a:ext uri="{FF2B5EF4-FFF2-40B4-BE49-F238E27FC236}">
                <a16:creationId xmlns:a16="http://schemas.microsoft.com/office/drawing/2014/main" id="{D08CA3E2-8BF4-6E58-C877-A968AD83098A}"/>
              </a:ext>
            </a:extLst>
          </p:cNvPr>
          <p:cNvSpPr>
            <a:spLocks noGrp="1"/>
          </p:cNvSpPr>
          <p:nvPr>
            <p:ph idx="1"/>
          </p:nvPr>
        </p:nvSpPr>
        <p:spPr>
          <a:xfrm>
            <a:off x="63280" y="2450592"/>
            <a:ext cx="4740079" cy="4416552"/>
          </a:xfrm>
        </p:spPr>
        <p:txBody>
          <a:bodyPr>
            <a:noAutofit/>
          </a:bodyPr>
          <a:lstStyle/>
          <a:p>
            <a:r>
              <a:rPr lang="en-US" sz="3600" b="1" dirty="0"/>
              <a:t>The FAANG stock data covers 10 years on a monthly basis, starting from June 1, 2012, after the IPO of Meta in May 2012.</a:t>
            </a:r>
          </a:p>
          <a:p>
            <a:r>
              <a:rPr lang="en-US" sz="3600" b="1" dirty="0"/>
              <a:t>It includes monthly open, close, high, low prices, adjusted close prices, and trading volume.</a:t>
            </a:r>
          </a:p>
        </p:txBody>
      </p:sp>
      <p:pic>
        <p:nvPicPr>
          <p:cNvPr id="9" name="Content Placeholder 8" descr="A screenshot of a graph&#10;&#10;Description automatically generated">
            <a:extLst>
              <a:ext uri="{FF2B5EF4-FFF2-40B4-BE49-F238E27FC236}">
                <a16:creationId xmlns:a16="http://schemas.microsoft.com/office/drawing/2014/main" id="{D388A7C2-CD72-8DED-A352-C048D5124C33}"/>
              </a:ext>
            </a:extLst>
          </p:cNvPr>
          <p:cNvPicPr>
            <a:picLocks noChangeAspect="1"/>
          </p:cNvPicPr>
          <p:nvPr/>
        </p:nvPicPr>
        <p:blipFill>
          <a:blip r:embed="rId3"/>
          <a:stretch>
            <a:fillRect/>
          </a:stretch>
        </p:blipFill>
        <p:spPr>
          <a:xfrm>
            <a:off x="4611757" y="0"/>
            <a:ext cx="7532929" cy="3624112"/>
          </a:xfrm>
          <a:prstGeom prst="rect">
            <a:avLst/>
          </a:prstGeom>
        </p:spPr>
      </p:pic>
      <p:pic>
        <p:nvPicPr>
          <p:cNvPr id="11" name="Content Placeholder 10" descr="A table with numbers and a few black text&#10;&#10;Description automatically generated">
            <a:extLst>
              <a:ext uri="{FF2B5EF4-FFF2-40B4-BE49-F238E27FC236}">
                <a16:creationId xmlns:a16="http://schemas.microsoft.com/office/drawing/2014/main" id="{D7FC0840-B69D-F6FB-CF7B-745623E0FD2E}"/>
              </a:ext>
            </a:extLst>
          </p:cNvPr>
          <p:cNvPicPr>
            <a:picLocks noChangeAspect="1"/>
          </p:cNvPicPr>
          <p:nvPr/>
        </p:nvPicPr>
        <p:blipFill>
          <a:blip r:embed="rId4"/>
          <a:stretch>
            <a:fillRect/>
          </a:stretch>
        </p:blipFill>
        <p:spPr>
          <a:xfrm>
            <a:off x="4740079" y="3248076"/>
            <a:ext cx="7448873" cy="3609924"/>
          </a:xfrm>
          <a:prstGeom prst="rect">
            <a:avLst/>
          </a:prstGeom>
        </p:spPr>
      </p:pic>
    </p:spTree>
    <p:extLst>
      <p:ext uri="{BB962C8B-B14F-4D97-AF65-F5344CB8AC3E}">
        <p14:creationId xmlns:p14="http://schemas.microsoft.com/office/powerpoint/2010/main" val="848890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F8F100-1729-E9AF-F044-EF7987710BAE}"/>
              </a:ext>
            </a:extLst>
          </p:cNvPr>
          <p:cNvSpPr>
            <a:spLocks noGrp="1"/>
          </p:cNvSpPr>
          <p:nvPr>
            <p:ph type="title"/>
          </p:nvPr>
        </p:nvSpPr>
        <p:spPr>
          <a:xfrm>
            <a:off x="804735" y="664464"/>
            <a:ext cx="3349749" cy="1463040"/>
          </a:xfrm>
        </p:spPr>
        <p:txBody>
          <a:bodyPr anchor="ctr">
            <a:noAutofit/>
          </a:bodyPr>
          <a:lstStyle/>
          <a:p>
            <a:pPr>
              <a:lnSpc>
                <a:spcPct val="90000"/>
              </a:lnSpc>
            </a:pPr>
            <a:r>
              <a:rPr lang="en-US" sz="6600" dirty="0"/>
              <a:t>Price trends</a:t>
            </a:r>
          </a:p>
        </p:txBody>
      </p:sp>
      <p:sp>
        <p:nvSpPr>
          <p:cNvPr id="18" name="Content Placeholder 17">
            <a:extLst>
              <a:ext uri="{FF2B5EF4-FFF2-40B4-BE49-F238E27FC236}">
                <a16:creationId xmlns:a16="http://schemas.microsoft.com/office/drawing/2014/main" id="{AD4647F8-4624-9D01-C858-EF103F5F4B8B}"/>
              </a:ext>
            </a:extLst>
          </p:cNvPr>
          <p:cNvSpPr>
            <a:spLocks noGrp="1"/>
          </p:cNvSpPr>
          <p:nvPr>
            <p:ph idx="1"/>
          </p:nvPr>
        </p:nvSpPr>
        <p:spPr>
          <a:xfrm>
            <a:off x="4654295" y="630936"/>
            <a:ext cx="6894576" cy="1463040"/>
          </a:xfrm>
        </p:spPr>
        <p:txBody>
          <a:bodyPr anchor="ctr">
            <a:noAutofit/>
          </a:bodyPr>
          <a:lstStyle/>
          <a:p>
            <a:pPr marL="0" indent="0">
              <a:buNone/>
            </a:pPr>
            <a:r>
              <a:rPr lang="en-US" sz="4000" b="1" i="0" dirty="0">
                <a:solidFill>
                  <a:srgbClr val="000000"/>
                </a:solidFill>
                <a:effectLst/>
              </a:rPr>
              <a:t>The trend for FAANG companies shows a consistent increase in stock prices over the analyzed period.</a:t>
            </a:r>
            <a:endParaRPr lang="en-US" sz="4000" b="1" dirty="0"/>
          </a:p>
        </p:txBody>
      </p:sp>
      <mc:AlternateContent xmlns:mc="http://schemas.openxmlformats.org/markup-compatibility/2006" xmlns:p14="http://schemas.microsoft.com/office/powerpoint/2010/main">
        <mc:Choice Requires="p14">
          <p:contentPart p14:bwMode="auto" r:id="rId3">
            <p14:nvContentPartPr>
              <p14:cNvPr id="28"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8"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sp>
        <p:nvSpPr>
          <p:cNvPr id="29"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FF8576"/>
          </a:solidFill>
          <a:ln w="34925">
            <a:solidFill>
              <a:srgbClr val="FF857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graph of a graph&#10;&#10;Description automatically generated">
            <a:extLst>
              <a:ext uri="{FF2B5EF4-FFF2-40B4-BE49-F238E27FC236}">
                <a16:creationId xmlns:a16="http://schemas.microsoft.com/office/drawing/2014/main" id="{87CDA4AF-1EFE-C2B5-CE67-8AB0629856A4}"/>
              </a:ext>
            </a:extLst>
          </p:cNvPr>
          <p:cNvPicPr>
            <a:picLocks noChangeAspect="1"/>
          </p:cNvPicPr>
          <p:nvPr/>
        </p:nvPicPr>
        <p:blipFill>
          <a:blip r:embed="rId5"/>
          <a:stretch>
            <a:fillRect/>
          </a:stretch>
        </p:blipFill>
        <p:spPr>
          <a:xfrm>
            <a:off x="0" y="2167128"/>
            <a:ext cx="12191999" cy="4472211"/>
          </a:xfrm>
          <a:prstGeom prst="rect">
            <a:avLst/>
          </a:prstGeom>
        </p:spPr>
      </p:pic>
    </p:spTree>
    <p:extLst>
      <p:ext uri="{BB962C8B-B14F-4D97-AF65-F5344CB8AC3E}">
        <p14:creationId xmlns:p14="http://schemas.microsoft.com/office/powerpoint/2010/main" val="1775965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F8F100-1729-E9AF-F044-EF7987710BAE}"/>
              </a:ext>
            </a:extLst>
          </p:cNvPr>
          <p:cNvSpPr>
            <a:spLocks noGrp="1"/>
          </p:cNvSpPr>
          <p:nvPr>
            <p:ph type="title"/>
          </p:nvPr>
        </p:nvSpPr>
        <p:spPr>
          <a:xfrm>
            <a:off x="173861" y="645646"/>
            <a:ext cx="4304433" cy="1463040"/>
          </a:xfrm>
        </p:spPr>
        <p:txBody>
          <a:bodyPr anchor="ctr">
            <a:noAutofit/>
          </a:bodyPr>
          <a:lstStyle/>
          <a:p>
            <a:r>
              <a:rPr lang="en-US" sz="6600" dirty="0"/>
              <a:t>Trading volumes</a:t>
            </a:r>
          </a:p>
        </p:txBody>
      </p: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5" name="Ink 2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sp>
        <p:nvSpPr>
          <p:cNvPr id="27"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FF8576"/>
          </a:solidFill>
          <a:ln w="34925">
            <a:solidFill>
              <a:srgbClr val="FF857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graph of a graph&#10;&#10;Description automatically generated">
            <a:extLst>
              <a:ext uri="{FF2B5EF4-FFF2-40B4-BE49-F238E27FC236}">
                <a16:creationId xmlns:a16="http://schemas.microsoft.com/office/drawing/2014/main" id="{70A49D37-3579-3095-8884-53A728A42A24}"/>
              </a:ext>
            </a:extLst>
          </p:cNvPr>
          <p:cNvPicPr>
            <a:picLocks noGrp="1" noChangeAspect="1"/>
          </p:cNvPicPr>
          <p:nvPr>
            <p:ph idx="1"/>
          </p:nvPr>
        </p:nvPicPr>
        <p:blipFill>
          <a:blip r:embed="rId5"/>
          <a:stretch>
            <a:fillRect/>
          </a:stretch>
        </p:blipFill>
        <p:spPr>
          <a:xfrm>
            <a:off x="0" y="2303280"/>
            <a:ext cx="12136416" cy="4546080"/>
          </a:xfrm>
        </p:spPr>
      </p:pic>
      <p:sp>
        <p:nvSpPr>
          <p:cNvPr id="11" name="TextBox 10">
            <a:extLst>
              <a:ext uri="{FF2B5EF4-FFF2-40B4-BE49-F238E27FC236}">
                <a16:creationId xmlns:a16="http://schemas.microsoft.com/office/drawing/2014/main" id="{C3118E9D-6B49-E0E2-4046-D4FE364A44CB}"/>
              </a:ext>
            </a:extLst>
          </p:cNvPr>
          <p:cNvSpPr txBox="1"/>
          <p:nvPr/>
        </p:nvSpPr>
        <p:spPr>
          <a:xfrm>
            <a:off x="4672475" y="407670"/>
            <a:ext cx="6895588" cy="1938992"/>
          </a:xfrm>
          <a:prstGeom prst="rect">
            <a:avLst/>
          </a:prstGeom>
          <a:noFill/>
        </p:spPr>
        <p:txBody>
          <a:bodyPr wrap="square">
            <a:spAutoFit/>
          </a:bodyPr>
          <a:lstStyle/>
          <a:p>
            <a:r>
              <a:rPr lang="en-US" sz="4000" b="1" i="0" dirty="0">
                <a:solidFill>
                  <a:srgbClr val="000000"/>
                </a:solidFill>
                <a:effectLst/>
              </a:rPr>
              <a:t>Overall, there was a decrease in the trading volume trend. However, in the years of 2018 and 2020, there was a notable increase in trading volumes.</a:t>
            </a:r>
            <a:endParaRPr lang="en-US" sz="4000" b="1" dirty="0"/>
          </a:p>
        </p:txBody>
      </p:sp>
    </p:spTree>
    <p:extLst>
      <p:ext uri="{BB962C8B-B14F-4D97-AF65-F5344CB8AC3E}">
        <p14:creationId xmlns:p14="http://schemas.microsoft.com/office/powerpoint/2010/main" val="873382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61" name="Rectangle 160">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118" descr="Codes on papers">
            <a:extLst>
              <a:ext uri="{FF2B5EF4-FFF2-40B4-BE49-F238E27FC236}">
                <a16:creationId xmlns:a16="http://schemas.microsoft.com/office/drawing/2014/main" id="{49069843-F487-0859-58B6-A3AB2DAC1948}"/>
              </a:ext>
            </a:extLst>
          </p:cNvPr>
          <p:cNvPicPr>
            <a:picLocks noChangeAspect="1"/>
          </p:cNvPicPr>
          <p:nvPr/>
        </p:nvPicPr>
        <p:blipFill rotWithShape="1">
          <a:blip r:embed="rId3">
            <a:alphaModFix amt="50000"/>
          </a:blip>
          <a:srcRect t="2901" r="-1" b="12807"/>
          <a:stretch/>
        </p:blipFill>
        <p:spPr>
          <a:xfrm>
            <a:off x="0" y="10"/>
            <a:ext cx="12188930" cy="6857990"/>
          </a:xfrm>
          <a:prstGeom prst="rect">
            <a:avLst/>
          </a:prstGeom>
        </p:spPr>
      </p:pic>
      <p:sp>
        <p:nvSpPr>
          <p:cNvPr id="2" name="Title 1">
            <a:extLst>
              <a:ext uri="{FF2B5EF4-FFF2-40B4-BE49-F238E27FC236}">
                <a16:creationId xmlns:a16="http://schemas.microsoft.com/office/drawing/2014/main" id="{7A18DD9B-EAAC-8800-620D-4524B0E7BEC7}"/>
              </a:ext>
            </a:extLst>
          </p:cNvPr>
          <p:cNvSpPr>
            <a:spLocks noGrp="1"/>
          </p:cNvSpPr>
          <p:nvPr>
            <p:ph type="title"/>
          </p:nvPr>
        </p:nvSpPr>
        <p:spPr>
          <a:xfrm>
            <a:off x="1527048" y="1124712"/>
            <a:ext cx="9144000" cy="3063240"/>
          </a:xfrm>
        </p:spPr>
        <p:txBody>
          <a:bodyPr vert="horz" lIns="91440" tIns="45720" rIns="91440" bIns="45720" rtlCol="0" anchor="b">
            <a:normAutofit/>
          </a:bodyPr>
          <a:lstStyle/>
          <a:p>
            <a:pPr algn="ctr">
              <a:lnSpc>
                <a:spcPct val="90000"/>
              </a:lnSpc>
            </a:pPr>
            <a:r>
              <a:rPr lang="en-US" sz="7400" b="1" i="0">
                <a:effectLst/>
              </a:rPr>
              <a:t>The Impact of COVID on the Stock Performance of FAANG Companies</a:t>
            </a:r>
            <a:endParaRPr lang="en-US" sz="7400" dirty="0"/>
          </a:p>
        </p:txBody>
      </p:sp>
      <p:sp>
        <p:nvSpPr>
          <p:cNvPr id="163" name="Rectangle 6">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6">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956377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8" name="Rectangle 3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62A907-F816-519F-3686-1E7B07D79ABC}"/>
              </a:ext>
            </a:extLst>
          </p:cNvPr>
          <p:cNvSpPr>
            <a:spLocks noGrp="1"/>
          </p:cNvSpPr>
          <p:nvPr>
            <p:ph type="title"/>
          </p:nvPr>
        </p:nvSpPr>
        <p:spPr>
          <a:xfrm>
            <a:off x="977210" y="2527712"/>
            <a:ext cx="2693598" cy="1763976"/>
          </a:xfrm>
        </p:spPr>
        <p:txBody>
          <a:bodyPr vert="horz" lIns="91440" tIns="45720" rIns="91440" bIns="45720" rtlCol="0" anchor="b">
            <a:normAutofit/>
          </a:bodyPr>
          <a:lstStyle/>
          <a:p>
            <a:r>
              <a:rPr lang="en-US" sz="6600" dirty="0"/>
              <a:t>Focus on</a:t>
            </a:r>
          </a:p>
        </p:txBody>
      </p:sp>
      <p:sp>
        <p:nvSpPr>
          <p:cNvPr id="4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2">
            <a:extLst>
              <a:ext uri="{FF2B5EF4-FFF2-40B4-BE49-F238E27FC236}">
                <a16:creationId xmlns:a16="http://schemas.microsoft.com/office/drawing/2014/main" id="{5E05B0E9-33AE-3A23-53ED-028B4062FFE7}"/>
              </a:ext>
            </a:extLst>
          </p:cNvPr>
          <p:cNvGraphicFramePr>
            <a:graphicFrameLocks noGrp="1"/>
          </p:cNvGraphicFramePr>
          <p:nvPr>
            <p:ph idx="1"/>
            <p:extLst>
              <p:ext uri="{D42A27DB-BD31-4B8C-83A1-F6EECF244321}">
                <p14:modId xmlns:p14="http://schemas.microsoft.com/office/powerpoint/2010/main" val="147706798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257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B0C8EC-9CC9-5A0E-9DA5-DF0C24DF7154}"/>
              </a:ext>
            </a:extLst>
          </p:cNvPr>
          <p:cNvSpPr>
            <a:spLocks noGrp="1"/>
          </p:cNvSpPr>
          <p:nvPr>
            <p:ph type="title"/>
          </p:nvPr>
        </p:nvSpPr>
        <p:spPr>
          <a:xfrm>
            <a:off x="630936" y="639520"/>
            <a:ext cx="3429000" cy="1719072"/>
          </a:xfrm>
        </p:spPr>
        <p:txBody>
          <a:bodyPr vert="horz" lIns="91440" tIns="45720" rIns="91440" bIns="45720" rtlCol="0" anchor="b">
            <a:noAutofit/>
          </a:bodyPr>
          <a:lstStyle/>
          <a:p>
            <a:r>
              <a:rPr lang="en-US" sz="6600" dirty="0"/>
              <a:t>Covid dataset </a:t>
            </a:r>
          </a:p>
        </p:txBody>
      </p:sp>
      <p:sp>
        <p:nvSpPr>
          <p:cNvPr id="40"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A table with numbers and a few black text&#10;&#10;Description automatically generated">
            <a:extLst>
              <a:ext uri="{FF2B5EF4-FFF2-40B4-BE49-F238E27FC236}">
                <a16:creationId xmlns:a16="http://schemas.microsoft.com/office/drawing/2014/main" id="{A28937BD-F5CB-7964-1A31-BBA776BAB865}"/>
              </a:ext>
            </a:extLst>
          </p:cNvPr>
          <p:cNvPicPr>
            <a:picLocks noGrp="1" noChangeAspect="1"/>
          </p:cNvPicPr>
          <p:nvPr>
            <p:ph idx="1"/>
          </p:nvPr>
        </p:nvPicPr>
        <p:blipFill>
          <a:blip r:embed="rId3"/>
          <a:stretch>
            <a:fillRect/>
          </a:stretch>
        </p:blipFill>
        <p:spPr>
          <a:xfrm>
            <a:off x="3925092" y="3320240"/>
            <a:ext cx="8237020" cy="3537760"/>
          </a:xfrm>
        </p:spPr>
      </p:pic>
      <mc:AlternateContent xmlns:mc="http://schemas.openxmlformats.org/markup-compatibility/2006" xmlns:p14="http://schemas.microsoft.com/office/powerpoint/2010/main">
        <mc:Choice Requires="p14">
          <p:contentPart p14:bwMode="auto" r:id="rId4">
            <p14:nvContentPartPr>
              <p14:cNvPr id="42" name="Ink 4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42" name="Ink 4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5"/>
              <a:stretch>
                <a:fillRect/>
              </a:stretch>
            </p:blipFill>
            <p:spPr>
              <a:xfrm>
                <a:off x="5737403" y="1956150"/>
                <a:ext cx="36000" cy="32709"/>
              </a:xfrm>
              <a:prstGeom prst="rect">
                <a:avLst/>
              </a:prstGeom>
            </p:spPr>
          </p:pic>
        </mc:Fallback>
      </mc:AlternateContent>
      <p:pic>
        <p:nvPicPr>
          <p:cNvPr id="5" name="Content Placeholder 4" descr="A table with numbers and letters&#10;&#10;Description automatically generated">
            <a:extLst>
              <a:ext uri="{FF2B5EF4-FFF2-40B4-BE49-F238E27FC236}">
                <a16:creationId xmlns:a16="http://schemas.microsoft.com/office/drawing/2014/main" id="{FC1642D2-5826-C3CF-109B-C0F5858F72BF}"/>
              </a:ext>
            </a:extLst>
          </p:cNvPr>
          <p:cNvPicPr>
            <a:picLocks noChangeAspect="1"/>
          </p:cNvPicPr>
          <p:nvPr/>
        </p:nvPicPr>
        <p:blipFill>
          <a:blip r:embed="rId6"/>
          <a:stretch>
            <a:fillRect/>
          </a:stretch>
        </p:blipFill>
        <p:spPr>
          <a:xfrm>
            <a:off x="3970924" y="0"/>
            <a:ext cx="8145356" cy="3717203"/>
          </a:xfrm>
          <a:prstGeom prst="rect">
            <a:avLst/>
          </a:prstGeom>
        </p:spPr>
      </p:pic>
      <p:sp>
        <p:nvSpPr>
          <p:cNvPr id="14" name="TextBox 13">
            <a:extLst>
              <a:ext uri="{FF2B5EF4-FFF2-40B4-BE49-F238E27FC236}">
                <a16:creationId xmlns:a16="http://schemas.microsoft.com/office/drawing/2014/main" id="{FDA0607F-7BB8-F0E0-4311-2BAC1C7E5C5E}"/>
              </a:ext>
            </a:extLst>
          </p:cNvPr>
          <p:cNvSpPr txBox="1"/>
          <p:nvPr/>
        </p:nvSpPr>
        <p:spPr>
          <a:xfrm>
            <a:off x="164732" y="2771673"/>
            <a:ext cx="3895204" cy="3170099"/>
          </a:xfrm>
          <a:prstGeom prst="rect">
            <a:avLst/>
          </a:prstGeom>
          <a:noFill/>
        </p:spPr>
        <p:txBody>
          <a:bodyPr wrap="square" rtlCol="0">
            <a:spAutoFit/>
          </a:bodyPr>
          <a:lstStyle/>
          <a:p>
            <a:r>
              <a:rPr lang="en-US" sz="4000" b="1" i="0" dirty="0">
                <a:solidFill>
                  <a:srgbClr val="000000"/>
                </a:solidFill>
                <a:effectLst/>
              </a:rPr>
              <a:t>The COVID period from March 11, 2020, to September 12, 2022, is represented using daily intervals to analyze the FAANG stock prices.</a:t>
            </a:r>
            <a:endParaRPr lang="en-US" sz="4000" b="1" dirty="0"/>
          </a:p>
        </p:txBody>
      </p:sp>
    </p:spTree>
    <p:extLst>
      <p:ext uri="{BB962C8B-B14F-4D97-AF65-F5344CB8AC3E}">
        <p14:creationId xmlns:p14="http://schemas.microsoft.com/office/powerpoint/2010/main" val="3965590116"/>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986</Words>
  <Application>Microsoft Macintosh PowerPoint</Application>
  <PresentationFormat>Widescreen</PresentationFormat>
  <Paragraphs>110</Paragraphs>
  <Slides>21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Söhne</vt:lpstr>
      <vt:lpstr>The Hand Bold</vt:lpstr>
      <vt:lpstr>Arial</vt:lpstr>
      <vt:lpstr>Calibri</vt:lpstr>
      <vt:lpstr>Helvetica Neue</vt:lpstr>
      <vt:lpstr>The Serif Hand Black</vt:lpstr>
      <vt:lpstr>SketchyVTI</vt:lpstr>
      <vt:lpstr>PYFAANG Stock Analysis</vt:lpstr>
      <vt:lpstr>Introduction &amp; objectives</vt:lpstr>
      <vt:lpstr>Data sources &amp; DATA PROCESS &amp; VISUALIZATION</vt:lpstr>
      <vt:lpstr>DATA FECTHING </vt:lpstr>
      <vt:lpstr>Price trends</vt:lpstr>
      <vt:lpstr>Trading volumes</vt:lpstr>
      <vt:lpstr>The Impact of COVID on the Stock Performance of FAANG Companies</vt:lpstr>
      <vt:lpstr>Focus on</vt:lpstr>
      <vt:lpstr>Covid dataset </vt:lpstr>
      <vt:lpstr>PowerPoint Presentation</vt:lpstr>
      <vt:lpstr>PowerPoint Presentation</vt:lpstr>
      <vt:lpstr>   Share Data</vt:lpstr>
      <vt:lpstr>PowerPoint Presentation</vt:lpstr>
      <vt:lpstr>Calculating &amp; comparing  Market Cap</vt:lpstr>
      <vt:lpstr>Comparison of S&amp;P 500 Index vs FAANG Stocks </vt:lpstr>
      <vt:lpstr>FECTCHING SP500 INDEX DATA</vt:lpstr>
      <vt:lpstr>PRICE TRENDS COMPARSION</vt:lpstr>
      <vt:lpstr>Correlation heatmap</vt:lpstr>
      <vt:lpstr> EXECUTIVE Summary </vt:lpstr>
      <vt:lpstr>NEXT STEP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PYFAANG Stock Analysis</dc:title>
  <dc:creator>Shang-Hao Huang</dc:creator>
  <cp:lastModifiedBy>Shang-Hao Huang</cp:lastModifiedBy>
  <cp:revision>206</cp:revision>
  <dcterms:created xsi:type="dcterms:W3CDTF">2023-07-07T00:26:34Z</dcterms:created>
  <dcterms:modified xsi:type="dcterms:W3CDTF">2023-07-24T04:09:05Z</dcterms:modified>
</cp:coreProperties>
</file>