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6" r:id="rId9"/>
    <p:sldId id="262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80992"/>
  </p:normalViewPr>
  <p:slideViewPr>
    <p:cSldViewPr snapToGrid="0">
      <p:cViewPr varScale="1">
        <p:scale>
          <a:sx n="65" d="100"/>
          <a:sy n="65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23C28-A6E8-4C0B-B649-9361043A4CF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251DC-22FD-4E53-9582-FF1AEA96D737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Price Trends</a:t>
          </a:r>
        </a:p>
      </dgm:t>
    </dgm:pt>
    <dgm:pt modelId="{3FB1D07E-BE92-477B-B434-AAEF24D9FCF4}" type="parTrans" cxnId="{744E0AD9-F680-4C93-A07C-A664080AEC42}">
      <dgm:prSet/>
      <dgm:spPr/>
      <dgm:t>
        <a:bodyPr/>
        <a:lstStyle/>
        <a:p>
          <a:endParaRPr lang="en-US"/>
        </a:p>
      </dgm:t>
    </dgm:pt>
    <dgm:pt modelId="{CEEF7982-7ED3-44AC-8D03-37FD1AD4DEE4}" type="sibTrans" cxnId="{744E0AD9-F680-4C93-A07C-A664080AEC42}">
      <dgm:prSet/>
      <dgm:spPr/>
      <dgm:t>
        <a:bodyPr/>
        <a:lstStyle/>
        <a:p>
          <a:endParaRPr lang="en-US"/>
        </a:p>
      </dgm:t>
    </dgm:pt>
    <dgm:pt modelId="{C1781AB2-183E-48D6-838E-BCADB67CF89E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Trading Volume</a:t>
          </a:r>
          <a:r>
            <a:rPr lang="en-US" sz="4000" dirty="0"/>
            <a:t>s</a:t>
          </a:r>
        </a:p>
      </dgm:t>
    </dgm:pt>
    <dgm:pt modelId="{397BE59D-1069-4799-B9FA-DC6D5E2305DB}" type="parTrans" cxnId="{1B4519C4-6DCA-4081-99C8-BC5E467F214D}">
      <dgm:prSet/>
      <dgm:spPr/>
      <dgm:t>
        <a:bodyPr/>
        <a:lstStyle/>
        <a:p>
          <a:endParaRPr lang="en-US"/>
        </a:p>
      </dgm:t>
    </dgm:pt>
    <dgm:pt modelId="{C8BC430A-BA84-4FFE-8541-14FA4A6A2021}" type="sibTrans" cxnId="{1B4519C4-6DCA-4081-99C8-BC5E467F214D}">
      <dgm:prSet/>
      <dgm:spPr/>
      <dgm:t>
        <a:bodyPr/>
        <a:lstStyle/>
        <a:p>
          <a:endParaRPr lang="en-US"/>
        </a:p>
      </dgm:t>
    </dgm:pt>
    <dgm:pt modelId="{7E8104F9-A82A-4D86-A737-E856D2538CAA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Comparison of Market Cap</a:t>
          </a:r>
        </a:p>
      </dgm:t>
    </dgm:pt>
    <dgm:pt modelId="{571FD859-4E7A-4DAE-A136-4007D61D534F}" type="parTrans" cxnId="{767DA89A-9C97-4275-95C8-7FBCE4855EEF}">
      <dgm:prSet/>
      <dgm:spPr/>
      <dgm:t>
        <a:bodyPr/>
        <a:lstStyle/>
        <a:p>
          <a:endParaRPr lang="en-US"/>
        </a:p>
      </dgm:t>
    </dgm:pt>
    <dgm:pt modelId="{E40FE162-6002-4C51-8D2C-94FCD8046607}" type="sibTrans" cxnId="{767DA89A-9C97-4275-95C8-7FBCE4855EEF}">
      <dgm:prSet/>
      <dgm:spPr/>
      <dgm:t>
        <a:bodyPr/>
        <a:lstStyle/>
        <a:p>
          <a:endParaRPr lang="en-US"/>
        </a:p>
      </dgm:t>
    </dgm:pt>
    <dgm:pt modelId="{D35A6A4D-2311-5545-9978-9FEAE7D3B447}">
      <dgm:prSet custT="1"/>
      <dgm:spPr/>
      <dgm:t>
        <a:bodyPr/>
        <a:lstStyle/>
        <a:p>
          <a:r>
            <a:rPr lang="en-US" sz="3600" b="1" dirty="0"/>
            <a:t>Pre-pandemic</a:t>
          </a:r>
        </a:p>
      </dgm:t>
    </dgm:pt>
    <dgm:pt modelId="{2CB0E284-6281-DD4A-B0BB-9E037576C48F}" type="parTrans" cxnId="{9C7370C2-479B-D448-BDC7-BB46B0C5DCFE}">
      <dgm:prSet/>
      <dgm:spPr/>
      <dgm:t>
        <a:bodyPr/>
        <a:lstStyle/>
        <a:p>
          <a:endParaRPr lang="en-US"/>
        </a:p>
      </dgm:t>
    </dgm:pt>
    <dgm:pt modelId="{4D7A103D-279B-6042-8733-6A4A860934EA}" type="sibTrans" cxnId="{9C7370C2-479B-D448-BDC7-BB46B0C5DCFE}">
      <dgm:prSet/>
      <dgm:spPr/>
      <dgm:t>
        <a:bodyPr/>
        <a:lstStyle/>
        <a:p>
          <a:endParaRPr lang="en-US"/>
        </a:p>
      </dgm:t>
    </dgm:pt>
    <dgm:pt modelId="{23096876-C121-474A-B167-5ABEFDEA3861}">
      <dgm:prSet custT="1"/>
      <dgm:spPr/>
      <dgm:t>
        <a:bodyPr/>
        <a:lstStyle/>
        <a:p>
          <a:r>
            <a:rPr lang="en-US" sz="3600" b="1" dirty="0"/>
            <a:t>During pandemic</a:t>
          </a:r>
        </a:p>
      </dgm:t>
    </dgm:pt>
    <dgm:pt modelId="{B7C6A4FF-2251-EB4B-984F-871C7889FF79}" type="parTrans" cxnId="{1AD159D6-0AEF-A341-BA02-08A504C4A741}">
      <dgm:prSet/>
      <dgm:spPr/>
      <dgm:t>
        <a:bodyPr/>
        <a:lstStyle/>
        <a:p>
          <a:endParaRPr lang="en-US"/>
        </a:p>
      </dgm:t>
    </dgm:pt>
    <dgm:pt modelId="{92ED91B7-2246-5D4B-8430-9D5BA8917C63}" type="sibTrans" cxnId="{1AD159D6-0AEF-A341-BA02-08A504C4A741}">
      <dgm:prSet/>
      <dgm:spPr/>
      <dgm:t>
        <a:bodyPr/>
        <a:lstStyle/>
        <a:p>
          <a:endParaRPr lang="en-US"/>
        </a:p>
      </dgm:t>
    </dgm:pt>
    <dgm:pt modelId="{F3F5718F-9BCE-A545-8401-9BA66BBF57C8}">
      <dgm:prSet custT="1"/>
      <dgm:spPr/>
      <dgm:t>
        <a:bodyPr/>
        <a:lstStyle/>
        <a:p>
          <a:r>
            <a:rPr lang="en-US" sz="3600" b="1" dirty="0"/>
            <a:t>Post-pandemic</a:t>
          </a:r>
        </a:p>
      </dgm:t>
    </dgm:pt>
    <dgm:pt modelId="{1E56086E-F2CE-BE4D-94A7-6BAFC9C27CFD}" type="parTrans" cxnId="{38FCED22-7882-B349-8678-F2405918BDBD}">
      <dgm:prSet/>
      <dgm:spPr/>
      <dgm:t>
        <a:bodyPr/>
        <a:lstStyle/>
        <a:p>
          <a:endParaRPr lang="en-US"/>
        </a:p>
      </dgm:t>
    </dgm:pt>
    <dgm:pt modelId="{0D4F66E9-16B6-B44F-BF6B-55DC60824019}" type="sibTrans" cxnId="{38FCED22-7882-B349-8678-F2405918BDBD}">
      <dgm:prSet/>
      <dgm:spPr/>
      <dgm:t>
        <a:bodyPr/>
        <a:lstStyle/>
        <a:p>
          <a:endParaRPr lang="en-US"/>
        </a:p>
      </dgm:t>
    </dgm:pt>
    <dgm:pt modelId="{D5B0CB0C-7F01-4A4E-9D55-35E571152B87}" type="pres">
      <dgm:prSet presAssocID="{EF423C28-A6E8-4C0B-B649-9361043A4CFA}" presName="linear" presStyleCnt="0">
        <dgm:presLayoutVars>
          <dgm:dir/>
          <dgm:animLvl val="lvl"/>
          <dgm:resizeHandles val="exact"/>
        </dgm:presLayoutVars>
      </dgm:prSet>
      <dgm:spPr/>
    </dgm:pt>
    <dgm:pt modelId="{4B9A376B-F9D2-1248-B739-D0EB77F20A48}" type="pres">
      <dgm:prSet presAssocID="{43B251DC-22FD-4E53-9582-FF1AEA96D737}" presName="parentLin" presStyleCnt="0"/>
      <dgm:spPr/>
    </dgm:pt>
    <dgm:pt modelId="{C26EBCC6-6711-3E4B-B139-7D35BFA7316A}" type="pres">
      <dgm:prSet presAssocID="{43B251DC-22FD-4E53-9582-FF1AEA96D737}" presName="parentLeftMargin" presStyleLbl="node1" presStyleIdx="0" presStyleCnt="3"/>
      <dgm:spPr/>
    </dgm:pt>
    <dgm:pt modelId="{5CA4CE3B-712D-7E4A-9B2D-CCB7911E56B1}" type="pres">
      <dgm:prSet presAssocID="{43B251DC-22FD-4E53-9582-FF1AEA96D7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D88057-4831-A74C-8414-7A25CF2847B9}" type="pres">
      <dgm:prSet presAssocID="{43B251DC-22FD-4E53-9582-FF1AEA96D737}" presName="negativeSpace" presStyleCnt="0"/>
      <dgm:spPr/>
    </dgm:pt>
    <dgm:pt modelId="{B341C71B-B312-EE41-8B1E-D65DF4365652}" type="pres">
      <dgm:prSet presAssocID="{43B251DC-22FD-4E53-9582-FF1AEA96D737}" presName="childText" presStyleLbl="conFgAcc1" presStyleIdx="0" presStyleCnt="3">
        <dgm:presLayoutVars>
          <dgm:bulletEnabled val="1"/>
        </dgm:presLayoutVars>
      </dgm:prSet>
      <dgm:spPr/>
    </dgm:pt>
    <dgm:pt modelId="{6F033884-2F1D-2741-A4AE-5BDF5169F2C4}" type="pres">
      <dgm:prSet presAssocID="{CEEF7982-7ED3-44AC-8D03-37FD1AD4DEE4}" presName="spaceBetweenRectangles" presStyleCnt="0"/>
      <dgm:spPr/>
    </dgm:pt>
    <dgm:pt modelId="{28B0B459-9358-5040-8DE4-FF1EF9E880FE}" type="pres">
      <dgm:prSet presAssocID="{C1781AB2-183E-48D6-838E-BCADB67CF89E}" presName="parentLin" presStyleCnt="0"/>
      <dgm:spPr/>
    </dgm:pt>
    <dgm:pt modelId="{39B4594F-7491-054D-8A56-162EF0F21C20}" type="pres">
      <dgm:prSet presAssocID="{C1781AB2-183E-48D6-838E-BCADB67CF89E}" presName="parentLeftMargin" presStyleLbl="node1" presStyleIdx="0" presStyleCnt="3"/>
      <dgm:spPr/>
    </dgm:pt>
    <dgm:pt modelId="{BA9F2264-8560-3844-B07E-079C838F4391}" type="pres">
      <dgm:prSet presAssocID="{C1781AB2-183E-48D6-838E-BCADB67CF8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76D9E5-2A60-1247-A87C-A10365CD62CF}" type="pres">
      <dgm:prSet presAssocID="{C1781AB2-183E-48D6-838E-BCADB67CF89E}" presName="negativeSpace" presStyleCnt="0"/>
      <dgm:spPr/>
    </dgm:pt>
    <dgm:pt modelId="{E73FCC4D-A0F7-EE4F-87F4-87890D53315E}" type="pres">
      <dgm:prSet presAssocID="{C1781AB2-183E-48D6-838E-BCADB67CF89E}" presName="childText" presStyleLbl="conFgAcc1" presStyleIdx="1" presStyleCnt="3">
        <dgm:presLayoutVars>
          <dgm:bulletEnabled val="1"/>
        </dgm:presLayoutVars>
      </dgm:prSet>
      <dgm:spPr/>
    </dgm:pt>
    <dgm:pt modelId="{AF06B259-2A25-A348-BD95-F99B79B4D96D}" type="pres">
      <dgm:prSet presAssocID="{C8BC430A-BA84-4FFE-8541-14FA4A6A2021}" presName="spaceBetweenRectangles" presStyleCnt="0"/>
      <dgm:spPr/>
    </dgm:pt>
    <dgm:pt modelId="{2EC506AF-A703-5449-B5BC-F6849BB9E135}" type="pres">
      <dgm:prSet presAssocID="{7E8104F9-A82A-4D86-A737-E856D2538CAA}" presName="parentLin" presStyleCnt="0"/>
      <dgm:spPr/>
    </dgm:pt>
    <dgm:pt modelId="{215C3B28-D154-E740-825A-796EBED084FF}" type="pres">
      <dgm:prSet presAssocID="{7E8104F9-A82A-4D86-A737-E856D2538CAA}" presName="parentLeftMargin" presStyleLbl="node1" presStyleIdx="1" presStyleCnt="3"/>
      <dgm:spPr/>
    </dgm:pt>
    <dgm:pt modelId="{00E02AAA-CA53-C149-A37A-2B1E44E37CD9}" type="pres">
      <dgm:prSet presAssocID="{7E8104F9-A82A-4D86-A737-E856D2538C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F85F4E-12EB-5A4D-A332-92BDB73FADBA}" type="pres">
      <dgm:prSet presAssocID="{7E8104F9-A82A-4D86-A737-E856D2538CAA}" presName="negativeSpace" presStyleCnt="0"/>
      <dgm:spPr/>
    </dgm:pt>
    <dgm:pt modelId="{9A94F6A9-451B-CB42-BE2D-7E2C0D5501BA}" type="pres">
      <dgm:prSet presAssocID="{7E8104F9-A82A-4D86-A737-E856D2538C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511715-6FF6-B147-943C-DCA6C7FC0F8F}" type="presOf" srcId="{D35A6A4D-2311-5545-9978-9FEAE7D3B447}" destId="{9A94F6A9-451B-CB42-BE2D-7E2C0D5501BA}" srcOrd="0" destOrd="0" presId="urn:microsoft.com/office/officeart/2005/8/layout/list1"/>
    <dgm:cxn modelId="{38FCED22-7882-B349-8678-F2405918BDBD}" srcId="{7E8104F9-A82A-4D86-A737-E856D2538CAA}" destId="{F3F5718F-9BCE-A545-8401-9BA66BBF57C8}" srcOrd="2" destOrd="0" parTransId="{1E56086E-F2CE-BE4D-94A7-6BAFC9C27CFD}" sibTransId="{0D4F66E9-16B6-B44F-BF6B-55DC60824019}"/>
    <dgm:cxn modelId="{E9D90E39-AE69-D74F-B9E2-A0A23201EF31}" type="presOf" srcId="{43B251DC-22FD-4E53-9582-FF1AEA96D737}" destId="{5CA4CE3B-712D-7E4A-9B2D-CCB7911E56B1}" srcOrd="1" destOrd="0" presId="urn:microsoft.com/office/officeart/2005/8/layout/list1"/>
    <dgm:cxn modelId="{0294B63D-2AF0-2247-A4D3-020F7276309B}" type="presOf" srcId="{23096876-C121-474A-B167-5ABEFDEA3861}" destId="{9A94F6A9-451B-CB42-BE2D-7E2C0D5501BA}" srcOrd="0" destOrd="1" presId="urn:microsoft.com/office/officeart/2005/8/layout/list1"/>
    <dgm:cxn modelId="{17C1F446-112B-2F4C-9A83-976192722B53}" type="presOf" srcId="{EF423C28-A6E8-4C0B-B649-9361043A4CFA}" destId="{D5B0CB0C-7F01-4A4E-9D55-35E571152B87}" srcOrd="0" destOrd="0" presId="urn:microsoft.com/office/officeart/2005/8/layout/list1"/>
    <dgm:cxn modelId="{46F75192-A82F-E146-BE0B-1D767D630B08}" type="presOf" srcId="{7E8104F9-A82A-4D86-A737-E856D2538CAA}" destId="{00E02AAA-CA53-C149-A37A-2B1E44E37CD9}" srcOrd="1" destOrd="0" presId="urn:microsoft.com/office/officeart/2005/8/layout/list1"/>
    <dgm:cxn modelId="{8433B997-CA53-5C49-A557-815AF89EC3CC}" type="presOf" srcId="{C1781AB2-183E-48D6-838E-BCADB67CF89E}" destId="{BA9F2264-8560-3844-B07E-079C838F4391}" srcOrd="1" destOrd="0" presId="urn:microsoft.com/office/officeart/2005/8/layout/list1"/>
    <dgm:cxn modelId="{767DA89A-9C97-4275-95C8-7FBCE4855EEF}" srcId="{EF423C28-A6E8-4C0B-B649-9361043A4CFA}" destId="{7E8104F9-A82A-4D86-A737-E856D2538CAA}" srcOrd="2" destOrd="0" parTransId="{571FD859-4E7A-4DAE-A136-4007D61D534F}" sibTransId="{E40FE162-6002-4C51-8D2C-94FCD8046607}"/>
    <dgm:cxn modelId="{3796F19F-1AC5-214E-B914-EA84E9C372BD}" type="presOf" srcId="{7E8104F9-A82A-4D86-A737-E856D2538CAA}" destId="{215C3B28-D154-E740-825A-796EBED084FF}" srcOrd="0" destOrd="0" presId="urn:microsoft.com/office/officeart/2005/8/layout/list1"/>
    <dgm:cxn modelId="{FE20C6B2-A31C-8343-BE7E-BA14BF2B23D8}" type="presOf" srcId="{C1781AB2-183E-48D6-838E-BCADB67CF89E}" destId="{39B4594F-7491-054D-8A56-162EF0F21C20}" srcOrd="0" destOrd="0" presId="urn:microsoft.com/office/officeart/2005/8/layout/list1"/>
    <dgm:cxn modelId="{9C7370C2-479B-D448-BDC7-BB46B0C5DCFE}" srcId="{7E8104F9-A82A-4D86-A737-E856D2538CAA}" destId="{D35A6A4D-2311-5545-9978-9FEAE7D3B447}" srcOrd="0" destOrd="0" parTransId="{2CB0E284-6281-DD4A-B0BB-9E037576C48F}" sibTransId="{4D7A103D-279B-6042-8733-6A4A860934EA}"/>
    <dgm:cxn modelId="{1B4519C4-6DCA-4081-99C8-BC5E467F214D}" srcId="{EF423C28-A6E8-4C0B-B649-9361043A4CFA}" destId="{C1781AB2-183E-48D6-838E-BCADB67CF89E}" srcOrd="1" destOrd="0" parTransId="{397BE59D-1069-4799-B9FA-DC6D5E2305DB}" sibTransId="{C8BC430A-BA84-4FFE-8541-14FA4A6A2021}"/>
    <dgm:cxn modelId="{1E9E68C5-65B8-794C-AF6E-179AE3117CB2}" type="presOf" srcId="{F3F5718F-9BCE-A545-8401-9BA66BBF57C8}" destId="{9A94F6A9-451B-CB42-BE2D-7E2C0D5501BA}" srcOrd="0" destOrd="2" presId="urn:microsoft.com/office/officeart/2005/8/layout/list1"/>
    <dgm:cxn modelId="{1AD159D6-0AEF-A341-BA02-08A504C4A741}" srcId="{7E8104F9-A82A-4D86-A737-E856D2538CAA}" destId="{23096876-C121-474A-B167-5ABEFDEA3861}" srcOrd="1" destOrd="0" parTransId="{B7C6A4FF-2251-EB4B-984F-871C7889FF79}" sibTransId="{92ED91B7-2246-5D4B-8430-9D5BA8917C63}"/>
    <dgm:cxn modelId="{744E0AD9-F680-4C93-A07C-A664080AEC42}" srcId="{EF423C28-A6E8-4C0B-B649-9361043A4CFA}" destId="{43B251DC-22FD-4E53-9582-FF1AEA96D737}" srcOrd="0" destOrd="0" parTransId="{3FB1D07E-BE92-477B-B434-AAEF24D9FCF4}" sibTransId="{CEEF7982-7ED3-44AC-8D03-37FD1AD4DEE4}"/>
    <dgm:cxn modelId="{C31B19DD-9A8F-DB45-9CB2-D3019C7E5F77}" type="presOf" srcId="{43B251DC-22FD-4E53-9582-FF1AEA96D737}" destId="{C26EBCC6-6711-3E4B-B139-7D35BFA7316A}" srcOrd="0" destOrd="0" presId="urn:microsoft.com/office/officeart/2005/8/layout/list1"/>
    <dgm:cxn modelId="{65016EE1-7FD5-E347-9C4F-A8DC08FBB62F}" type="presParOf" srcId="{D5B0CB0C-7F01-4A4E-9D55-35E571152B87}" destId="{4B9A376B-F9D2-1248-B739-D0EB77F20A48}" srcOrd="0" destOrd="0" presId="urn:microsoft.com/office/officeart/2005/8/layout/list1"/>
    <dgm:cxn modelId="{63533D59-0629-1744-82C7-B81D7DDE55BE}" type="presParOf" srcId="{4B9A376B-F9D2-1248-B739-D0EB77F20A48}" destId="{C26EBCC6-6711-3E4B-B139-7D35BFA7316A}" srcOrd="0" destOrd="0" presId="urn:microsoft.com/office/officeart/2005/8/layout/list1"/>
    <dgm:cxn modelId="{9152D574-B382-DE46-BB7F-38CD7CB4CCD9}" type="presParOf" srcId="{4B9A376B-F9D2-1248-B739-D0EB77F20A48}" destId="{5CA4CE3B-712D-7E4A-9B2D-CCB7911E56B1}" srcOrd="1" destOrd="0" presId="urn:microsoft.com/office/officeart/2005/8/layout/list1"/>
    <dgm:cxn modelId="{CD4AAB25-19FA-254B-A127-645EE3392B57}" type="presParOf" srcId="{D5B0CB0C-7F01-4A4E-9D55-35E571152B87}" destId="{09D88057-4831-A74C-8414-7A25CF2847B9}" srcOrd="1" destOrd="0" presId="urn:microsoft.com/office/officeart/2005/8/layout/list1"/>
    <dgm:cxn modelId="{0F444EFC-5A8A-7B47-8126-9C7312A07E1F}" type="presParOf" srcId="{D5B0CB0C-7F01-4A4E-9D55-35E571152B87}" destId="{B341C71B-B312-EE41-8B1E-D65DF4365652}" srcOrd="2" destOrd="0" presId="urn:microsoft.com/office/officeart/2005/8/layout/list1"/>
    <dgm:cxn modelId="{390655AA-78D4-7E4F-9BDA-AAC9A8A9B236}" type="presParOf" srcId="{D5B0CB0C-7F01-4A4E-9D55-35E571152B87}" destId="{6F033884-2F1D-2741-A4AE-5BDF5169F2C4}" srcOrd="3" destOrd="0" presId="urn:microsoft.com/office/officeart/2005/8/layout/list1"/>
    <dgm:cxn modelId="{12CA20DA-9A04-1046-9196-B94D821362FE}" type="presParOf" srcId="{D5B0CB0C-7F01-4A4E-9D55-35E571152B87}" destId="{28B0B459-9358-5040-8DE4-FF1EF9E880FE}" srcOrd="4" destOrd="0" presId="urn:microsoft.com/office/officeart/2005/8/layout/list1"/>
    <dgm:cxn modelId="{135DEDF6-627D-9745-B5BF-D6302589B0E2}" type="presParOf" srcId="{28B0B459-9358-5040-8DE4-FF1EF9E880FE}" destId="{39B4594F-7491-054D-8A56-162EF0F21C20}" srcOrd="0" destOrd="0" presId="urn:microsoft.com/office/officeart/2005/8/layout/list1"/>
    <dgm:cxn modelId="{562C5F77-F8E2-284A-9500-E17FE71766B2}" type="presParOf" srcId="{28B0B459-9358-5040-8DE4-FF1EF9E880FE}" destId="{BA9F2264-8560-3844-B07E-079C838F4391}" srcOrd="1" destOrd="0" presId="urn:microsoft.com/office/officeart/2005/8/layout/list1"/>
    <dgm:cxn modelId="{1A3B6BA2-441C-454C-8A77-B804C86E3B40}" type="presParOf" srcId="{D5B0CB0C-7F01-4A4E-9D55-35E571152B87}" destId="{0C76D9E5-2A60-1247-A87C-A10365CD62CF}" srcOrd="5" destOrd="0" presId="urn:microsoft.com/office/officeart/2005/8/layout/list1"/>
    <dgm:cxn modelId="{467094E2-D24E-8543-A8A0-93999B990D01}" type="presParOf" srcId="{D5B0CB0C-7F01-4A4E-9D55-35E571152B87}" destId="{E73FCC4D-A0F7-EE4F-87F4-87890D53315E}" srcOrd="6" destOrd="0" presId="urn:microsoft.com/office/officeart/2005/8/layout/list1"/>
    <dgm:cxn modelId="{07EDF85B-A628-C84A-9FE2-40752288BF3D}" type="presParOf" srcId="{D5B0CB0C-7F01-4A4E-9D55-35E571152B87}" destId="{AF06B259-2A25-A348-BD95-F99B79B4D96D}" srcOrd="7" destOrd="0" presId="urn:microsoft.com/office/officeart/2005/8/layout/list1"/>
    <dgm:cxn modelId="{E92051E3-279A-F945-8E9F-A4D8B3DC422E}" type="presParOf" srcId="{D5B0CB0C-7F01-4A4E-9D55-35E571152B87}" destId="{2EC506AF-A703-5449-B5BC-F6849BB9E135}" srcOrd="8" destOrd="0" presId="urn:microsoft.com/office/officeart/2005/8/layout/list1"/>
    <dgm:cxn modelId="{BEFC63B9-3D7B-374E-BA90-A05FEAFC6F4C}" type="presParOf" srcId="{2EC506AF-A703-5449-B5BC-F6849BB9E135}" destId="{215C3B28-D154-E740-825A-796EBED084FF}" srcOrd="0" destOrd="0" presId="urn:microsoft.com/office/officeart/2005/8/layout/list1"/>
    <dgm:cxn modelId="{393A53FC-D6F1-CD48-AB53-33E890EE3BFF}" type="presParOf" srcId="{2EC506AF-A703-5449-B5BC-F6849BB9E135}" destId="{00E02AAA-CA53-C149-A37A-2B1E44E37CD9}" srcOrd="1" destOrd="0" presId="urn:microsoft.com/office/officeart/2005/8/layout/list1"/>
    <dgm:cxn modelId="{641A41D3-956F-8447-BD0E-49391F13DE7F}" type="presParOf" srcId="{D5B0CB0C-7F01-4A4E-9D55-35E571152B87}" destId="{05F85F4E-12EB-5A4D-A332-92BDB73FADBA}" srcOrd="9" destOrd="0" presId="urn:microsoft.com/office/officeart/2005/8/layout/list1"/>
    <dgm:cxn modelId="{348CE998-BE95-E640-A935-309F5D874F43}" type="presParOf" srcId="{D5B0CB0C-7F01-4A4E-9D55-35E571152B87}" destId="{9A94F6A9-451B-CB42-BE2D-7E2C0D5501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C71B-B312-EE41-8B1E-D65DF4365652}">
      <dsp:nvSpPr>
        <dsp:cNvPr id="0" name=""/>
        <dsp:cNvSpPr/>
      </dsp:nvSpPr>
      <dsp:spPr>
        <a:xfrm>
          <a:off x="0" y="447780"/>
          <a:ext cx="6900512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4CE3B-712D-7E4A-9B2D-CCB7911E56B1}">
      <dsp:nvSpPr>
        <dsp:cNvPr id="0" name=""/>
        <dsp:cNvSpPr/>
      </dsp:nvSpPr>
      <dsp:spPr>
        <a:xfrm>
          <a:off x="345025" y="3450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Price Trends</a:t>
          </a:r>
        </a:p>
      </dsp:txBody>
      <dsp:txXfrm>
        <a:off x="385374" y="74849"/>
        <a:ext cx="4749660" cy="745861"/>
      </dsp:txXfrm>
    </dsp:sp>
    <dsp:sp modelId="{E73FCC4D-A0F7-EE4F-87F4-87890D53315E}">
      <dsp:nvSpPr>
        <dsp:cNvPr id="0" name=""/>
        <dsp:cNvSpPr/>
      </dsp:nvSpPr>
      <dsp:spPr>
        <a:xfrm>
          <a:off x="0" y="1717860"/>
          <a:ext cx="6900512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F2264-8560-3844-B07E-079C838F4391}">
      <dsp:nvSpPr>
        <dsp:cNvPr id="0" name=""/>
        <dsp:cNvSpPr/>
      </dsp:nvSpPr>
      <dsp:spPr>
        <a:xfrm>
          <a:off x="345025" y="130458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Trading Volume</a:t>
          </a:r>
          <a:r>
            <a:rPr lang="en-US" sz="4000" kern="1200" dirty="0"/>
            <a:t>s</a:t>
          </a:r>
        </a:p>
      </dsp:txBody>
      <dsp:txXfrm>
        <a:off x="385374" y="1344929"/>
        <a:ext cx="4749660" cy="745861"/>
      </dsp:txXfrm>
    </dsp:sp>
    <dsp:sp modelId="{9A94F6A9-451B-CB42-BE2D-7E2C0D5501BA}">
      <dsp:nvSpPr>
        <dsp:cNvPr id="0" name=""/>
        <dsp:cNvSpPr/>
      </dsp:nvSpPr>
      <dsp:spPr>
        <a:xfrm>
          <a:off x="0" y="2987940"/>
          <a:ext cx="6900512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83184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Pre-pandemic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During pandemic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Post-pandemic</a:t>
          </a:r>
        </a:p>
      </dsp:txBody>
      <dsp:txXfrm>
        <a:off x="0" y="2987940"/>
        <a:ext cx="6900512" cy="2513700"/>
      </dsp:txXfrm>
    </dsp:sp>
    <dsp:sp modelId="{00E02AAA-CA53-C149-A37A-2B1E44E37CD9}">
      <dsp:nvSpPr>
        <dsp:cNvPr id="0" name=""/>
        <dsp:cNvSpPr/>
      </dsp:nvSpPr>
      <dsp:spPr>
        <a:xfrm>
          <a:off x="345025" y="257466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Comparison of Market Cap</a:t>
          </a:r>
        </a:p>
      </dsp:txBody>
      <dsp:txXfrm>
        <a:off x="385374" y="2615009"/>
        <a:ext cx="4749660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08:15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14:33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35:23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08:00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31:55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58:52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06:43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12:29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27:06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43193-3029-F642-90EF-548B8EF63C6A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E9E4-1236-D24B-A118-9F0833B0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adjusted close prices accounting for stock splits, dividends, and other corporate actions.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From 2012 to 2022, the dataset reveals a pattern where the FAANG stock prices were increasing while the trading volumes were decreasing before 2020, suggesting a potential "reduction of market participation" and a potential indication of a price reversal. Now, let's dive deeper into the dataset to examine the dynamics of the FAANG stocks during the pandemic.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3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Resample the data for more clear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calculate market 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Multiplying Share Data with Stock Prices during Pre-Pandemic, Pandemic, and Post-Pandemic Periods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6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9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5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22" r:id="rId6"/>
    <p:sldLayoutId id="2147483817" r:id="rId7"/>
    <p:sldLayoutId id="2147483818" r:id="rId8"/>
    <p:sldLayoutId id="2147483819" r:id="rId9"/>
    <p:sldLayoutId id="2147483821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Graph on document with pen">
            <a:extLst>
              <a:ext uri="{FF2B5EF4-FFF2-40B4-BE49-F238E27FC236}">
                <a16:creationId xmlns:a16="http://schemas.microsoft.com/office/drawing/2014/main" id="{EEDC1ED9-71A7-42B3-87D7-39B27131D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96" r="-1" b="13813"/>
          <a:stretch/>
        </p:blipFill>
        <p:spPr>
          <a:xfrm>
            <a:off x="1525" y="33876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2BBE7-28AB-F3B6-3088-BA70747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PYFAANG 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E813-0CC6-B1F8-CAC3-E2559047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/>
              <a:t>Pei-Ju Wu (Emily)</a:t>
            </a:r>
          </a:p>
          <a:p>
            <a:pPr algn="ctr">
              <a:lnSpc>
                <a:spcPct val="100000"/>
              </a:lnSpc>
            </a:pPr>
            <a:r>
              <a:rPr lang="en-US" sz="3200"/>
              <a:t>UC Berkeley Bootcamp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17B0E-D04C-C929-989B-92967707045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PRICE TRENDS &amp; TRADING VOLUMES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56C9DC05-A874-B543-7876-E8A0D97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54" y="3528147"/>
            <a:ext cx="7593568" cy="3155780"/>
          </a:xfrm>
          <a:prstGeom prst="rect">
            <a:avLst/>
          </a:prstGeom>
        </p:spPr>
      </p:pic>
      <p:pic>
        <p:nvPicPr>
          <p:cNvPr id="18" name="Picture 17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DFB2750D-E79A-440D-53C3-E48FE128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92" y="264850"/>
            <a:ext cx="7593568" cy="32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328C31-93A8-4C77-B2C9-1705F827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4884261"/>
              <a:ext cx="360" cy="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2620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17B0E-D04C-C929-989B-92967707045A}"/>
              </a:ext>
            </a:extLst>
          </p:cNvPr>
          <p:cNvSpPr txBox="1"/>
          <p:nvPr/>
        </p:nvSpPr>
        <p:spPr>
          <a:xfrm>
            <a:off x="557784" y="484632"/>
            <a:ext cx="559593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01" y="3327544"/>
            <a:ext cx="2400350" cy="15517"/>
          </a:xfrm>
          <a:custGeom>
            <a:avLst/>
            <a:gdLst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76172 w 2400350"/>
              <a:gd name="connsiteY2" fmla="*/ 0 h 15517"/>
              <a:gd name="connsiteX3" fmla="*/ 1776259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00263 w 2400350"/>
              <a:gd name="connsiteY6" fmla="*/ 15517 h 15517"/>
              <a:gd name="connsiteX7" fmla="*/ 1248182 w 2400350"/>
              <a:gd name="connsiteY7" fmla="*/ 15517 h 15517"/>
              <a:gd name="connsiteX8" fmla="*/ 696102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04161 w 2400350"/>
              <a:gd name="connsiteY2" fmla="*/ 0 h 15517"/>
              <a:gd name="connsiteX3" fmla="*/ 1752256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48270 w 2400350"/>
              <a:gd name="connsiteY6" fmla="*/ 15517 h 15517"/>
              <a:gd name="connsiteX7" fmla="*/ 1296189 w 2400350"/>
              <a:gd name="connsiteY7" fmla="*/ 15517 h 15517"/>
              <a:gd name="connsiteX8" fmla="*/ 648095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50" h="15517" fill="none" extrusionOk="0">
                <a:moveTo>
                  <a:pt x="0" y="0"/>
                </a:moveTo>
                <a:cubicBezTo>
                  <a:pt x="143126" y="51532"/>
                  <a:pt x="328376" y="10963"/>
                  <a:pt x="576084" y="0"/>
                </a:cubicBezTo>
                <a:cubicBezTo>
                  <a:pt x="842155" y="-8658"/>
                  <a:pt x="900450" y="-3043"/>
                  <a:pt x="1176172" y="0"/>
                </a:cubicBezTo>
                <a:cubicBezTo>
                  <a:pt x="1431477" y="-2689"/>
                  <a:pt x="1551765" y="2876"/>
                  <a:pt x="1776259" y="0"/>
                </a:cubicBezTo>
                <a:cubicBezTo>
                  <a:pt x="1967970" y="-18393"/>
                  <a:pt x="2163744" y="-10619"/>
                  <a:pt x="2400350" y="0"/>
                </a:cubicBezTo>
                <a:cubicBezTo>
                  <a:pt x="2399739" y="6107"/>
                  <a:pt x="2399544" y="9908"/>
                  <a:pt x="2400350" y="15517"/>
                </a:cubicBezTo>
                <a:cubicBezTo>
                  <a:pt x="2227664" y="27389"/>
                  <a:pt x="2076032" y="21651"/>
                  <a:pt x="1800263" y="15517"/>
                </a:cubicBezTo>
                <a:cubicBezTo>
                  <a:pt x="1557865" y="43678"/>
                  <a:pt x="1474541" y="-14384"/>
                  <a:pt x="1248182" y="15517"/>
                </a:cubicBezTo>
                <a:cubicBezTo>
                  <a:pt x="1016143" y="58351"/>
                  <a:pt x="854631" y="-9656"/>
                  <a:pt x="696102" y="15517"/>
                </a:cubicBezTo>
                <a:cubicBezTo>
                  <a:pt x="527980" y="77090"/>
                  <a:pt x="185405" y="42202"/>
                  <a:pt x="0" y="15517"/>
                </a:cubicBezTo>
                <a:cubicBezTo>
                  <a:pt x="50" y="10354"/>
                  <a:pt x="-1416" y="6222"/>
                  <a:pt x="0" y="0"/>
                </a:cubicBezTo>
                <a:close/>
              </a:path>
              <a:path w="2400350" h="15517" stroke="0" extrusionOk="0">
                <a:moveTo>
                  <a:pt x="0" y="0"/>
                </a:moveTo>
                <a:cubicBezTo>
                  <a:pt x="236317" y="-20727"/>
                  <a:pt x="287433" y="-14667"/>
                  <a:pt x="576084" y="0"/>
                </a:cubicBezTo>
                <a:cubicBezTo>
                  <a:pt x="859034" y="28219"/>
                  <a:pt x="895604" y="-31904"/>
                  <a:pt x="1104161" y="0"/>
                </a:cubicBezTo>
                <a:cubicBezTo>
                  <a:pt x="1340825" y="33064"/>
                  <a:pt x="1592961" y="-21713"/>
                  <a:pt x="1752256" y="0"/>
                </a:cubicBezTo>
                <a:cubicBezTo>
                  <a:pt x="1924350" y="-2892"/>
                  <a:pt x="2075658" y="32712"/>
                  <a:pt x="2400350" y="0"/>
                </a:cubicBezTo>
                <a:cubicBezTo>
                  <a:pt x="2400707" y="4969"/>
                  <a:pt x="2399933" y="9211"/>
                  <a:pt x="2400350" y="15517"/>
                </a:cubicBezTo>
                <a:cubicBezTo>
                  <a:pt x="2155149" y="15117"/>
                  <a:pt x="2121402" y="12036"/>
                  <a:pt x="1848270" y="15517"/>
                </a:cubicBezTo>
                <a:cubicBezTo>
                  <a:pt x="1574179" y="16152"/>
                  <a:pt x="1561987" y="21760"/>
                  <a:pt x="1296189" y="15517"/>
                </a:cubicBezTo>
                <a:cubicBezTo>
                  <a:pt x="1020444" y="13881"/>
                  <a:pt x="868843" y="41982"/>
                  <a:pt x="648095" y="15517"/>
                </a:cubicBezTo>
                <a:cubicBezTo>
                  <a:pt x="441677" y="-8902"/>
                  <a:pt x="211562" y="55297"/>
                  <a:pt x="0" y="15517"/>
                </a:cubicBezTo>
                <a:cubicBezTo>
                  <a:pt x="476" y="11491"/>
                  <a:pt x="101" y="3657"/>
                  <a:pt x="0" y="0"/>
                </a:cubicBezTo>
                <a:close/>
              </a:path>
              <a:path w="2400350" h="15517" fill="none" stroke="0" extrusionOk="0">
                <a:moveTo>
                  <a:pt x="0" y="0"/>
                </a:moveTo>
                <a:cubicBezTo>
                  <a:pt x="83045" y="-5526"/>
                  <a:pt x="298625" y="8124"/>
                  <a:pt x="576084" y="0"/>
                </a:cubicBezTo>
                <a:cubicBezTo>
                  <a:pt x="842313" y="1814"/>
                  <a:pt x="889291" y="6661"/>
                  <a:pt x="1176172" y="0"/>
                </a:cubicBezTo>
                <a:cubicBezTo>
                  <a:pt x="1446110" y="1232"/>
                  <a:pt x="1572000" y="23520"/>
                  <a:pt x="1776259" y="0"/>
                </a:cubicBezTo>
                <a:cubicBezTo>
                  <a:pt x="1967920" y="-23884"/>
                  <a:pt x="2208446" y="35258"/>
                  <a:pt x="2400350" y="0"/>
                </a:cubicBezTo>
                <a:cubicBezTo>
                  <a:pt x="2400337" y="6841"/>
                  <a:pt x="2400133" y="9505"/>
                  <a:pt x="2400350" y="15517"/>
                </a:cubicBezTo>
                <a:cubicBezTo>
                  <a:pt x="2200048" y="2351"/>
                  <a:pt x="2025309" y="12538"/>
                  <a:pt x="1800263" y="15517"/>
                </a:cubicBezTo>
                <a:cubicBezTo>
                  <a:pt x="1557176" y="24210"/>
                  <a:pt x="1460390" y="2145"/>
                  <a:pt x="1248182" y="15517"/>
                </a:cubicBezTo>
                <a:cubicBezTo>
                  <a:pt x="1054850" y="59366"/>
                  <a:pt x="889491" y="-9278"/>
                  <a:pt x="696102" y="15517"/>
                </a:cubicBezTo>
                <a:cubicBezTo>
                  <a:pt x="490400" y="38920"/>
                  <a:pt x="242311" y="63653"/>
                  <a:pt x="0" y="15517"/>
                </a:cubicBezTo>
                <a:cubicBezTo>
                  <a:pt x="-26" y="11584"/>
                  <a:pt x="-334" y="696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00350"/>
                      <a:gd name="connsiteY0" fmla="*/ 0 h 15517"/>
                      <a:gd name="connsiteX1" fmla="*/ 576084 w 2400350"/>
                      <a:gd name="connsiteY1" fmla="*/ 0 h 15517"/>
                      <a:gd name="connsiteX2" fmla="*/ 1176172 w 2400350"/>
                      <a:gd name="connsiteY2" fmla="*/ 0 h 15517"/>
                      <a:gd name="connsiteX3" fmla="*/ 1776259 w 2400350"/>
                      <a:gd name="connsiteY3" fmla="*/ 0 h 15517"/>
                      <a:gd name="connsiteX4" fmla="*/ 2400350 w 2400350"/>
                      <a:gd name="connsiteY4" fmla="*/ 0 h 15517"/>
                      <a:gd name="connsiteX5" fmla="*/ 2400350 w 2400350"/>
                      <a:gd name="connsiteY5" fmla="*/ 15517 h 15517"/>
                      <a:gd name="connsiteX6" fmla="*/ 1800263 w 2400350"/>
                      <a:gd name="connsiteY6" fmla="*/ 15517 h 15517"/>
                      <a:gd name="connsiteX7" fmla="*/ 1248182 w 2400350"/>
                      <a:gd name="connsiteY7" fmla="*/ 15517 h 15517"/>
                      <a:gd name="connsiteX8" fmla="*/ 696102 w 2400350"/>
                      <a:gd name="connsiteY8" fmla="*/ 15517 h 15517"/>
                      <a:gd name="connsiteX9" fmla="*/ 0 w 2400350"/>
                      <a:gd name="connsiteY9" fmla="*/ 15517 h 15517"/>
                      <a:gd name="connsiteX10" fmla="*/ 0 w 2400350"/>
                      <a:gd name="connsiteY10" fmla="*/ 0 h 15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0350" h="15517" fill="none" extrusionOk="0">
                        <a:moveTo>
                          <a:pt x="0" y="0"/>
                        </a:moveTo>
                        <a:cubicBezTo>
                          <a:pt x="121471" y="18176"/>
                          <a:pt x="319624" y="243"/>
                          <a:pt x="576084" y="0"/>
                        </a:cubicBezTo>
                        <a:cubicBezTo>
                          <a:pt x="832544" y="-243"/>
                          <a:pt x="898449" y="6370"/>
                          <a:pt x="1176172" y="0"/>
                        </a:cubicBezTo>
                        <a:cubicBezTo>
                          <a:pt x="1453895" y="-6370"/>
                          <a:pt x="1573075" y="17579"/>
                          <a:pt x="1776259" y="0"/>
                        </a:cubicBezTo>
                        <a:cubicBezTo>
                          <a:pt x="1979443" y="-17579"/>
                          <a:pt x="2179455" y="21406"/>
                          <a:pt x="2400350" y="0"/>
                        </a:cubicBezTo>
                        <a:cubicBezTo>
                          <a:pt x="2399690" y="6764"/>
                          <a:pt x="2400093" y="9587"/>
                          <a:pt x="2400350" y="15517"/>
                        </a:cubicBezTo>
                        <a:cubicBezTo>
                          <a:pt x="2238384" y="8222"/>
                          <a:pt x="2042274" y="-3434"/>
                          <a:pt x="1800263" y="15517"/>
                        </a:cubicBezTo>
                        <a:cubicBezTo>
                          <a:pt x="1558252" y="34468"/>
                          <a:pt x="1470602" y="-12047"/>
                          <a:pt x="1248182" y="15517"/>
                        </a:cubicBezTo>
                        <a:cubicBezTo>
                          <a:pt x="1025762" y="43081"/>
                          <a:pt x="881874" y="-11109"/>
                          <a:pt x="696102" y="15517"/>
                        </a:cubicBezTo>
                        <a:cubicBezTo>
                          <a:pt x="510330" y="42143"/>
                          <a:pt x="204055" y="32367"/>
                          <a:pt x="0" y="15517"/>
                        </a:cubicBezTo>
                        <a:cubicBezTo>
                          <a:pt x="-136" y="11420"/>
                          <a:pt x="-400" y="6279"/>
                          <a:pt x="0" y="0"/>
                        </a:cubicBezTo>
                        <a:close/>
                      </a:path>
                      <a:path w="2400350" h="15517" stroke="0" extrusionOk="0">
                        <a:moveTo>
                          <a:pt x="0" y="0"/>
                        </a:moveTo>
                        <a:cubicBezTo>
                          <a:pt x="231524" y="-24854"/>
                          <a:pt x="289517" y="-20958"/>
                          <a:pt x="576084" y="0"/>
                        </a:cubicBezTo>
                        <a:cubicBezTo>
                          <a:pt x="862651" y="20958"/>
                          <a:pt x="903149" y="-21894"/>
                          <a:pt x="1104161" y="0"/>
                        </a:cubicBezTo>
                        <a:cubicBezTo>
                          <a:pt x="1305173" y="21894"/>
                          <a:pt x="1594585" y="11978"/>
                          <a:pt x="1752256" y="0"/>
                        </a:cubicBezTo>
                        <a:cubicBezTo>
                          <a:pt x="1909928" y="-11978"/>
                          <a:pt x="2094091" y="28667"/>
                          <a:pt x="2400350" y="0"/>
                        </a:cubicBezTo>
                        <a:cubicBezTo>
                          <a:pt x="2400838" y="4559"/>
                          <a:pt x="2400052" y="9585"/>
                          <a:pt x="2400350" y="15517"/>
                        </a:cubicBezTo>
                        <a:cubicBezTo>
                          <a:pt x="2150981" y="18248"/>
                          <a:pt x="2120233" y="14066"/>
                          <a:pt x="1848270" y="15517"/>
                        </a:cubicBezTo>
                        <a:cubicBezTo>
                          <a:pt x="1576307" y="16968"/>
                          <a:pt x="1559691" y="24018"/>
                          <a:pt x="1296189" y="15517"/>
                        </a:cubicBezTo>
                        <a:cubicBezTo>
                          <a:pt x="1032687" y="7016"/>
                          <a:pt x="867162" y="37426"/>
                          <a:pt x="648095" y="15517"/>
                        </a:cubicBezTo>
                        <a:cubicBezTo>
                          <a:pt x="429028" y="-6392"/>
                          <a:pt x="221924" y="16521"/>
                          <a:pt x="0" y="15517"/>
                        </a:cubicBezTo>
                        <a:cubicBezTo>
                          <a:pt x="335" y="11451"/>
                          <a:pt x="326" y="43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8167"/>
            <a:ext cx="6894576" cy="3879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586" y="3053383"/>
            <a:ext cx="2400350" cy="15517"/>
          </a:xfrm>
          <a:custGeom>
            <a:avLst/>
            <a:gdLst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76172 w 2400350"/>
              <a:gd name="connsiteY2" fmla="*/ 0 h 15517"/>
              <a:gd name="connsiteX3" fmla="*/ 1776259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00263 w 2400350"/>
              <a:gd name="connsiteY6" fmla="*/ 15517 h 15517"/>
              <a:gd name="connsiteX7" fmla="*/ 1248182 w 2400350"/>
              <a:gd name="connsiteY7" fmla="*/ 15517 h 15517"/>
              <a:gd name="connsiteX8" fmla="*/ 696102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04161 w 2400350"/>
              <a:gd name="connsiteY2" fmla="*/ 0 h 15517"/>
              <a:gd name="connsiteX3" fmla="*/ 1752256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48270 w 2400350"/>
              <a:gd name="connsiteY6" fmla="*/ 15517 h 15517"/>
              <a:gd name="connsiteX7" fmla="*/ 1296189 w 2400350"/>
              <a:gd name="connsiteY7" fmla="*/ 15517 h 15517"/>
              <a:gd name="connsiteX8" fmla="*/ 648095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50" h="15517" fill="none" extrusionOk="0">
                <a:moveTo>
                  <a:pt x="0" y="0"/>
                </a:moveTo>
                <a:cubicBezTo>
                  <a:pt x="143126" y="51532"/>
                  <a:pt x="328376" y="10963"/>
                  <a:pt x="576084" y="0"/>
                </a:cubicBezTo>
                <a:cubicBezTo>
                  <a:pt x="842155" y="-8658"/>
                  <a:pt x="900450" y="-3043"/>
                  <a:pt x="1176172" y="0"/>
                </a:cubicBezTo>
                <a:cubicBezTo>
                  <a:pt x="1431477" y="-2689"/>
                  <a:pt x="1551765" y="2876"/>
                  <a:pt x="1776259" y="0"/>
                </a:cubicBezTo>
                <a:cubicBezTo>
                  <a:pt x="1967970" y="-18393"/>
                  <a:pt x="2163744" y="-10619"/>
                  <a:pt x="2400350" y="0"/>
                </a:cubicBezTo>
                <a:cubicBezTo>
                  <a:pt x="2399739" y="6107"/>
                  <a:pt x="2399544" y="9908"/>
                  <a:pt x="2400350" y="15517"/>
                </a:cubicBezTo>
                <a:cubicBezTo>
                  <a:pt x="2227664" y="27389"/>
                  <a:pt x="2076032" y="21651"/>
                  <a:pt x="1800263" y="15517"/>
                </a:cubicBezTo>
                <a:cubicBezTo>
                  <a:pt x="1557865" y="43678"/>
                  <a:pt x="1474541" y="-14384"/>
                  <a:pt x="1248182" y="15517"/>
                </a:cubicBezTo>
                <a:cubicBezTo>
                  <a:pt x="1016143" y="58351"/>
                  <a:pt x="854631" y="-9656"/>
                  <a:pt x="696102" y="15517"/>
                </a:cubicBezTo>
                <a:cubicBezTo>
                  <a:pt x="527980" y="77090"/>
                  <a:pt x="185405" y="42202"/>
                  <a:pt x="0" y="15517"/>
                </a:cubicBezTo>
                <a:cubicBezTo>
                  <a:pt x="50" y="10354"/>
                  <a:pt x="-1416" y="6222"/>
                  <a:pt x="0" y="0"/>
                </a:cubicBezTo>
                <a:close/>
              </a:path>
              <a:path w="2400350" h="15517" stroke="0" extrusionOk="0">
                <a:moveTo>
                  <a:pt x="0" y="0"/>
                </a:moveTo>
                <a:cubicBezTo>
                  <a:pt x="236317" y="-20727"/>
                  <a:pt x="287433" y="-14667"/>
                  <a:pt x="576084" y="0"/>
                </a:cubicBezTo>
                <a:cubicBezTo>
                  <a:pt x="859034" y="28219"/>
                  <a:pt x="895604" y="-31904"/>
                  <a:pt x="1104161" y="0"/>
                </a:cubicBezTo>
                <a:cubicBezTo>
                  <a:pt x="1340825" y="33064"/>
                  <a:pt x="1592961" y="-21713"/>
                  <a:pt x="1752256" y="0"/>
                </a:cubicBezTo>
                <a:cubicBezTo>
                  <a:pt x="1924350" y="-2892"/>
                  <a:pt x="2075658" y="32712"/>
                  <a:pt x="2400350" y="0"/>
                </a:cubicBezTo>
                <a:cubicBezTo>
                  <a:pt x="2400707" y="4969"/>
                  <a:pt x="2399933" y="9211"/>
                  <a:pt x="2400350" y="15517"/>
                </a:cubicBezTo>
                <a:cubicBezTo>
                  <a:pt x="2155149" y="15117"/>
                  <a:pt x="2121402" y="12036"/>
                  <a:pt x="1848270" y="15517"/>
                </a:cubicBezTo>
                <a:cubicBezTo>
                  <a:pt x="1574179" y="16152"/>
                  <a:pt x="1561987" y="21760"/>
                  <a:pt x="1296189" y="15517"/>
                </a:cubicBezTo>
                <a:cubicBezTo>
                  <a:pt x="1020444" y="13881"/>
                  <a:pt x="868843" y="41982"/>
                  <a:pt x="648095" y="15517"/>
                </a:cubicBezTo>
                <a:cubicBezTo>
                  <a:pt x="441677" y="-8902"/>
                  <a:pt x="211562" y="55297"/>
                  <a:pt x="0" y="15517"/>
                </a:cubicBezTo>
                <a:cubicBezTo>
                  <a:pt x="476" y="11491"/>
                  <a:pt x="101" y="3657"/>
                  <a:pt x="0" y="0"/>
                </a:cubicBezTo>
                <a:close/>
              </a:path>
              <a:path w="2400350" h="15517" fill="none" stroke="0" extrusionOk="0">
                <a:moveTo>
                  <a:pt x="0" y="0"/>
                </a:moveTo>
                <a:cubicBezTo>
                  <a:pt x="83045" y="-5526"/>
                  <a:pt x="298625" y="8124"/>
                  <a:pt x="576084" y="0"/>
                </a:cubicBezTo>
                <a:cubicBezTo>
                  <a:pt x="842313" y="1814"/>
                  <a:pt x="889291" y="6661"/>
                  <a:pt x="1176172" y="0"/>
                </a:cubicBezTo>
                <a:cubicBezTo>
                  <a:pt x="1446110" y="1232"/>
                  <a:pt x="1572000" y="23520"/>
                  <a:pt x="1776259" y="0"/>
                </a:cubicBezTo>
                <a:cubicBezTo>
                  <a:pt x="1967920" y="-23884"/>
                  <a:pt x="2208446" y="35258"/>
                  <a:pt x="2400350" y="0"/>
                </a:cubicBezTo>
                <a:cubicBezTo>
                  <a:pt x="2400337" y="6841"/>
                  <a:pt x="2400133" y="9505"/>
                  <a:pt x="2400350" y="15517"/>
                </a:cubicBezTo>
                <a:cubicBezTo>
                  <a:pt x="2200048" y="2351"/>
                  <a:pt x="2025309" y="12538"/>
                  <a:pt x="1800263" y="15517"/>
                </a:cubicBezTo>
                <a:cubicBezTo>
                  <a:pt x="1557176" y="24210"/>
                  <a:pt x="1460390" y="2145"/>
                  <a:pt x="1248182" y="15517"/>
                </a:cubicBezTo>
                <a:cubicBezTo>
                  <a:pt x="1054850" y="59366"/>
                  <a:pt x="889491" y="-9278"/>
                  <a:pt x="696102" y="15517"/>
                </a:cubicBezTo>
                <a:cubicBezTo>
                  <a:pt x="490400" y="38920"/>
                  <a:pt x="242311" y="63653"/>
                  <a:pt x="0" y="15517"/>
                </a:cubicBezTo>
                <a:cubicBezTo>
                  <a:pt x="-26" y="11584"/>
                  <a:pt x="-334" y="69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00350"/>
                      <a:gd name="connsiteY0" fmla="*/ 0 h 15517"/>
                      <a:gd name="connsiteX1" fmla="*/ 576084 w 2400350"/>
                      <a:gd name="connsiteY1" fmla="*/ 0 h 15517"/>
                      <a:gd name="connsiteX2" fmla="*/ 1176172 w 2400350"/>
                      <a:gd name="connsiteY2" fmla="*/ 0 h 15517"/>
                      <a:gd name="connsiteX3" fmla="*/ 1776259 w 2400350"/>
                      <a:gd name="connsiteY3" fmla="*/ 0 h 15517"/>
                      <a:gd name="connsiteX4" fmla="*/ 2400350 w 2400350"/>
                      <a:gd name="connsiteY4" fmla="*/ 0 h 15517"/>
                      <a:gd name="connsiteX5" fmla="*/ 2400350 w 2400350"/>
                      <a:gd name="connsiteY5" fmla="*/ 15517 h 15517"/>
                      <a:gd name="connsiteX6" fmla="*/ 1800263 w 2400350"/>
                      <a:gd name="connsiteY6" fmla="*/ 15517 h 15517"/>
                      <a:gd name="connsiteX7" fmla="*/ 1248182 w 2400350"/>
                      <a:gd name="connsiteY7" fmla="*/ 15517 h 15517"/>
                      <a:gd name="connsiteX8" fmla="*/ 696102 w 2400350"/>
                      <a:gd name="connsiteY8" fmla="*/ 15517 h 15517"/>
                      <a:gd name="connsiteX9" fmla="*/ 0 w 2400350"/>
                      <a:gd name="connsiteY9" fmla="*/ 15517 h 15517"/>
                      <a:gd name="connsiteX10" fmla="*/ 0 w 2400350"/>
                      <a:gd name="connsiteY10" fmla="*/ 0 h 15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0350" h="15517" fill="none" extrusionOk="0">
                        <a:moveTo>
                          <a:pt x="0" y="0"/>
                        </a:moveTo>
                        <a:cubicBezTo>
                          <a:pt x="121471" y="18176"/>
                          <a:pt x="319624" y="243"/>
                          <a:pt x="576084" y="0"/>
                        </a:cubicBezTo>
                        <a:cubicBezTo>
                          <a:pt x="832544" y="-243"/>
                          <a:pt x="898449" y="6370"/>
                          <a:pt x="1176172" y="0"/>
                        </a:cubicBezTo>
                        <a:cubicBezTo>
                          <a:pt x="1453895" y="-6370"/>
                          <a:pt x="1573075" y="17579"/>
                          <a:pt x="1776259" y="0"/>
                        </a:cubicBezTo>
                        <a:cubicBezTo>
                          <a:pt x="1979443" y="-17579"/>
                          <a:pt x="2179455" y="21406"/>
                          <a:pt x="2400350" y="0"/>
                        </a:cubicBezTo>
                        <a:cubicBezTo>
                          <a:pt x="2399690" y="6764"/>
                          <a:pt x="2400093" y="9587"/>
                          <a:pt x="2400350" y="15517"/>
                        </a:cubicBezTo>
                        <a:cubicBezTo>
                          <a:pt x="2238384" y="8222"/>
                          <a:pt x="2042274" y="-3434"/>
                          <a:pt x="1800263" y="15517"/>
                        </a:cubicBezTo>
                        <a:cubicBezTo>
                          <a:pt x="1558252" y="34468"/>
                          <a:pt x="1470602" y="-12047"/>
                          <a:pt x="1248182" y="15517"/>
                        </a:cubicBezTo>
                        <a:cubicBezTo>
                          <a:pt x="1025762" y="43081"/>
                          <a:pt x="881874" y="-11109"/>
                          <a:pt x="696102" y="15517"/>
                        </a:cubicBezTo>
                        <a:cubicBezTo>
                          <a:pt x="510330" y="42143"/>
                          <a:pt x="204055" y="32367"/>
                          <a:pt x="0" y="15517"/>
                        </a:cubicBezTo>
                        <a:cubicBezTo>
                          <a:pt x="-136" y="11420"/>
                          <a:pt x="-400" y="6279"/>
                          <a:pt x="0" y="0"/>
                        </a:cubicBezTo>
                        <a:close/>
                      </a:path>
                      <a:path w="2400350" h="15517" stroke="0" extrusionOk="0">
                        <a:moveTo>
                          <a:pt x="0" y="0"/>
                        </a:moveTo>
                        <a:cubicBezTo>
                          <a:pt x="231524" y="-24854"/>
                          <a:pt x="289517" y="-20958"/>
                          <a:pt x="576084" y="0"/>
                        </a:cubicBezTo>
                        <a:cubicBezTo>
                          <a:pt x="862651" y="20958"/>
                          <a:pt x="903149" y="-21894"/>
                          <a:pt x="1104161" y="0"/>
                        </a:cubicBezTo>
                        <a:cubicBezTo>
                          <a:pt x="1305173" y="21894"/>
                          <a:pt x="1594585" y="11978"/>
                          <a:pt x="1752256" y="0"/>
                        </a:cubicBezTo>
                        <a:cubicBezTo>
                          <a:pt x="1909928" y="-11978"/>
                          <a:pt x="2094091" y="28667"/>
                          <a:pt x="2400350" y="0"/>
                        </a:cubicBezTo>
                        <a:cubicBezTo>
                          <a:pt x="2400838" y="4559"/>
                          <a:pt x="2400052" y="9585"/>
                          <a:pt x="2400350" y="15517"/>
                        </a:cubicBezTo>
                        <a:cubicBezTo>
                          <a:pt x="2150981" y="18248"/>
                          <a:pt x="2120233" y="14066"/>
                          <a:pt x="1848270" y="15517"/>
                        </a:cubicBezTo>
                        <a:cubicBezTo>
                          <a:pt x="1576307" y="16968"/>
                          <a:pt x="1559691" y="24018"/>
                          <a:pt x="1296189" y="15517"/>
                        </a:cubicBezTo>
                        <a:cubicBezTo>
                          <a:pt x="1032687" y="7016"/>
                          <a:pt x="867162" y="37426"/>
                          <a:pt x="648095" y="15517"/>
                        </a:cubicBezTo>
                        <a:cubicBezTo>
                          <a:pt x="429028" y="-6392"/>
                          <a:pt x="221924" y="16521"/>
                          <a:pt x="0" y="15517"/>
                        </a:cubicBezTo>
                        <a:cubicBezTo>
                          <a:pt x="335" y="11451"/>
                          <a:pt x="326" y="43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lines and a line&#10;&#10;Description automatically generated">
            <a:extLst>
              <a:ext uri="{FF2B5EF4-FFF2-40B4-BE49-F238E27FC236}">
                <a16:creationId xmlns:a16="http://schemas.microsoft.com/office/drawing/2014/main" id="{B9B76D7D-2DFC-1C57-98CA-7D2E5971D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6" y="190556"/>
            <a:ext cx="5688038" cy="2811878"/>
          </a:xfrm>
          <a:prstGeom prst="rect">
            <a:avLst/>
          </a:prstGeom>
        </p:spPr>
      </p:pic>
      <p:pic>
        <p:nvPicPr>
          <p:cNvPr id="6" name="Picture 5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6559A058-531B-123E-D267-0283EACDC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87" y="3265537"/>
            <a:ext cx="7028598" cy="3232105"/>
          </a:xfrm>
          <a:prstGeom prst="rect">
            <a:avLst/>
          </a:prstGeom>
        </p:spPr>
      </p:pic>
      <p:pic>
        <p:nvPicPr>
          <p:cNvPr id="8" name="Picture 7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957180EA-3C1B-12C8-D247-4D9D56625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848" y="206271"/>
            <a:ext cx="5958110" cy="3066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67DED-DF8C-60E6-3D3F-CB9766C93C89}"/>
              </a:ext>
            </a:extLst>
          </p:cNvPr>
          <p:cNvSpPr txBox="1"/>
          <p:nvPr/>
        </p:nvSpPr>
        <p:spPr>
          <a:xfrm>
            <a:off x="7971983" y="3142651"/>
            <a:ext cx="4174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FAANG stocks initially dropped during the pandemic, except for Netflix. They later recovered, reflecting investor confidence.</a:t>
            </a:r>
          </a:p>
        </p:txBody>
      </p:sp>
    </p:spTree>
    <p:extLst>
      <p:ext uri="{BB962C8B-B14F-4D97-AF65-F5344CB8AC3E}">
        <p14:creationId xmlns:p14="http://schemas.microsoft.com/office/powerpoint/2010/main" val="202708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6D680-4A76-511F-A1BB-4B6ECE5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0362"/>
            <a:ext cx="4149065" cy="195823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Share Data 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EBE88EF-B8DD-4266-DB76-BE3DC32A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99" y="2758953"/>
            <a:ext cx="4438021" cy="36986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000" b="1" dirty="0"/>
              <a:t>Outstanding share data:</a:t>
            </a:r>
          </a:p>
          <a:p>
            <a:r>
              <a:rPr lang="en-US" sz="4000" b="1" dirty="0"/>
              <a:t>Pre-Pandemic (December 2019)</a:t>
            </a:r>
          </a:p>
          <a:p>
            <a:r>
              <a:rPr lang="en-US" sz="4000" b="1" dirty="0"/>
              <a:t>Pandemic (March 2020) </a:t>
            </a:r>
          </a:p>
          <a:p>
            <a:r>
              <a:rPr lang="en-US" sz="4000" b="1" dirty="0"/>
              <a:t>Post-Pandemic (December 2022)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46D647D6-AE03-7C5B-CD99-6F52F0CF2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45" y="1099008"/>
            <a:ext cx="6903720" cy="50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32B22-30FE-36F1-3F41-8831626D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266369"/>
            <a:ext cx="5563925" cy="185503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Calculating &amp; comparing </a:t>
            </a:r>
            <a:br>
              <a:rPr lang="en-US" sz="6000" dirty="0"/>
            </a:br>
            <a:r>
              <a:rPr lang="en-US" sz="6000" dirty="0"/>
              <a:t>Market Cap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C817F"/>
          </a:solidFill>
          <a:ln w="38100" cap="rnd">
            <a:solidFill>
              <a:srgbClr val="EC817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E3F16-6F26-3624-3CA6-C66A31BA5104}"/>
              </a:ext>
            </a:extLst>
          </p:cNvPr>
          <p:cNvSpPr txBox="1"/>
          <p:nvPr/>
        </p:nvSpPr>
        <p:spPr>
          <a:xfrm>
            <a:off x="92632" y="2679193"/>
            <a:ext cx="5191407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Multiplying Share Data with Stock Prices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During COVID Netflix Holds Strong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 Amazon, Google, and Apple Stage Impressive Recovery in Post-COVID Era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7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graph of a market capital/major cityization&#10;&#10;Description automatically generated">
            <a:extLst>
              <a:ext uri="{FF2B5EF4-FFF2-40B4-BE49-F238E27FC236}">
                <a16:creationId xmlns:a16="http://schemas.microsoft.com/office/drawing/2014/main" id="{CAE300F6-E642-1AB4-A261-6C2010C50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05" y="1204226"/>
            <a:ext cx="6869883" cy="53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1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CCAAA568-C48D-A64E-466B-F76823BED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1" r="-1" b="12807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4A95-53D6-BF9A-CCCD-BCBB246A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200" b="1" i="0">
                <a:solidFill>
                  <a:schemeClr val="bg1"/>
                </a:solidFill>
                <a:effectLst/>
              </a:rPr>
              <a:t>Comparison of S&amp;P 500 Index vs FAANG Stocks</a:t>
            </a:r>
            <a:br>
              <a:rPr lang="en-US" sz="8200" b="1" i="0">
                <a:solidFill>
                  <a:schemeClr val="bg1"/>
                </a:solidFill>
                <a:effectLst/>
              </a:rPr>
            </a:br>
            <a:endParaRPr lang="en-US" sz="8200" dirty="0">
              <a:solidFill>
                <a:schemeClr val="bg1"/>
              </a:solidFill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0049"/>
          </a:solidFill>
          <a:ln w="38100" cap="rnd">
            <a:solidFill>
              <a:srgbClr val="E7004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5EC0-9DCB-54ED-8CA7-28DE4EB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75" y="654430"/>
            <a:ext cx="3888162" cy="171907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FECTCHING SP500 INDEX DATA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5A189187-923C-CFC5-9AC6-9947F84B2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803" y="3420210"/>
            <a:ext cx="7964547" cy="343131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D207BED-92BD-7F45-76BC-B507C0FA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290" y="584786"/>
            <a:ext cx="7679575" cy="3137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7BA30-ED9A-68F5-0F88-0BE686EF4B6D}"/>
              </a:ext>
            </a:extLst>
          </p:cNvPr>
          <p:cNvSpPr txBox="1"/>
          <p:nvPr/>
        </p:nvSpPr>
        <p:spPr>
          <a:xfrm>
            <a:off x="171774" y="2665428"/>
            <a:ext cx="41981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</a:rPr>
              <a:t>Utilizing the same interval and time span as the FAANG company data, the VOO ETF closely mirrors the performance of the S&amp;P 500 Index.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200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D41A0-2D58-F292-2A55-CB1E73EF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44" y="704088"/>
            <a:ext cx="3357024" cy="14630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PRICE TRENDS COMPARSION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02E258-420F-7AF7-F1A8-CE5516CD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480" y="590835"/>
            <a:ext cx="6894576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400" b="1" dirty="0"/>
              <a:t>The S&amp;P 500 Index demonstrated a consistent upward price trend like FAANG stocks over time.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473"/>
          </a:solidFill>
          <a:ln w="34925">
            <a:solidFill>
              <a:srgbClr val="FF84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E1FD3807-A002-D638-29AA-BFE4D656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1" y="2377440"/>
            <a:ext cx="1206704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2A9F-691E-066C-7401-5CAFA3A1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52" y="440007"/>
            <a:ext cx="3691128" cy="184489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Correlation heatmap</a:t>
            </a:r>
          </a:p>
        </p:txBody>
      </p:sp>
      <p:pic>
        <p:nvPicPr>
          <p:cNvPr id="7" name="Content Placeholder 6" descr="A screenshot of a chart&#10;&#10;Description automatically generated">
            <a:extLst>
              <a:ext uri="{FF2B5EF4-FFF2-40B4-BE49-F238E27FC236}">
                <a16:creationId xmlns:a16="http://schemas.microsoft.com/office/drawing/2014/main" id="{85BC7878-04DE-7CA7-4922-00E8EAE5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1728" y="249079"/>
            <a:ext cx="7361392" cy="635984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8D221-7A39-5946-A255-F9B80F2EB7F1}"/>
              </a:ext>
            </a:extLst>
          </p:cNvPr>
          <p:cNvSpPr txBox="1"/>
          <p:nvPr/>
        </p:nvSpPr>
        <p:spPr>
          <a:xfrm>
            <a:off x="536172" y="2548985"/>
            <a:ext cx="4145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Heatmap shows positive correlation between FAANG stocks and S&amp;P 500, indicating a close relationship</a:t>
            </a:r>
            <a:r>
              <a:rPr lang="en-US" sz="4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85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Graph on document with pen">
            <a:extLst>
              <a:ext uri="{FF2B5EF4-FFF2-40B4-BE49-F238E27FC236}">
                <a16:creationId xmlns:a16="http://schemas.microsoft.com/office/drawing/2014/main" id="{2833230F-F023-894B-CC8E-97C4475AB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06" b="138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4A4D5-F30A-0525-2827-EDFB06ED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Summary </a:t>
            </a:r>
          </a:p>
        </p:txBody>
      </p:sp>
      <p:sp>
        <p:nvSpPr>
          <p:cNvPr id="47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1EEC-4912-F0F8-651E-AB2124A4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06" y="859002"/>
            <a:ext cx="6570918" cy="49884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FAANG stocks demonstrate consistent price increases, making them attractive investments.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Apple, Google, and Amazon are relatively stable, while Netflix and Meta exhibit higher volatility.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FAANG stocks offer long-term growth opportunities with varying levels of risk and potential rewards based on individual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34393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Graph on document with pen">
            <a:extLst>
              <a:ext uri="{FF2B5EF4-FFF2-40B4-BE49-F238E27FC236}">
                <a16:creationId xmlns:a16="http://schemas.microsoft.com/office/drawing/2014/main" id="{70C9C2AC-4F50-DC0E-A67C-FCA9AFB6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06" b="138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24BF0-5DDA-9401-869F-5D590635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 dirty="0"/>
              <a:t>Introduction &amp; objectives</a:t>
            </a:r>
          </a:p>
        </p:txBody>
      </p:sp>
      <p:sp>
        <p:nvSpPr>
          <p:cNvPr id="60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BF1F-831E-B5D8-F87A-3AA46580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04" y="847082"/>
            <a:ext cx="5946648" cy="4988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</a:rPr>
              <a:t>Analyze FAANG stock data from 2012 to 2022. Gain insights into price trends, trading volumes, and market capitalization. Compare performance to the S&amp;P 500 index. Provide investment recommendations based on risk profiles.</a:t>
            </a:r>
          </a:p>
        </p:txBody>
      </p:sp>
    </p:spTree>
    <p:extLst>
      <p:ext uri="{BB962C8B-B14F-4D97-AF65-F5344CB8AC3E}">
        <p14:creationId xmlns:p14="http://schemas.microsoft.com/office/powerpoint/2010/main" val="272968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AC0C6F36-4E49-7DD6-800E-ADC24EB4D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17" b="14714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649AC-5058-5582-1CF9-524F442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 dirty="0"/>
              <a:t>Data sources &amp;</a:t>
            </a:r>
            <a:br>
              <a:rPr lang="en-US" sz="6600" dirty="0"/>
            </a:br>
            <a:r>
              <a:rPr lang="en-US" sz="6600" dirty="0"/>
              <a:t>DATA PROCESS &amp;</a:t>
            </a:r>
            <a:br>
              <a:rPr lang="en-US" sz="6600" dirty="0"/>
            </a:br>
            <a:r>
              <a:rPr lang="en-US" sz="6600" dirty="0"/>
              <a:t>VISUALIZATION</a:t>
            </a:r>
          </a:p>
        </p:txBody>
      </p:sp>
      <p:sp>
        <p:nvSpPr>
          <p:cNvPr id="21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74A6-5907-FFE1-3851-2DE14811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05" y="563667"/>
            <a:ext cx="6573965" cy="55790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YAHOO-FIN PYTHON OPEN-SOURCE LIBRARY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ALPHA VANTAGE API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PANDAS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47845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EFCBA-C836-116F-EA3D-40503D5F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3586480" cy="1783080"/>
          </a:xfrm>
        </p:spPr>
        <p:txBody>
          <a:bodyPr anchor="b">
            <a:normAutofit/>
          </a:bodyPr>
          <a:lstStyle/>
          <a:p>
            <a:r>
              <a:rPr lang="en-US" sz="6600"/>
              <a:t>DATA FECTHING </a:t>
            </a:r>
            <a:endParaRPr lang="en-US" sz="6600" dirty="0"/>
          </a:p>
        </p:txBody>
      </p:sp>
      <p:sp>
        <p:nvSpPr>
          <p:cNvPr id="51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B6B46"/>
          </a:solidFill>
          <a:ln w="38100" cap="rnd">
            <a:solidFill>
              <a:srgbClr val="EB6B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08CA3E2-8BF4-6E58-C877-A968AD83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0" y="2450592"/>
            <a:ext cx="4740079" cy="4416552"/>
          </a:xfrm>
        </p:spPr>
        <p:txBody>
          <a:bodyPr>
            <a:noAutofit/>
          </a:bodyPr>
          <a:lstStyle/>
          <a:p>
            <a:r>
              <a:rPr lang="en-US" sz="3600" b="1" dirty="0"/>
              <a:t>The FAANG stock data covers 10 years on a monthly basis, starting from June 1, 2012, after the IPO of Meta in May 2012.</a:t>
            </a:r>
          </a:p>
          <a:p>
            <a:r>
              <a:rPr lang="en-US" sz="3600" b="1" dirty="0"/>
              <a:t>It includes monthly open, close, high, low prices, adjusted close prices, and trading volume.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D388A7C2-CD72-8DED-A352-C048D512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57" y="0"/>
            <a:ext cx="7532929" cy="3624112"/>
          </a:xfrm>
          <a:prstGeom prst="rect">
            <a:avLst/>
          </a:prstGeom>
        </p:spPr>
      </p:pic>
      <p:pic>
        <p:nvPicPr>
          <p:cNvPr id="11" name="Content Placeholder 10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D7FC0840-B69D-F6FB-CF7B-745623E0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079" y="3248076"/>
            <a:ext cx="7448873" cy="36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F100-1729-E9AF-F044-EF79877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5" y="664464"/>
            <a:ext cx="3349749" cy="14630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Price trends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D4647F8-4624-9D01-C858-EF103F5F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rgbClr val="000000"/>
                </a:solidFill>
                <a:effectLst/>
              </a:rPr>
              <a:t>The trend for FAANG companies shows a consistent increase in stock prices over the analyzed period.</a:t>
            </a:r>
            <a:endParaRPr lang="en-US" sz="4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8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576"/>
          </a:solidFill>
          <a:ln w="34925">
            <a:solidFill>
              <a:srgbClr val="FF85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87CDA4AF-1EFE-C2B5-CE67-8AB062985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7128"/>
            <a:ext cx="12191999" cy="44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F100-1729-E9AF-F044-EF79877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1" y="645646"/>
            <a:ext cx="4304433" cy="1463040"/>
          </a:xfrm>
        </p:spPr>
        <p:txBody>
          <a:bodyPr anchor="ctr">
            <a:noAutofit/>
          </a:bodyPr>
          <a:lstStyle/>
          <a:p>
            <a:r>
              <a:rPr lang="en-US" sz="6600" dirty="0"/>
              <a:t>Trading volumes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576"/>
          </a:solidFill>
          <a:ln w="34925">
            <a:solidFill>
              <a:srgbClr val="FF85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graph&#10;&#10;Description automatically generated">
            <a:extLst>
              <a:ext uri="{FF2B5EF4-FFF2-40B4-BE49-F238E27FC236}">
                <a16:creationId xmlns:a16="http://schemas.microsoft.com/office/drawing/2014/main" id="{70A49D37-3579-3095-8884-53A728A4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2303280"/>
            <a:ext cx="12136416" cy="45460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118E9D-6B49-E0E2-4046-D4FE364A44CB}"/>
              </a:ext>
            </a:extLst>
          </p:cNvPr>
          <p:cNvSpPr txBox="1"/>
          <p:nvPr/>
        </p:nvSpPr>
        <p:spPr>
          <a:xfrm>
            <a:off x="4672475" y="407670"/>
            <a:ext cx="68955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Overall, there was a decrease in the trading volume trend. However, in the years of 2018 and 2020, there was a notable increase in trading volumes.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7338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Codes on papers">
            <a:extLst>
              <a:ext uri="{FF2B5EF4-FFF2-40B4-BE49-F238E27FC236}">
                <a16:creationId xmlns:a16="http://schemas.microsoft.com/office/drawing/2014/main" id="{49069843-F487-0859-58B6-A3AB2DAC1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01" r="-1" b="12807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8DD9B-EAAC-8800-620D-4524B0E7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400" b="1" i="0">
                <a:effectLst/>
              </a:rPr>
              <a:t>The Impact of COVID on the Stock Performance of FAANG Companies</a:t>
            </a:r>
            <a:endParaRPr lang="en-US" sz="7400" dirty="0"/>
          </a:p>
        </p:txBody>
      </p:sp>
      <p:sp>
        <p:nvSpPr>
          <p:cNvPr id="163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2A907-F816-519F-3686-1E7B07D7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0" y="2527712"/>
            <a:ext cx="2693598" cy="1763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Focus on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E05B0E9-33AE-3A23-53ED-028B4062F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067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0C8EC-9CC9-5A0E-9DA5-DF0C24DF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dirty="0"/>
              <a:t>Covid dataset 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A28937BD-F5CB-7964-1A31-BBA776BA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5092" y="3320240"/>
            <a:ext cx="8237020" cy="35377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C1642D2-5826-C3CF-109B-C0F5858F7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924" y="0"/>
            <a:ext cx="8145356" cy="3717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0607F-7BB8-F0E0-4311-2BAC1C7E5C5E}"/>
              </a:ext>
            </a:extLst>
          </p:cNvPr>
          <p:cNvSpPr txBox="1"/>
          <p:nvPr/>
        </p:nvSpPr>
        <p:spPr>
          <a:xfrm>
            <a:off x="164732" y="2771673"/>
            <a:ext cx="38952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The COVID period from March 11, 2020, to September 12, 2022, is represented using daily intervals to analyze the FAANG stock prices.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655901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556</Words>
  <Application>Microsoft Macintosh PowerPoint</Application>
  <PresentationFormat>Widescreen</PresentationFormat>
  <Paragraphs>65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Söhne</vt:lpstr>
      <vt:lpstr>The Hand Bold</vt:lpstr>
      <vt:lpstr>Arial</vt:lpstr>
      <vt:lpstr>Calibri</vt:lpstr>
      <vt:lpstr>Helvetica Neue</vt:lpstr>
      <vt:lpstr>The Serif Hand Black</vt:lpstr>
      <vt:lpstr>SketchyVTI</vt:lpstr>
      <vt:lpstr>PYFAANG Stock Analysis</vt:lpstr>
      <vt:lpstr>Introduction &amp; objectives</vt:lpstr>
      <vt:lpstr>Data sources &amp; DATA PROCESS &amp; VISUALIZATION</vt:lpstr>
      <vt:lpstr>DATA FECTHING </vt:lpstr>
      <vt:lpstr>Price trends</vt:lpstr>
      <vt:lpstr>Trading volumes</vt:lpstr>
      <vt:lpstr>The Impact of COVID on the Stock Performance of FAANG Companies</vt:lpstr>
      <vt:lpstr>Focus on</vt:lpstr>
      <vt:lpstr>Covid dataset </vt:lpstr>
      <vt:lpstr>PowerPoint Presentation</vt:lpstr>
      <vt:lpstr>PowerPoint Presentation</vt:lpstr>
      <vt:lpstr>Share Data </vt:lpstr>
      <vt:lpstr>Calculating &amp; comparing  Market Cap</vt:lpstr>
      <vt:lpstr>Comparison of S&amp;P 500 Index vs FAANG Stocks </vt:lpstr>
      <vt:lpstr>FECTCHING SP500 INDEX DATA</vt:lpstr>
      <vt:lpstr>PRICE TRENDS COMPARSION</vt:lpstr>
      <vt:lpstr>Correlation heatmap</vt:lpstr>
      <vt:lpstr>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PYFAANG Stock Analysis</dc:title>
  <dc:creator>Shang-Hao Huang</dc:creator>
  <cp:lastModifiedBy>Shang-Hao Huang</cp:lastModifiedBy>
  <cp:revision>163</cp:revision>
  <dcterms:created xsi:type="dcterms:W3CDTF">2023-07-07T00:26:34Z</dcterms:created>
  <dcterms:modified xsi:type="dcterms:W3CDTF">2023-07-20T10:51:49Z</dcterms:modified>
</cp:coreProperties>
</file>