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Medium"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yrus Shen" initials="" lastIdx="3" clrIdx="0"/>
  <p:cmAuthor id="1" name="Ravi Patel"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D1D7A0-7006-419A-95E9-3BC4FC0A57CC}">
  <a:tblStyle styleId="{5DD1D7A0-7006-419A-95E9-3BC4FC0A57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2" d="100"/>
          <a:sy n="202" d="100"/>
        </p:scale>
        <p:origin x="624"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corporatewellnessmagazine.com/article/workplace-stress-silent-killer-employee-health-productivity#:~:text=With%20these%20attendant%20health%20effects,healthcare%20costs%20incurred%20by%20employer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cdc.gov/coronavirus/2019-ncov/community/mental-health-non-healthcar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ae1409c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evening everyone! We are group 7 and our investigation is on understanding employee stress level</a:t>
            </a:r>
            <a:endParaRPr/>
          </a:p>
        </p:txBody>
      </p:sp>
      <p:sp>
        <p:nvSpPr>
          <p:cNvPr id="63" name="Google Shape;63;gdae1409c1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ea61de89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ea61de8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I’ll transition over to Jessica, who will be going over the dashboard.</a:t>
            </a:r>
            <a:endParaRPr/>
          </a:p>
          <a:p>
            <a:pPr marL="0" lvl="0" indent="0" algn="l" rtl="0">
              <a:spcBef>
                <a:spcPts val="0"/>
              </a:spcBef>
              <a:spcAft>
                <a:spcPts val="0"/>
              </a:spcAft>
              <a:buNone/>
            </a:pPr>
            <a:endParaRPr/>
          </a:p>
          <a:p>
            <a:pPr marL="0" lvl="0" indent="0" algn="l" rtl="0">
              <a:spcBef>
                <a:spcPts val="0"/>
              </a:spcBef>
              <a:spcAft>
                <a:spcPts val="0"/>
              </a:spcAft>
              <a:buNone/>
            </a:pPr>
            <a:r>
              <a:rPr lang="en"/>
              <a:t>Qiyao Wu:</a:t>
            </a:r>
            <a:endParaRPr/>
          </a:p>
          <a:p>
            <a:pPr marL="0" lvl="0" indent="0" algn="l" rtl="0">
              <a:spcBef>
                <a:spcPts val="0"/>
              </a:spcBef>
              <a:spcAft>
                <a:spcPts val="0"/>
              </a:spcAft>
              <a:buNone/>
            </a:pPr>
            <a:r>
              <a:rPr lang="en"/>
              <a:t>Feature analysis</a:t>
            </a:r>
            <a:endParaRPr/>
          </a:p>
          <a:p>
            <a:pPr marL="0" lvl="0" indent="0" algn="just"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Analysis of single variables correlations with Burn Rate</a:t>
            </a:r>
            <a:endParaRPr sz="1050">
              <a:solidFill>
                <a:schemeClr val="dk1"/>
              </a:solidFill>
              <a:highlight>
                <a:srgbClr val="FFFFFF"/>
              </a:highlight>
            </a:endParaRPr>
          </a:p>
          <a:p>
            <a:pPr marL="736600" marR="279400" lvl="0" indent="-295275" algn="l" rtl="0">
              <a:lnSpc>
                <a:spcPct val="142857"/>
              </a:lnSpc>
              <a:spcBef>
                <a:spcPts val="2200"/>
              </a:spcBef>
              <a:spcAft>
                <a:spcPts val="0"/>
              </a:spcAft>
              <a:buClr>
                <a:schemeClr val="dk1"/>
              </a:buClr>
              <a:buSzPts val="1050"/>
              <a:buChar char="●"/>
            </a:pPr>
            <a:r>
              <a:rPr lang="en" sz="1050" b="1">
                <a:solidFill>
                  <a:schemeClr val="dk1"/>
                </a:solidFill>
                <a:highlight>
                  <a:srgbClr val="FFFFFF"/>
                </a:highlight>
              </a:rPr>
              <a:t>Date of Joining</a:t>
            </a:r>
            <a:r>
              <a:rPr lang="en" sz="1050">
                <a:solidFill>
                  <a:schemeClr val="dk1"/>
                </a:solidFill>
                <a:highlight>
                  <a:srgbClr val="FFFFFF"/>
                </a:highlight>
              </a:rPr>
              <a:t>: no strong correlations with fatigue score found yet. The reason is that our data does not contain the date data is collected. The time interval is usually far more informative than a single date.</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b="1">
                <a:solidFill>
                  <a:schemeClr val="dk1"/>
                </a:solidFill>
                <a:highlight>
                  <a:srgbClr val="FFFFFF"/>
                </a:highlight>
              </a:rPr>
              <a:t>Gender</a:t>
            </a:r>
            <a:r>
              <a:rPr lang="en" sz="1050">
                <a:solidFill>
                  <a:schemeClr val="dk1"/>
                </a:solidFill>
                <a:highlight>
                  <a:srgbClr val="FFFFFF"/>
                </a:highlight>
              </a:rPr>
              <a:t>: no strong correlations with fatigue score found, but Male's average fatigue score is relatively higher than female. This means that data may be clustered into two categories with regard to gender, but the difference is trivial.</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b="1">
                <a:solidFill>
                  <a:schemeClr val="dk1"/>
                </a:solidFill>
                <a:highlight>
                  <a:srgbClr val="FFFFFF"/>
                </a:highlight>
              </a:rPr>
              <a:t>Company Type</a:t>
            </a:r>
            <a:r>
              <a:rPr lang="en" sz="1050">
                <a:solidFill>
                  <a:schemeClr val="dk1"/>
                </a:solidFill>
                <a:highlight>
                  <a:srgbClr val="FFFFFF"/>
                </a:highlight>
              </a:rPr>
              <a:t>: no strong correlations with fatigue score found. This means that the pressure exists no matter what you are working on. It does make sense!</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b="1">
                <a:solidFill>
                  <a:schemeClr val="dk1"/>
                </a:solidFill>
                <a:highlight>
                  <a:srgbClr val="FFFFFF"/>
                </a:highlight>
              </a:rPr>
              <a:t>WFH Setup Available</a:t>
            </a:r>
            <a:r>
              <a:rPr lang="en" sz="1050">
                <a:solidFill>
                  <a:schemeClr val="dk1"/>
                </a:solidFill>
                <a:highlight>
                  <a:srgbClr val="FFFFFF"/>
                </a:highlight>
              </a:rPr>
              <a:t>: some negative correlation with fatigue score, average fatigue score without WFH setup is 6.3, with WFH setup available is 5.2. This reveals that the better work facilities help employees to release the pressure and anxiety in COVID19. They can keep their mind on work, and the comfortable working environment makes them feel more relaxed.</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b="1">
                <a:solidFill>
                  <a:schemeClr val="dk1"/>
                </a:solidFill>
                <a:highlight>
                  <a:srgbClr val="FFFFFF"/>
                </a:highlight>
              </a:rPr>
              <a:t>Designation</a:t>
            </a:r>
            <a:r>
              <a:rPr lang="en" sz="1050">
                <a:solidFill>
                  <a:schemeClr val="dk1"/>
                </a:solidFill>
                <a:highlight>
                  <a:srgbClr val="FFFFFF"/>
                </a:highlight>
              </a:rPr>
              <a:t>: high correlation: 0.74  It makes sense because the workload is definitely positively related to the burnout rate.  </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b="1">
                <a:solidFill>
                  <a:schemeClr val="dk1"/>
                </a:solidFill>
                <a:highlight>
                  <a:srgbClr val="FFFFFF"/>
                </a:highlight>
              </a:rPr>
              <a:t>Resource Allocation</a:t>
            </a:r>
            <a:r>
              <a:rPr lang="en" sz="1050">
                <a:solidFill>
                  <a:schemeClr val="dk1"/>
                </a:solidFill>
                <a:highlight>
                  <a:srgbClr val="FFFFFF"/>
                </a:highlight>
              </a:rPr>
              <a:t>: high correlation: 0.86 More resource allocation usually leads to extra workload, therefore results in higher burnout rate.</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b="1">
                <a:solidFill>
                  <a:schemeClr val="dk1"/>
                </a:solidFill>
                <a:highlight>
                  <a:srgbClr val="FFFFFF"/>
                </a:highlight>
              </a:rPr>
              <a:t>Mental Fatigue Score</a:t>
            </a:r>
            <a:r>
              <a:rPr lang="en" sz="1050">
                <a:solidFill>
                  <a:schemeClr val="dk1"/>
                </a:solidFill>
                <a:highlight>
                  <a:srgbClr val="FFFFFF"/>
                </a:highlight>
              </a:rPr>
              <a:t>: Mental Fatigue Score and Burn Rate are highly correlated, Correlation:0.9</a:t>
            </a:r>
            <a:endParaRPr sz="1050">
              <a:solidFill>
                <a:schemeClr val="dk1"/>
              </a:solidFill>
              <a:highlight>
                <a:srgbClr val="FFFFFF"/>
              </a:highlight>
            </a:endParaRPr>
          </a:p>
          <a:p>
            <a:pPr marL="0" lvl="0" indent="0" algn="l" rtl="0">
              <a:spcBef>
                <a:spcPts val="0"/>
              </a:spcBef>
              <a:spcAft>
                <a:spcPts val="0"/>
              </a:spcAft>
              <a:buNone/>
            </a:pPr>
            <a:endParaRPr/>
          </a:p>
          <a:p>
            <a:pPr marL="190500" marR="190500" lvl="0" indent="0" algn="l" rtl="0">
              <a:spcBef>
                <a:spcPts val="2200"/>
              </a:spcBef>
              <a:spcAft>
                <a:spcPts val="0"/>
              </a:spcAft>
              <a:buClr>
                <a:schemeClr val="dk1"/>
              </a:buClr>
              <a:buSzPts val="1100"/>
              <a:buFont typeface="Arial"/>
              <a:buNone/>
            </a:pPr>
            <a:r>
              <a:rPr lang="en" b="1">
                <a:solidFill>
                  <a:schemeClr val="dk1"/>
                </a:solidFill>
                <a:highlight>
                  <a:srgbClr val="FFFFFF"/>
                </a:highlight>
              </a:rPr>
              <a:t>Feature Engineering</a:t>
            </a:r>
            <a:endParaRPr b="1">
              <a:solidFill>
                <a:schemeClr val="dk1"/>
              </a:solidFill>
              <a:highlight>
                <a:srgbClr val="FFFFFF"/>
              </a:highlight>
            </a:endParaRPr>
          </a:p>
          <a:p>
            <a:pPr marL="0" lvl="0" indent="0" algn="just" rtl="0">
              <a:lnSpc>
                <a:spcPct val="115000"/>
              </a:lnSpc>
              <a:spcBef>
                <a:spcPts val="1100"/>
              </a:spcBef>
              <a:spcAft>
                <a:spcPts val="0"/>
              </a:spcAft>
              <a:buClr>
                <a:schemeClr val="dk1"/>
              </a:buClr>
              <a:buSzPts val="1100"/>
              <a:buFont typeface="Arial"/>
              <a:buNone/>
            </a:pPr>
            <a:r>
              <a:rPr lang="en">
                <a:solidFill>
                  <a:schemeClr val="dk1"/>
                </a:solidFill>
                <a:highlight>
                  <a:srgbClr val="FFFFFF"/>
                </a:highlight>
              </a:rPr>
              <a:t>We try some feature combination based on the result from the property of feature selection from tree methods. After careful analysis we preserve three feature combinations. Basically we first manually combine every features of high importance given from the boosting tree, then we run the LR(Linear Regression) to get the relative weight to see whether we should preserve combined features.  The intuition behind feature combination is that cross features may have meaningful and useful latent features with regard to the target we analysis, namely burnout rate. In other words, the difference w.r.t the burnout rate will be observable if two or more features are jointly functioned.</a:t>
            </a:r>
            <a:endParaRPr>
              <a:solidFill>
                <a:schemeClr val="dk1"/>
              </a:solidFill>
              <a:highlight>
                <a:srgbClr val="FFFFFF"/>
              </a:highlight>
            </a:endParaRPr>
          </a:p>
          <a:p>
            <a:pPr marL="736600" marR="279400" lvl="0" indent="-298450" algn="l" rtl="0">
              <a:lnSpc>
                <a:spcPct val="136363"/>
              </a:lnSpc>
              <a:spcBef>
                <a:spcPts val="2200"/>
              </a:spcBef>
              <a:spcAft>
                <a:spcPts val="0"/>
              </a:spcAft>
              <a:buClr>
                <a:schemeClr val="dk1"/>
              </a:buClr>
              <a:buSzPts val="1100"/>
              <a:buChar char="●"/>
            </a:pPr>
            <a:r>
              <a:rPr lang="en" b="1">
                <a:solidFill>
                  <a:schemeClr val="dk1"/>
                </a:solidFill>
                <a:highlight>
                  <a:srgbClr val="FFFFFF"/>
                </a:highlight>
              </a:rPr>
              <a:t>Designation_Resource</a:t>
            </a:r>
            <a:r>
              <a:rPr lang="en">
                <a:solidFill>
                  <a:schemeClr val="dk1"/>
                </a:solidFill>
                <a:highlight>
                  <a:srgbClr val="FFFFFF"/>
                </a:highlight>
              </a:rPr>
              <a:t>: Combined feature between Designation and Resource Allocation. Although they are both positively correlated to the burnout rate, the combination of two features may further strengthen two features because the resource allocation or designation may not directly leads to more workload because someone may enjoy more resources because of their positions or working environment. However, both more resource allocations and higher designation definitely leads to more tasks.</a:t>
            </a:r>
            <a:endParaRPr>
              <a:solidFill>
                <a:schemeClr val="dk1"/>
              </a:solidFill>
              <a:highlight>
                <a:srgbClr val="FFFFFF"/>
              </a:highlight>
            </a:endParaRPr>
          </a:p>
          <a:p>
            <a:pPr marL="736600" marR="279400" lvl="0" indent="-298450" algn="l" rtl="0">
              <a:lnSpc>
                <a:spcPct val="136363"/>
              </a:lnSpc>
              <a:spcBef>
                <a:spcPts val="0"/>
              </a:spcBef>
              <a:spcAft>
                <a:spcPts val="0"/>
              </a:spcAft>
              <a:buClr>
                <a:schemeClr val="dk1"/>
              </a:buClr>
              <a:buSzPts val="1100"/>
              <a:buChar char="●"/>
            </a:pPr>
            <a:r>
              <a:rPr lang="en" b="1">
                <a:solidFill>
                  <a:schemeClr val="dk1"/>
                </a:solidFill>
                <a:highlight>
                  <a:srgbClr val="FFFFFF"/>
                </a:highlight>
              </a:rPr>
              <a:t>Designation_Gender_mfs</a:t>
            </a:r>
            <a:r>
              <a:rPr lang="en">
                <a:solidFill>
                  <a:schemeClr val="dk1"/>
                </a:solidFill>
                <a:highlight>
                  <a:srgbClr val="FFFFFF"/>
                </a:highlight>
              </a:rPr>
              <a:t>: Combined feature among Designation, Gender and Mental Fatigue Score. It is interesting to find that the combination of gender and designation presents a relatively strong correlation to the burnout rate. This means that designation to different genders will increase the gap with regard to the burn rate.</a:t>
            </a:r>
            <a:endParaRPr>
              <a:solidFill>
                <a:schemeClr val="dk1"/>
              </a:solidFill>
              <a:highlight>
                <a:srgbClr val="FFFFFF"/>
              </a:highlight>
            </a:endParaRPr>
          </a:p>
          <a:p>
            <a:pPr marL="736600" marR="279400" lvl="0" indent="-298450" algn="l" rtl="0">
              <a:lnSpc>
                <a:spcPct val="136363"/>
              </a:lnSpc>
              <a:spcBef>
                <a:spcPts val="0"/>
              </a:spcBef>
              <a:spcAft>
                <a:spcPts val="0"/>
              </a:spcAft>
              <a:buClr>
                <a:schemeClr val="dk1"/>
              </a:buClr>
              <a:buSzPts val="1100"/>
              <a:buChar char="●"/>
            </a:pPr>
            <a:r>
              <a:rPr lang="en" b="1">
                <a:solidFill>
                  <a:schemeClr val="dk1"/>
                </a:solidFill>
                <a:highlight>
                  <a:srgbClr val="FFFFFF"/>
                </a:highlight>
              </a:rPr>
              <a:t>Gender_WFH_mfs</a:t>
            </a:r>
            <a:r>
              <a:rPr lang="en">
                <a:solidFill>
                  <a:schemeClr val="dk1"/>
                </a:solidFill>
                <a:highlight>
                  <a:srgbClr val="FFFFFF"/>
                </a:highlight>
              </a:rPr>
              <a:t>: Combined feature among Gender, WFH Setup Available and Mental Fatigue Score. Similar to the previous analysis, different genders suffer from different perssure in WFH settings. </a:t>
            </a:r>
            <a:endParaRPr>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e7e5aedea_1_2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e7e5aedea_1_2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for listening, we’ll now open up the floor for Q&amp;A!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e7e5aedea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e7e5aede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agenda for today, in can anyone wants to refer back to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e7e5aedea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e7e5aedea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Meet Bob, a frustrated manager. Bob has been working as a manager for a big tech firm for a number of year now. Bob notices that employees in his team are quitting unexpectedly, and there seems to be a high turnover rate. Being the great manager Bob is, he decides to investigate on this observations and sends out survey to random people across his firm. Bob collected all the data and went in for analysis. During analysis, Bob finds….</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e7e5aedea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e7e5aedea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….an unhealthy percentage of individuals noted stress as a factor for leaving the firm. Upon further investigation, Bob finds, among other, that high stress environment leads to poor health condition, a feeling of negativity towards the job, and ultimately mental fatigue, leading to  burnout. This leads to our study on understanding Employee Stress Level!</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Burnout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Poor health condition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Feeling of negativity towards a job - Malaise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e7e5aedea_1_1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e7e5aedea_1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dk1"/>
                </a:solidFill>
              </a:rPr>
              <a:t>With the survey Bob conducted, he extracted the following information from each individual:</a:t>
            </a: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 sz="1300">
                <a:solidFill>
                  <a:schemeClr val="dk1"/>
                </a:solidFill>
              </a:rPr>
              <a:t>Employee ID → Not included…..</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Date of joining</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Gender</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Company type: Service oriented vs product oriented (Salesforce vs Apple)</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Whether WFH setup is available or not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Designation: which is an indication of the seniority level, higher mean greater seniority</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The Amount of resource allocated to the employee at work, e.g: number of working hours</a:t>
            </a:r>
            <a:endParaRPr sz="1300">
              <a:solidFill>
                <a:schemeClr val="dk1"/>
              </a:solidFill>
            </a:endParaRPr>
          </a:p>
          <a:p>
            <a:pPr marL="914400" lvl="1" indent="-311150" algn="l" rtl="0">
              <a:lnSpc>
                <a:spcPct val="115000"/>
              </a:lnSpc>
              <a:spcBef>
                <a:spcPts val="0"/>
              </a:spcBef>
              <a:spcAft>
                <a:spcPts val="0"/>
              </a:spcAft>
              <a:buClr>
                <a:schemeClr val="dk1"/>
              </a:buClr>
              <a:buSzPts val="1300"/>
              <a:buChar char="○"/>
            </a:pPr>
            <a:r>
              <a:rPr lang="en" sz="1300">
                <a:solidFill>
                  <a:schemeClr val="dk1"/>
                </a:solidFill>
              </a:rPr>
              <a:t>Higher means more resource</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Mental Fatigue Score: higher means more fatigue, where a 10 means completely fatigue </a:t>
            </a:r>
            <a:endParaRPr sz="1300">
              <a:solidFill>
                <a:schemeClr val="dk1"/>
              </a:solidFill>
            </a:endParaRPr>
          </a:p>
          <a:p>
            <a:pPr marL="0" lvl="0" indent="0" algn="l" rtl="0">
              <a:lnSpc>
                <a:spcPct val="115000"/>
              </a:lnSpc>
              <a:spcBef>
                <a:spcPts val="1200"/>
              </a:spcBef>
              <a:spcAft>
                <a:spcPts val="0"/>
              </a:spcAft>
              <a:buNone/>
            </a:pPr>
            <a:r>
              <a:rPr lang="en" sz="1300">
                <a:solidFill>
                  <a:schemeClr val="dk1"/>
                </a:solidFill>
              </a:rPr>
              <a:t>From all of this information we want to predict their burn rate, where higher value indicates more burnout. Important to note is that Burnout is often classified as “a syndrome conceptualized as resulting from chronic workplace stress”. Additionally, since we are predicting a range from 0 to 1, this is a regression problem, and not a classification problem. </a:t>
            </a:r>
            <a:endParaRPr sz="1300">
              <a:solidFill>
                <a:schemeClr val="dk1"/>
              </a:solidFill>
            </a:endParaRPr>
          </a:p>
          <a:p>
            <a:pPr marL="457200" lvl="0" indent="-323850" algn="l" rtl="0">
              <a:lnSpc>
                <a:spcPct val="115000"/>
              </a:lnSpc>
              <a:spcBef>
                <a:spcPts val="1200"/>
              </a:spcBef>
              <a:spcAft>
                <a:spcPts val="0"/>
              </a:spcAft>
              <a:buClr>
                <a:schemeClr val="dk1"/>
              </a:buClr>
              <a:buSzPts val="1500"/>
              <a:buFont typeface="Consolas"/>
              <a:buChar char="●"/>
            </a:pPr>
            <a:r>
              <a:rPr lang="en" sz="1500">
                <a:solidFill>
                  <a:schemeClr val="dk1"/>
                </a:solidFill>
                <a:latin typeface="Consolas"/>
                <a:ea typeface="Consolas"/>
                <a:cs typeface="Consolas"/>
                <a:sym typeface="Consolas"/>
              </a:rPr>
              <a:t>22750 training records and 12250 test records</a:t>
            </a: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0" lvl="0" indent="0" algn="l" rtl="0">
              <a:lnSpc>
                <a:spcPct val="115000"/>
              </a:lnSpc>
              <a:spcBef>
                <a:spcPts val="1200"/>
              </a:spcBef>
              <a:spcAft>
                <a:spcPts val="0"/>
              </a:spcAft>
              <a:buNone/>
            </a:pPr>
            <a:r>
              <a:rPr lang="en" sz="1300">
                <a:solidFill>
                  <a:schemeClr val="dk1"/>
                </a:solidFill>
              </a:rPr>
              <a:t>Let’s look at the dataset, which was pulled from Kaggle and it includes the following set of features:</a:t>
            </a: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 sz="1300">
                <a:solidFill>
                  <a:schemeClr val="dk1"/>
                </a:solidFill>
              </a:rPr>
              <a:t>We will be predicting an employee’s Burn Rate (burnout)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Burnout is “a syndrome conceptualized as resulting from chronic workplace stress”</a:t>
            </a:r>
            <a:endParaRPr sz="5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e7e5aedea_1_2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e7e5aedea_1_2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Testing out different regression model, including NN, we arrived at the conclusion that these three models provided the best performance, in terms of their coefficient of determination. In the end, </a:t>
            </a:r>
            <a:r>
              <a:rPr lang="en" b="1">
                <a:solidFill>
                  <a:schemeClr val="dk1"/>
                </a:solidFill>
              </a:rPr>
              <a:t>gradient boosting </a:t>
            </a:r>
            <a:r>
              <a:rPr lang="en">
                <a:solidFill>
                  <a:schemeClr val="dk1"/>
                </a:solidFill>
              </a:rPr>
              <a:t>provided the best performance and we ended up utilizing it for this analysis. </a:t>
            </a:r>
            <a:endParaRPr>
              <a:solidFill>
                <a:schemeClr val="dk1"/>
              </a:solidFill>
            </a:endParaRPr>
          </a:p>
          <a:p>
            <a:pPr marL="457200" lvl="0" indent="-349250" algn="l" rtl="0">
              <a:lnSpc>
                <a:spcPct val="115000"/>
              </a:lnSpc>
              <a:spcBef>
                <a:spcPts val="1200"/>
              </a:spcBef>
              <a:spcAft>
                <a:spcPts val="0"/>
              </a:spcAft>
              <a:buClr>
                <a:schemeClr val="dk1"/>
              </a:buClr>
              <a:buSzPts val="1900"/>
              <a:buFont typeface="Consolas"/>
              <a:buChar char="●"/>
            </a:pPr>
            <a:r>
              <a:rPr lang="en" sz="1800">
                <a:solidFill>
                  <a:schemeClr val="dk1"/>
                </a:solidFill>
                <a:latin typeface="Consolas"/>
                <a:ea typeface="Consolas"/>
                <a:cs typeface="Consolas"/>
                <a:sym typeface="Consolas"/>
              </a:rPr>
              <a:t>Models:</a:t>
            </a:r>
            <a:endParaRPr sz="1800">
              <a:solidFill>
                <a:schemeClr val="dk1"/>
              </a:solidFill>
              <a:latin typeface="Consolas"/>
              <a:ea typeface="Consolas"/>
              <a:cs typeface="Consolas"/>
              <a:sym typeface="Consolas"/>
            </a:endParaRPr>
          </a:p>
          <a:p>
            <a:pPr marL="914400" lvl="1" indent="-342900" algn="l" rtl="0">
              <a:lnSpc>
                <a:spcPct val="115000"/>
              </a:lnSpc>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Linear Regression (92.0%)</a:t>
            </a:r>
            <a:endParaRPr sz="1800">
              <a:solidFill>
                <a:schemeClr val="dk1"/>
              </a:solidFill>
              <a:latin typeface="Consolas"/>
              <a:ea typeface="Consolas"/>
              <a:cs typeface="Consolas"/>
              <a:sym typeface="Consolas"/>
            </a:endParaRPr>
          </a:p>
          <a:p>
            <a:pPr marL="914400" lvl="1" indent="-342900" algn="l" rtl="0">
              <a:lnSpc>
                <a:spcPct val="115000"/>
              </a:lnSpc>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XGBoost Regression (92.2%)</a:t>
            </a:r>
            <a:endParaRPr sz="1800">
              <a:solidFill>
                <a:schemeClr val="dk1"/>
              </a:solidFill>
              <a:latin typeface="Consolas"/>
              <a:ea typeface="Consolas"/>
              <a:cs typeface="Consolas"/>
              <a:sym typeface="Consolas"/>
            </a:endParaRPr>
          </a:p>
          <a:p>
            <a:pPr marL="914400" lvl="1" indent="-342900" algn="l" rtl="0">
              <a:lnSpc>
                <a:spcPct val="115000"/>
              </a:lnSpc>
              <a:spcBef>
                <a:spcPts val="0"/>
              </a:spcBef>
              <a:spcAft>
                <a:spcPts val="0"/>
              </a:spcAft>
              <a:buClr>
                <a:schemeClr val="dk1"/>
              </a:buClr>
              <a:buSzPts val="1800"/>
              <a:buFont typeface="Consolas"/>
              <a:buChar char="○"/>
            </a:pPr>
            <a:r>
              <a:rPr lang="en" sz="1800" b="1">
                <a:solidFill>
                  <a:schemeClr val="dk1"/>
                </a:solidFill>
                <a:latin typeface="Consolas"/>
                <a:ea typeface="Consolas"/>
                <a:cs typeface="Consolas"/>
                <a:sym typeface="Consolas"/>
              </a:rPr>
              <a:t>Gradient Boosting Regression (92.6%)</a:t>
            </a:r>
            <a:endParaRPr sz="1800" b="1">
              <a:solidFill>
                <a:schemeClr val="dk1"/>
              </a:solidFill>
              <a:latin typeface="Consolas"/>
              <a:ea typeface="Consolas"/>
              <a:cs typeface="Consolas"/>
              <a:sym typeface="Consolas"/>
            </a:endParaRPr>
          </a:p>
          <a:p>
            <a:pPr marL="457200" lvl="0" indent="-342900" algn="l" rtl="0">
              <a:lnSpc>
                <a:spcPct val="115000"/>
              </a:lnSpc>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Metrics to Evaluate Performance:</a:t>
            </a:r>
            <a:r>
              <a:rPr lang="en" sz="1900">
                <a:solidFill>
                  <a:schemeClr val="dk1"/>
                </a:solidFill>
                <a:latin typeface="Consolas"/>
                <a:ea typeface="Consolas"/>
                <a:cs typeface="Consolas"/>
                <a:sym typeface="Consolas"/>
              </a:rPr>
              <a:t> </a:t>
            </a:r>
            <a:endParaRPr sz="1900">
              <a:solidFill>
                <a:schemeClr val="dk1"/>
              </a:solidFill>
              <a:latin typeface="Consolas"/>
              <a:ea typeface="Consolas"/>
              <a:cs typeface="Consolas"/>
              <a:sym typeface="Consolas"/>
            </a:endParaRPr>
          </a:p>
          <a:p>
            <a:pPr marL="914400" lvl="1" indent="-311150" algn="l" rtl="0">
              <a:lnSpc>
                <a:spcPct val="115000"/>
              </a:lnSpc>
              <a:spcBef>
                <a:spcPts val="0"/>
              </a:spcBef>
              <a:spcAft>
                <a:spcPts val="0"/>
              </a:spcAft>
              <a:buClr>
                <a:schemeClr val="dk1"/>
              </a:buClr>
              <a:buSzPts val="1300"/>
              <a:buFont typeface="Consolas"/>
              <a:buChar char="○"/>
            </a:pPr>
            <a:r>
              <a:rPr lang="en" sz="1800">
                <a:solidFill>
                  <a:schemeClr val="dk1"/>
                </a:solidFill>
                <a:latin typeface="Consolas"/>
                <a:ea typeface="Consolas"/>
                <a:cs typeface="Consolas"/>
                <a:sym typeface="Consolas"/>
              </a:rPr>
              <a:t>Coefficient of Determination(R-Squared)</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ae1409c12_1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ae1409c12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our model wasn’t computationally expensive, we probably ended up under-utilizing AWS. We used the lowest-tier of processing power, and ended up using no more than 30GB of storage space. In the end, we ended up port-forwarding to have open access to the site. If you were to to to the IP shown here, with the associated port, you can access our dashboard. </a:t>
            </a:r>
            <a:endParaRPr/>
          </a:p>
          <a:p>
            <a:pPr marL="0" lvl="0" indent="0" algn="l" rtl="0">
              <a:spcBef>
                <a:spcPts val="0"/>
              </a:spcBef>
              <a:spcAft>
                <a:spcPts val="0"/>
              </a:spcAft>
              <a:buNone/>
            </a:pPr>
            <a:endParaRPr/>
          </a:p>
          <a:p>
            <a:pPr marL="0" lvl="0" indent="0" algn="l" rtl="0">
              <a:spcBef>
                <a:spcPts val="0"/>
              </a:spcBef>
              <a:spcAft>
                <a:spcPts val="0"/>
              </a:spcAft>
              <a:buNone/>
            </a:pPr>
            <a:r>
              <a:rPr lang="en"/>
              <a:t>For our AWS architecture, we used an EC2 instance and allowed all traffic in and out of ports 8501/8888 for access to our dashboard and jupyter notebook respectively.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e7e5aed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e7e5aed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with any piece of work, we did have few obstacles. When it comes to our model, the challenging aspect was deciding the best model to utilize, as in the beginning we were not getting adequate performance on the models we attempted. </a:t>
            </a:r>
            <a:endParaRPr/>
          </a:p>
          <a:p>
            <a:pPr marL="0" lvl="0" indent="0" algn="l" rtl="0">
              <a:spcBef>
                <a:spcPts val="0"/>
              </a:spcBef>
              <a:spcAft>
                <a:spcPts val="0"/>
              </a:spcAft>
              <a:buNone/>
            </a:pPr>
            <a:r>
              <a:rPr lang="en"/>
              <a:t>When it comes to the dashboard, the major challenge was deciding which information to displace and which information to discard, as well as unit testing the visuals to ensure they are robust enough to handle variations in data</a:t>
            </a:r>
            <a:endParaRPr/>
          </a:p>
          <a:p>
            <a:pPr marL="0" lvl="0" indent="0" algn="l" rtl="0">
              <a:spcBef>
                <a:spcPts val="0"/>
              </a:spcBef>
              <a:spcAft>
                <a:spcPts val="0"/>
              </a:spcAft>
              <a:buNone/>
            </a:pPr>
            <a:r>
              <a:rPr lang="en"/>
              <a:t>When it comes to deployment, it would be accounting the port attack. Since there is open port access to the dashboard, it’s vulnerable to large incoming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e7e5aedea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e7e5aedea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Listed here are some of the reference we use throughout the project and the presentation.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u="sng">
                <a:solidFill>
                  <a:srgbClr val="0097A7"/>
                </a:solidFill>
                <a:hlinkClick r:id="rId3">
                  <a:extLst>
                    <a:ext uri="{A12FA001-AC4F-418D-AE19-62706E023703}">
                      <ahyp:hlinkClr xmlns:ahyp="http://schemas.microsoft.com/office/drawing/2018/hyperlinkcolor" val="tx"/>
                    </a:ext>
                  </a:extLst>
                </a:hlinkClick>
              </a:rPr>
              <a:t>https://www.corporatewellnessmagazine.com/article/workplace-stress-silent-killer-employee-health-productivity#:~:text=With%20these%20attendant%20health%20effects,healthcare%20costs%20incurred%20by%20employers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u="sng">
                <a:solidFill>
                  <a:srgbClr val="0097A7"/>
                </a:solidFill>
                <a:hlinkClick r:id="rId4">
                  <a:extLst>
                    <a:ext uri="{A12FA001-AC4F-418D-AE19-62706E023703}">
                      <ahyp:hlinkClr xmlns:ahyp="http://schemas.microsoft.com/office/drawing/2018/hyperlinkcolor" val="tx"/>
                    </a:ext>
                  </a:extLst>
                </a:hlinkClick>
              </a:rPr>
              <a:t>https://www.cdc.gov/coronavirus/2019-ncov/community/mental-health-non-healthcare.html</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Slide - White+Seal">
  <p:cSld name="6_Title Slide - White+Seal">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288697" y="1487385"/>
            <a:ext cx="8573400" cy="1496700"/>
          </a:xfrm>
          <a:prstGeom prst="rect">
            <a:avLst/>
          </a:prstGeom>
          <a:noFill/>
          <a:ln>
            <a:noFill/>
          </a:ln>
        </p:spPr>
        <p:txBody>
          <a:bodyPr spcFirstLastPara="1" wrap="square" lIns="0" tIns="0" rIns="0" bIns="0" anchor="b" anchorCtr="1">
            <a:noAutofit/>
          </a:bodyPr>
          <a:lstStyle>
            <a:lvl1pPr lvl="0" algn="ctr" rtl="0">
              <a:lnSpc>
                <a:spcPct val="86363"/>
              </a:lnSpc>
              <a:spcBef>
                <a:spcPts val="0"/>
              </a:spcBef>
              <a:spcAft>
                <a:spcPts val="0"/>
              </a:spcAft>
              <a:buClr>
                <a:srgbClr val="1B4174"/>
              </a:buClr>
              <a:buSzPts val="4400"/>
              <a:buFont typeface="Calibri"/>
              <a:buNone/>
              <a:defRPr sz="4400" b="1" cap="none">
                <a:solidFill>
                  <a:srgbClr val="1B4174"/>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288697" y="3029822"/>
            <a:ext cx="8573400" cy="1465500"/>
          </a:xfrm>
          <a:prstGeom prst="rect">
            <a:avLst/>
          </a:prstGeom>
          <a:noFill/>
          <a:ln>
            <a:noFill/>
          </a:ln>
        </p:spPr>
        <p:txBody>
          <a:bodyPr spcFirstLastPara="1" wrap="square" lIns="0" tIns="0" rIns="0" bIns="0" anchor="t" anchorCtr="1">
            <a:noAutofit/>
          </a:bodyPr>
          <a:lstStyle>
            <a:lvl1pPr lvl="0" algn="ctr" rtl="0">
              <a:lnSpc>
                <a:spcPct val="90000"/>
              </a:lnSpc>
              <a:spcBef>
                <a:spcPts val="0"/>
              </a:spcBef>
              <a:spcAft>
                <a:spcPts val="0"/>
              </a:spcAft>
              <a:buClr>
                <a:srgbClr val="990000"/>
              </a:buClr>
              <a:buSzPts val="2000"/>
              <a:buNone/>
              <a:defRPr sz="2000">
                <a:solidFill>
                  <a:srgbClr val="990000"/>
                </a:solidFill>
                <a:latin typeface="Calibri"/>
                <a:ea typeface="Calibri"/>
                <a:cs typeface="Calibri"/>
                <a:sym typeface="Calibri"/>
              </a:defRPr>
            </a:lvl1pPr>
            <a:lvl2pPr lvl="1" algn="ctr" rtl="0">
              <a:spcBef>
                <a:spcPts val="1200"/>
              </a:spcBef>
              <a:spcAft>
                <a:spcPts val="0"/>
              </a:spcAft>
              <a:buClr>
                <a:srgbClr val="929293"/>
              </a:buClr>
              <a:buSzPts val="1200"/>
              <a:buNone/>
              <a:defRPr>
                <a:solidFill>
                  <a:srgbClr val="929293"/>
                </a:solidFill>
              </a:defRPr>
            </a:lvl2pPr>
            <a:lvl3pPr lvl="2" algn="ctr" rtl="0">
              <a:spcBef>
                <a:spcPts val="1200"/>
              </a:spcBef>
              <a:spcAft>
                <a:spcPts val="0"/>
              </a:spcAft>
              <a:buClr>
                <a:srgbClr val="929293"/>
              </a:buClr>
              <a:buSzPts val="1125"/>
              <a:buNone/>
              <a:defRPr>
                <a:solidFill>
                  <a:srgbClr val="929293"/>
                </a:solidFill>
              </a:defRPr>
            </a:lvl3pPr>
            <a:lvl4pPr lvl="3" algn="ctr" rtl="0">
              <a:spcBef>
                <a:spcPts val="1200"/>
              </a:spcBef>
              <a:spcAft>
                <a:spcPts val="0"/>
              </a:spcAft>
              <a:buClr>
                <a:srgbClr val="929293"/>
              </a:buClr>
              <a:buSzPts val="975"/>
              <a:buNone/>
              <a:defRPr>
                <a:solidFill>
                  <a:srgbClr val="929293"/>
                </a:solidFill>
              </a:defRPr>
            </a:lvl4pPr>
            <a:lvl5pPr lvl="4" algn="ctr" rtl="0">
              <a:spcBef>
                <a:spcPts val="1200"/>
              </a:spcBef>
              <a:spcAft>
                <a:spcPts val="0"/>
              </a:spcAft>
              <a:buClr>
                <a:srgbClr val="929293"/>
              </a:buClr>
              <a:buSzPts val="900"/>
              <a:buNone/>
              <a:defRPr>
                <a:solidFill>
                  <a:srgbClr val="929293"/>
                </a:solidFill>
              </a:defRPr>
            </a:lvl5pPr>
            <a:lvl6pPr lvl="5" algn="ctr" rtl="0">
              <a:spcBef>
                <a:spcPts val="1200"/>
              </a:spcBef>
              <a:spcAft>
                <a:spcPts val="0"/>
              </a:spcAft>
              <a:buClr>
                <a:srgbClr val="929293"/>
              </a:buClr>
              <a:buSzPts val="1500"/>
              <a:buNone/>
              <a:defRPr>
                <a:solidFill>
                  <a:srgbClr val="929293"/>
                </a:solidFill>
              </a:defRPr>
            </a:lvl6pPr>
            <a:lvl7pPr lvl="6" algn="ctr" rtl="0">
              <a:spcBef>
                <a:spcPts val="1200"/>
              </a:spcBef>
              <a:spcAft>
                <a:spcPts val="0"/>
              </a:spcAft>
              <a:buClr>
                <a:srgbClr val="929293"/>
              </a:buClr>
              <a:buSzPts val="1500"/>
              <a:buNone/>
              <a:defRPr>
                <a:solidFill>
                  <a:srgbClr val="929293"/>
                </a:solidFill>
              </a:defRPr>
            </a:lvl7pPr>
            <a:lvl8pPr lvl="7" algn="ctr" rtl="0">
              <a:spcBef>
                <a:spcPts val="1200"/>
              </a:spcBef>
              <a:spcAft>
                <a:spcPts val="0"/>
              </a:spcAft>
              <a:buClr>
                <a:srgbClr val="929293"/>
              </a:buClr>
              <a:buSzPts val="1500"/>
              <a:buNone/>
              <a:defRPr>
                <a:solidFill>
                  <a:srgbClr val="929293"/>
                </a:solidFill>
              </a:defRPr>
            </a:lvl8pPr>
            <a:lvl9pPr lvl="8" algn="ctr" rtl="0">
              <a:spcBef>
                <a:spcPts val="1200"/>
              </a:spcBef>
              <a:spcAft>
                <a:spcPts val="1200"/>
              </a:spcAft>
              <a:buClr>
                <a:srgbClr val="929293"/>
              </a:buClr>
              <a:buSzPts val="1500"/>
              <a:buNone/>
              <a:defRPr>
                <a:solidFill>
                  <a:srgbClr val="929293"/>
                </a:solidFill>
              </a:defRPr>
            </a:lvl9pPr>
          </a:lstStyle>
          <a:p>
            <a:endParaRPr/>
          </a:p>
        </p:txBody>
      </p:sp>
      <p:pic>
        <p:nvPicPr>
          <p:cNvPr id="53" name="Google Shape;53;p13"/>
          <p:cNvPicPr preferRelativeResize="0"/>
          <p:nvPr/>
        </p:nvPicPr>
        <p:blipFill rotWithShape="1">
          <a:blip r:embed="rId2">
            <a:alphaModFix/>
          </a:blip>
          <a:srcRect/>
          <a:stretch/>
        </p:blipFill>
        <p:spPr>
          <a:xfrm>
            <a:off x="211757" y="192246"/>
            <a:ext cx="1747155" cy="342900"/>
          </a:xfrm>
          <a:prstGeom prst="rect">
            <a:avLst/>
          </a:prstGeom>
          <a:noFill/>
          <a:ln>
            <a:noFill/>
          </a:ln>
        </p:spPr>
      </p:pic>
      <p:sp>
        <p:nvSpPr>
          <p:cNvPr id="54" name="Google Shape;5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55"/>
        <p:cNvGrpSpPr/>
        <p:nvPr/>
      </p:nvGrpSpPr>
      <p:grpSpPr>
        <a:xfrm>
          <a:off x="0" y="0"/>
          <a:ext cx="0" cy="0"/>
          <a:chOff x="0" y="0"/>
          <a:chExt cx="0" cy="0"/>
        </a:xfrm>
      </p:grpSpPr>
      <p:sp>
        <p:nvSpPr>
          <p:cNvPr id="56" name="Google Shape;56;p14"/>
          <p:cNvSpPr>
            <a:spLocks noGrp="1"/>
          </p:cNvSpPr>
          <p:nvPr>
            <p:ph type="pic" idx="2"/>
          </p:nvPr>
        </p:nvSpPr>
        <p:spPr>
          <a:xfrm>
            <a:off x="274320" y="985478"/>
            <a:ext cx="8607900" cy="2651100"/>
          </a:xfrm>
          <a:prstGeom prst="rect">
            <a:avLst/>
          </a:prstGeom>
          <a:noFill/>
          <a:ln>
            <a:noFill/>
          </a:ln>
        </p:spPr>
        <p:txBody>
          <a:bodyPr spcFirstLastPara="1" wrap="square" lIns="0" tIns="0" rIns="0" bIns="0" anchor="ctr" anchorCtr="1">
            <a:noAutofit/>
          </a:bodyPr>
          <a:lstStyle>
            <a:lvl1pPr marR="0" lvl="0" algn="ctr" rtl="0">
              <a:lnSpc>
                <a:spcPct val="171265"/>
              </a:lnSpc>
              <a:spcBef>
                <a:spcPts val="600"/>
              </a:spcBef>
              <a:spcAft>
                <a:spcPts val="0"/>
              </a:spcAft>
              <a:buClr>
                <a:schemeClr val="lt1"/>
              </a:buClr>
              <a:buSzPts val="1051"/>
              <a:buFont typeface="Arial"/>
              <a:buNone/>
              <a:defRPr sz="1051" b="0" i="0" u="none" strike="noStrike" cap="none">
                <a:solidFill>
                  <a:schemeClr val="lt1"/>
                </a:solidFill>
                <a:latin typeface="Calibri"/>
                <a:ea typeface="Calibri"/>
                <a:cs typeface="Calibri"/>
                <a:sym typeface="Calibri"/>
              </a:defRPr>
            </a:lvl1pPr>
            <a:lvl2pPr marR="0" lvl="1" algn="l" rtl="0">
              <a:lnSpc>
                <a:spcPct val="77419"/>
              </a:lnSpc>
              <a:spcBef>
                <a:spcPts val="1200"/>
              </a:spcBef>
              <a:spcAft>
                <a:spcPts val="0"/>
              </a:spcAft>
              <a:buClr>
                <a:srgbClr val="006C92"/>
              </a:buClr>
              <a:buSzPts val="2325"/>
              <a:buFont typeface="Arial"/>
              <a:buNone/>
              <a:defRPr sz="2325" b="0" i="0" u="none" strike="noStrike" cap="none">
                <a:solidFill>
                  <a:srgbClr val="006C92"/>
                </a:solidFill>
                <a:latin typeface="Calibri"/>
                <a:ea typeface="Calibri"/>
                <a:cs typeface="Calibri"/>
                <a:sym typeface="Calibri"/>
              </a:defRPr>
            </a:lvl2pPr>
            <a:lvl3pPr marR="0" lvl="2" algn="l" rtl="0">
              <a:lnSpc>
                <a:spcPct val="88888"/>
              </a:lnSpc>
              <a:spcBef>
                <a:spcPts val="1200"/>
              </a:spcBef>
              <a:spcAft>
                <a:spcPts val="0"/>
              </a:spcAft>
              <a:buClr>
                <a:srgbClr val="006C92"/>
              </a:buClr>
              <a:buSzPts val="2025"/>
              <a:buFont typeface="Arial"/>
              <a:buNone/>
              <a:defRPr sz="2025" b="0" i="0" u="none" strike="noStrike" cap="none">
                <a:solidFill>
                  <a:srgbClr val="006C92"/>
                </a:solidFill>
                <a:latin typeface="Calibri"/>
                <a:ea typeface="Calibri"/>
                <a:cs typeface="Calibri"/>
                <a:sym typeface="Calibri"/>
              </a:defRPr>
            </a:lvl3pPr>
            <a:lvl4pPr marR="0" lvl="3" algn="l" rtl="0">
              <a:lnSpc>
                <a:spcPct val="109024"/>
              </a:lnSpc>
              <a:spcBef>
                <a:spcPts val="1200"/>
              </a:spcBef>
              <a:spcAft>
                <a:spcPts val="0"/>
              </a:spcAft>
              <a:buClr>
                <a:srgbClr val="006C92"/>
              </a:buClr>
              <a:buSzPts val="1651"/>
              <a:buFont typeface="Arial"/>
              <a:buNone/>
              <a:defRPr sz="1651" b="0" i="0" u="none" strike="noStrike" cap="none">
                <a:solidFill>
                  <a:srgbClr val="006C92"/>
                </a:solidFill>
                <a:latin typeface="Calibri"/>
                <a:ea typeface="Calibri"/>
                <a:cs typeface="Calibri"/>
                <a:sym typeface="Calibri"/>
              </a:defRPr>
            </a:lvl4pPr>
            <a:lvl5pPr marR="0" lvl="4" algn="l" rtl="0">
              <a:lnSpc>
                <a:spcPct val="109024"/>
              </a:lnSpc>
              <a:spcBef>
                <a:spcPts val="1200"/>
              </a:spcBef>
              <a:spcAft>
                <a:spcPts val="0"/>
              </a:spcAft>
              <a:buClr>
                <a:srgbClr val="006C92"/>
              </a:buClr>
              <a:buSzPts val="1651"/>
              <a:buFont typeface="Arial"/>
              <a:buNone/>
              <a:defRPr sz="1651" b="0" i="0" u="none" strike="noStrike" cap="none">
                <a:solidFill>
                  <a:srgbClr val="006C92"/>
                </a:solidFill>
                <a:latin typeface="Calibri"/>
                <a:ea typeface="Calibri"/>
                <a:cs typeface="Calibri"/>
                <a:sym typeface="Calibri"/>
              </a:defRPr>
            </a:lvl5pPr>
            <a:lvl6pPr marR="0" lvl="5" algn="l" rtl="0">
              <a:spcBef>
                <a:spcPts val="1200"/>
              </a:spcBef>
              <a:spcAft>
                <a:spcPts val="0"/>
              </a:spcAft>
              <a:buClr>
                <a:schemeClr val="dk1"/>
              </a:buClr>
              <a:buSzPts val="1651"/>
              <a:buFont typeface="Arial"/>
              <a:buNone/>
              <a:defRPr sz="1651" b="0" i="0" u="none" strike="noStrike" cap="none">
                <a:solidFill>
                  <a:schemeClr val="dk1"/>
                </a:solidFill>
                <a:latin typeface="Arial"/>
                <a:ea typeface="Arial"/>
                <a:cs typeface="Arial"/>
                <a:sym typeface="Arial"/>
              </a:defRPr>
            </a:lvl6pPr>
            <a:lvl7pPr marR="0" lvl="6" algn="l" rtl="0">
              <a:spcBef>
                <a:spcPts val="330"/>
              </a:spcBef>
              <a:spcAft>
                <a:spcPts val="0"/>
              </a:spcAft>
              <a:buClr>
                <a:schemeClr val="dk1"/>
              </a:buClr>
              <a:buSzPts val="1651"/>
              <a:buFont typeface="Arial"/>
              <a:buNone/>
              <a:defRPr sz="1651" b="0" i="0" u="none" strike="noStrike" cap="none">
                <a:solidFill>
                  <a:schemeClr val="dk1"/>
                </a:solidFill>
                <a:latin typeface="Arial"/>
                <a:ea typeface="Arial"/>
                <a:cs typeface="Arial"/>
                <a:sym typeface="Arial"/>
              </a:defRPr>
            </a:lvl7pPr>
            <a:lvl8pPr marR="0" lvl="7" algn="l" rtl="0">
              <a:spcBef>
                <a:spcPts val="330"/>
              </a:spcBef>
              <a:spcAft>
                <a:spcPts val="0"/>
              </a:spcAft>
              <a:buClr>
                <a:schemeClr val="dk1"/>
              </a:buClr>
              <a:buSzPts val="1651"/>
              <a:buFont typeface="Arial"/>
              <a:buNone/>
              <a:defRPr sz="1651" b="0" i="0" u="none" strike="noStrike" cap="none">
                <a:solidFill>
                  <a:schemeClr val="dk1"/>
                </a:solidFill>
                <a:latin typeface="Arial"/>
                <a:ea typeface="Arial"/>
                <a:cs typeface="Arial"/>
                <a:sym typeface="Arial"/>
              </a:defRPr>
            </a:lvl8pPr>
            <a:lvl9pPr marR="0" lvl="8" algn="l" rtl="0">
              <a:spcBef>
                <a:spcPts val="330"/>
              </a:spcBef>
              <a:spcAft>
                <a:spcPts val="0"/>
              </a:spcAft>
              <a:buClr>
                <a:schemeClr val="dk1"/>
              </a:buClr>
              <a:buSzPts val="1651"/>
              <a:buFont typeface="Arial"/>
              <a:buNone/>
              <a:defRPr sz="1651" b="0" i="0" u="none" strike="noStrike" cap="none">
                <a:solidFill>
                  <a:schemeClr val="dk1"/>
                </a:solidFill>
                <a:latin typeface="Arial"/>
                <a:ea typeface="Arial"/>
                <a:cs typeface="Arial"/>
                <a:sym typeface="Arial"/>
              </a:defRPr>
            </a:lvl9pPr>
          </a:lstStyle>
          <a:p>
            <a:endParaRPr/>
          </a:p>
        </p:txBody>
      </p:sp>
      <p:sp>
        <p:nvSpPr>
          <p:cNvPr id="57" name="Google Shape;57;p14"/>
          <p:cNvSpPr txBox="1">
            <a:spLocks noGrp="1"/>
          </p:cNvSpPr>
          <p:nvPr>
            <p:ph type="ctrTitle"/>
          </p:nvPr>
        </p:nvSpPr>
        <p:spPr>
          <a:xfrm>
            <a:off x="-123575" y="188150"/>
            <a:ext cx="8555700" cy="609000"/>
          </a:xfrm>
          <a:prstGeom prst="rect">
            <a:avLst/>
          </a:prstGeom>
          <a:solidFill>
            <a:schemeClr val="lt1"/>
          </a:solidFill>
          <a:ln>
            <a:noFill/>
          </a:ln>
        </p:spPr>
        <p:txBody>
          <a:bodyPr spcFirstLastPara="1" wrap="square" lIns="457200" tIns="0" rIns="0" bIns="0" anchor="ctr" anchorCtr="0">
            <a:noAutofit/>
          </a:bodyPr>
          <a:lstStyle>
            <a:lvl1pPr lvl="0" algn="l" rtl="0">
              <a:lnSpc>
                <a:spcPct val="86666"/>
              </a:lnSpc>
              <a:spcBef>
                <a:spcPts val="0"/>
              </a:spcBef>
              <a:spcAft>
                <a:spcPts val="0"/>
              </a:spcAft>
              <a:buClr>
                <a:srgbClr val="1B4174"/>
              </a:buClr>
              <a:buSzPts val="3000"/>
              <a:buFont typeface="Calibri"/>
              <a:buNone/>
              <a:defRPr sz="3000" b="1" cap="none">
                <a:solidFill>
                  <a:srgbClr val="1B417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274320" y="3824935"/>
            <a:ext cx="8607900" cy="1062000"/>
          </a:xfrm>
          <a:prstGeom prst="rect">
            <a:avLst/>
          </a:prstGeom>
          <a:noFill/>
          <a:ln>
            <a:noFill/>
          </a:ln>
        </p:spPr>
        <p:txBody>
          <a:bodyPr spcFirstLastPara="1" wrap="square" lIns="0" tIns="0" rIns="0" bIns="0" anchor="t" anchorCtr="0">
            <a:noAutofit/>
          </a:bodyPr>
          <a:lstStyle>
            <a:lvl1pPr marL="457200" lvl="0" indent="-355600" algn="l" rtl="0">
              <a:lnSpc>
                <a:spcPct val="90000"/>
              </a:lnSpc>
              <a:spcBef>
                <a:spcPts val="600"/>
              </a:spcBef>
              <a:spcAft>
                <a:spcPts val="0"/>
              </a:spcAft>
              <a:buClr>
                <a:srgbClr val="000000"/>
              </a:buClr>
              <a:buSzPts val="2000"/>
              <a:buFont typeface="Consolas"/>
              <a:buChar char="•"/>
              <a:defRPr sz="2000">
                <a:solidFill>
                  <a:srgbClr val="000000"/>
                </a:solidFill>
                <a:latin typeface="Consolas"/>
                <a:ea typeface="Consolas"/>
                <a:cs typeface="Consolas"/>
                <a:sym typeface="Consolas"/>
              </a:defRPr>
            </a:lvl1pPr>
            <a:lvl2pPr marL="914400" lvl="1" indent="-355600" algn="l" rtl="0">
              <a:lnSpc>
                <a:spcPct val="90000"/>
              </a:lnSpc>
              <a:spcBef>
                <a:spcPts val="1200"/>
              </a:spcBef>
              <a:spcAft>
                <a:spcPts val="0"/>
              </a:spcAft>
              <a:buClr>
                <a:srgbClr val="000000"/>
              </a:buClr>
              <a:buSzPts val="2000"/>
              <a:buFont typeface="Consolas"/>
              <a:buChar char="•"/>
              <a:defRPr sz="2000">
                <a:solidFill>
                  <a:srgbClr val="000000"/>
                </a:solidFill>
                <a:latin typeface="Consolas"/>
                <a:ea typeface="Consolas"/>
                <a:cs typeface="Consolas"/>
                <a:sym typeface="Consolas"/>
              </a:defRPr>
            </a:lvl2pPr>
            <a:lvl3pPr marL="1371600" lvl="2" indent="-355600" algn="l" rtl="0">
              <a:lnSpc>
                <a:spcPct val="90000"/>
              </a:lnSpc>
              <a:spcBef>
                <a:spcPts val="1200"/>
              </a:spcBef>
              <a:spcAft>
                <a:spcPts val="0"/>
              </a:spcAft>
              <a:buClr>
                <a:srgbClr val="000000"/>
              </a:buClr>
              <a:buSzPts val="2000"/>
              <a:buFont typeface="Consolas"/>
              <a:buChar char="•"/>
              <a:defRPr sz="2000">
                <a:solidFill>
                  <a:srgbClr val="000000"/>
                </a:solidFill>
                <a:latin typeface="Consolas"/>
                <a:ea typeface="Consolas"/>
                <a:cs typeface="Consolas"/>
                <a:sym typeface="Consolas"/>
              </a:defRPr>
            </a:lvl3pPr>
            <a:lvl4pPr marL="1828800" lvl="3" indent="-355600" algn="l" rtl="0">
              <a:lnSpc>
                <a:spcPct val="90000"/>
              </a:lnSpc>
              <a:spcBef>
                <a:spcPts val="1200"/>
              </a:spcBef>
              <a:spcAft>
                <a:spcPts val="0"/>
              </a:spcAft>
              <a:buClr>
                <a:srgbClr val="000000"/>
              </a:buClr>
              <a:buSzPts val="2000"/>
              <a:buFont typeface="Consolas"/>
              <a:buChar char="•"/>
              <a:defRPr sz="2000">
                <a:solidFill>
                  <a:srgbClr val="000000"/>
                </a:solidFill>
                <a:latin typeface="Consolas"/>
                <a:ea typeface="Consolas"/>
                <a:cs typeface="Consolas"/>
                <a:sym typeface="Consolas"/>
              </a:defRPr>
            </a:lvl4pPr>
            <a:lvl5pPr marL="2286000" lvl="4" indent="-355600" algn="l" rtl="0">
              <a:lnSpc>
                <a:spcPct val="90000"/>
              </a:lnSpc>
              <a:spcBef>
                <a:spcPts val="1200"/>
              </a:spcBef>
              <a:spcAft>
                <a:spcPts val="0"/>
              </a:spcAft>
              <a:buClr>
                <a:srgbClr val="000000"/>
              </a:buClr>
              <a:buSzPts val="2000"/>
              <a:buFont typeface="Consolas"/>
              <a:buChar char="•"/>
              <a:defRPr sz="2000">
                <a:solidFill>
                  <a:srgbClr val="000000"/>
                </a:solidFill>
                <a:latin typeface="Consolas"/>
                <a:ea typeface="Consolas"/>
                <a:cs typeface="Consolas"/>
                <a:sym typeface="Consolas"/>
              </a:defRPr>
            </a:lvl5pPr>
            <a:lvl6pPr marL="2743200" lvl="5" indent="-342900" algn="l" rtl="0">
              <a:spcBef>
                <a:spcPts val="1200"/>
              </a:spcBef>
              <a:spcAft>
                <a:spcPts val="0"/>
              </a:spcAft>
              <a:buClr>
                <a:srgbClr val="000000"/>
              </a:buClr>
              <a:buSzPts val="1800"/>
              <a:buFont typeface="Consolas"/>
              <a:buChar char="■"/>
              <a:defRPr>
                <a:solidFill>
                  <a:srgbClr val="000000"/>
                </a:solidFill>
                <a:latin typeface="Consolas"/>
                <a:ea typeface="Consolas"/>
                <a:cs typeface="Consolas"/>
                <a:sym typeface="Consolas"/>
              </a:defRPr>
            </a:lvl6pPr>
            <a:lvl7pPr marL="3200400" lvl="6" indent="-342900" algn="l" rtl="0">
              <a:spcBef>
                <a:spcPts val="1200"/>
              </a:spcBef>
              <a:spcAft>
                <a:spcPts val="0"/>
              </a:spcAft>
              <a:buClr>
                <a:srgbClr val="000000"/>
              </a:buClr>
              <a:buSzPts val="1800"/>
              <a:buFont typeface="Consolas"/>
              <a:buChar char="●"/>
              <a:defRPr>
                <a:solidFill>
                  <a:srgbClr val="000000"/>
                </a:solidFill>
                <a:latin typeface="Consolas"/>
                <a:ea typeface="Consolas"/>
                <a:cs typeface="Consolas"/>
                <a:sym typeface="Consolas"/>
              </a:defRPr>
            </a:lvl7pPr>
            <a:lvl8pPr marL="3657600" lvl="7" indent="-342900" algn="l" rtl="0">
              <a:spcBef>
                <a:spcPts val="1200"/>
              </a:spcBef>
              <a:spcAft>
                <a:spcPts val="0"/>
              </a:spcAft>
              <a:buClr>
                <a:srgbClr val="000000"/>
              </a:buClr>
              <a:buSzPts val="1800"/>
              <a:buFont typeface="Consolas"/>
              <a:buChar char="○"/>
              <a:defRPr>
                <a:solidFill>
                  <a:srgbClr val="000000"/>
                </a:solidFill>
                <a:latin typeface="Consolas"/>
                <a:ea typeface="Consolas"/>
                <a:cs typeface="Consolas"/>
                <a:sym typeface="Consolas"/>
              </a:defRPr>
            </a:lvl8pPr>
            <a:lvl9pPr marL="4114800" lvl="8" indent="-342900" algn="l" rtl="0">
              <a:spcBef>
                <a:spcPts val="1200"/>
              </a:spcBef>
              <a:spcAft>
                <a:spcPts val="1200"/>
              </a:spcAft>
              <a:buClr>
                <a:srgbClr val="000000"/>
              </a:buClr>
              <a:buSzPts val="1800"/>
              <a:buFont typeface="Consolas"/>
              <a:buChar char="■"/>
              <a:defRPr>
                <a:solidFill>
                  <a:srgbClr val="000000"/>
                </a:solidFill>
                <a:latin typeface="Consolas"/>
                <a:ea typeface="Consolas"/>
                <a:cs typeface="Consolas"/>
                <a:sym typeface="Consolas"/>
              </a:defRPr>
            </a:lvl9pPr>
          </a:lstStyle>
          <a:p>
            <a:endParaRPr/>
          </a:p>
        </p:txBody>
      </p:sp>
      <p:sp>
        <p:nvSpPr>
          <p:cNvPr id="59" name="Google Shape;5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solidFill>
                  <a:schemeClr val="dk1"/>
                </a:solidFill>
                <a:latin typeface="Consolas"/>
                <a:ea typeface="Consolas"/>
                <a:cs typeface="Consolas"/>
                <a:sym typeface="Consolas"/>
              </a:defRPr>
            </a:lvl1pPr>
            <a:lvl2pPr lvl="1">
              <a:buNone/>
              <a:defRPr sz="1300">
                <a:solidFill>
                  <a:schemeClr val="dk1"/>
                </a:solidFill>
                <a:latin typeface="Consolas"/>
                <a:ea typeface="Consolas"/>
                <a:cs typeface="Consolas"/>
                <a:sym typeface="Consolas"/>
              </a:defRPr>
            </a:lvl2pPr>
            <a:lvl3pPr lvl="2">
              <a:buNone/>
              <a:defRPr sz="1300">
                <a:solidFill>
                  <a:schemeClr val="dk1"/>
                </a:solidFill>
                <a:latin typeface="Consolas"/>
                <a:ea typeface="Consolas"/>
                <a:cs typeface="Consolas"/>
                <a:sym typeface="Consolas"/>
              </a:defRPr>
            </a:lvl3pPr>
            <a:lvl4pPr lvl="3">
              <a:buNone/>
              <a:defRPr sz="1300">
                <a:solidFill>
                  <a:schemeClr val="dk1"/>
                </a:solidFill>
                <a:latin typeface="Consolas"/>
                <a:ea typeface="Consolas"/>
                <a:cs typeface="Consolas"/>
                <a:sym typeface="Consolas"/>
              </a:defRPr>
            </a:lvl4pPr>
            <a:lvl5pPr lvl="4">
              <a:buNone/>
              <a:defRPr sz="1300">
                <a:solidFill>
                  <a:schemeClr val="dk1"/>
                </a:solidFill>
                <a:latin typeface="Consolas"/>
                <a:ea typeface="Consolas"/>
                <a:cs typeface="Consolas"/>
                <a:sym typeface="Consolas"/>
              </a:defRPr>
            </a:lvl5pPr>
            <a:lvl6pPr lvl="5">
              <a:buNone/>
              <a:defRPr sz="1300">
                <a:solidFill>
                  <a:schemeClr val="dk1"/>
                </a:solidFill>
                <a:latin typeface="Consolas"/>
                <a:ea typeface="Consolas"/>
                <a:cs typeface="Consolas"/>
                <a:sym typeface="Consolas"/>
              </a:defRPr>
            </a:lvl6pPr>
            <a:lvl7pPr lvl="6">
              <a:buNone/>
              <a:defRPr sz="1300">
                <a:solidFill>
                  <a:schemeClr val="dk1"/>
                </a:solidFill>
                <a:latin typeface="Consolas"/>
                <a:ea typeface="Consolas"/>
                <a:cs typeface="Consolas"/>
                <a:sym typeface="Consolas"/>
              </a:defRPr>
            </a:lvl7pPr>
            <a:lvl8pPr lvl="7">
              <a:buNone/>
              <a:defRPr sz="1300">
                <a:solidFill>
                  <a:schemeClr val="dk1"/>
                </a:solidFill>
                <a:latin typeface="Consolas"/>
                <a:ea typeface="Consolas"/>
                <a:cs typeface="Consolas"/>
                <a:sym typeface="Consolas"/>
              </a:defRPr>
            </a:lvl8pPr>
            <a:lvl9pPr lvl="8">
              <a:buNone/>
              <a:defRPr sz="1300">
                <a:solidFill>
                  <a:schemeClr val="dk1"/>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
              <a:t>‹#›</a:t>
            </a:fld>
            <a:endParaRPr/>
          </a:p>
        </p:txBody>
      </p:sp>
      <p:pic>
        <p:nvPicPr>
          <p:cNvPr id="60" name="Google Shape;60;p14"/>
          <p:cNvPicPr preferRelativeResize="0"/>
          <p:nvPr/>
        </p:nvPicPr>
        <p:blipFill>
          <a:blip r:embed="rId2">
            <a:alphaModFix/>
          </a:blip>
          <a:stretch>
            <a:fillRect/>
          </a:stretch>
        </p:blipFill>
        <p:spPr>
          <a:xfrm>
            <a:off x="8299075" y="-23125"/>
            <a:ext cx="844926" cy="8449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blurredmachine/are-your-employees-burning-out?select=test.csv"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www.cdc.gov/coronavirus/2019-ncov/community/mental-health-non-healthcare.html" TargetMode="External"/><Relationship Id="rId4" Type="http://schemas.openxmlformats.org/officeDocument/2006/relationships/hyperlink" Target="https://www.corporatewellnessmagazine.com/article/workplace-stress-silent-killer-employee-health-productivity#:~:text=With%20these%20attendant%20health%20effects,healthcare%20costs%20incurred%20by%20employ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48900" y="250270"/>
            <a:ext cx="8573400" cy="2196000"/>
          </a:xfrm>
          <a:prstGeom prst="rect">
            <a:avLst/>
          </a:prstGeom>
          <a:noFill/>
          <a:ln>
            <a:noFill/>
          </a:ln>
        </p:spPr>
        <p:txBody>
          <a:bodyPr spcFirstLastPara="1" wrap="square" lIns="0" tIns="0" rIns="0" bIns="0" anchor="b" anchorCtr="1">
            <a:noAutofit/>
          </a:bodyPr>
          <a:lstStyle/>
          <a:p>
            <a:pPr marL="0" lvl="0" indent="0" algn="ctr" rtl="0">
              <a:lnSpc>
                <a:spcPct val="86363"/>
              </a:lnSpc>
              <a:spcBef>
                <a:spcPts val="0"/>
              </a:spcBef>
              <a:spcAft>
                <a:spcPts val="0"/>
              </a:spcAft>
              <a:buClr>
                <a:schemeClr val="dk1"/>
              </a:buClr>
              <a:buSzPts val="1100"/>
              <a:buFont typeface="Arial"/>
              <a:buNone/>
            </a:pPr>
            <a:r>
              <a:rPr lang="en" sz="5200" b="0">
                <a:latin typeface="Consolas"/>
                <a:ea typeface="Consolas"/>
                <a:cs typeface="Consolas"/>
                <a:sym typeface="Consolas"/>
              </a:rPr>
              <a:t>Understanding Employee </a:t>
            </a:r>
            <a:endParaRPr sz="5200" b="0">
              <a:latin typeface="Consolas"/>
              <a:ea typeface="Consolas"/>
              <a:cs typeface="Consolas"/>
              <a:sym typeface="Consolas"/>
            </a:endParaRPr>
          </a:p>
          <a:p>
            <a:pPr marL="0" lvl="0" indent="0" algn="ctr" rtl="0">
              <a:lnSpc>
                <a:spcPct val="86363"/>
              </a:lnSpc>
              <a:spcBef>
                <a:spcPts val="0"/>
              </a:spcBef>
              <a:spcAft>
                <a:spcPts val="0"/>
              </a:spcAft>
              <a:buClr>
                <a:schemeClr val="dk1"/>
              </a:buClr>
              <a:buSzPts val="1100"/>
              <a:buFont typeface="Arial"/>
              <a:buNone/>
            </a:pPr>
            <a:r>
              <a:rPr lang="en" sz="5200" b="0">
                <a:latin typeface="Consolas"/>
                <a:ea typeface="Consolas"/>
                <a:cs typeface="Consolas"/>
                <a:sym typeface="Consolas"/>
              </a:rPr>
              <a:t>Stress Level</a:t>
            </a:r>
            <a:endParaRPr sz="5200" b="0">
              <a:latin typeface="Consolas"/>
              <a:ea typeface="Consolas"/>
              <a:cs typeface="Consolas"/>
              <a:sym typeface="Consolas"/>
            </a:endParaRPr>
          </a:p>
          <a:p>
            <a:pPr marL="0" lvl="0" indent="0" algn="ctr" rtl="0">
              <a:lnSpc>
                <a:spcPct val="86363"/>
              </a:lnSpc>
              <a:spcBef>
                <a:spcPts val="0"/>
              </a:spcBef>
              <a:spcAft>
                <a:spcPts val="0"/>
              </a:spcAft>
              <a:buClr>
                <a:srgbClr val="FFFFFF"/>
              </a:buClr>
              <a:buSzPts val="4400"/>
              <a:buFont typeface="Calibri"/>
              <a:buNone/>
            </a:pPr>
            <a:endParaRPr sz="5200" b="0">
              <a:latin typeface="Consolas"/>
              <a:ea typeface="Consolas"/>
              <a:cs typeface="Consolas"/>
              <a:sym typeface="Consolas"/>
            </a:endParaRPr>
          </a:p>
        </p:txBody>
      </p:sp>
      <p:sp>
        <p:nvSpPr>
          <p:cNvPr id="66" name="Google Shape;66;p15"/>
          <p:cNvSpPr txBox="1">
            <a:spLocks noGrp="1"/>
          </p:cNvSpPr>
          <p:nvPr>
            <p:ph type="subTitle" idx="1"/>
          </p:nvPr>
        </p:nvSpPr>
        <p:spPr>
          <a:xfrm>
            <a:off x="288697" y="1886822"/>
            <a:ext cx="8573400" cy="1465500"/>
          </a:xfrm>
          <a:prstGeom prst="rect">
            <a:avLst/>
          </a:prstGeom>
          <a:noFill/>
          <a:ln>
            <a:noFill/>
          </a:ln>
        </p:spPr>
        <p:txBody>
          <a:bodyPr spcFirstLastPara="1" wrap="square" lIns="0" tIns="0" rIns="0" bIns="0" anchor="t" anchorCtr="1">
            <a:noAutofit/>
          </a:bodyPr>
          <a:lstStyle/>
          <a:p>
            <a:pPr marL="0" lvl="0" indent="0" algn="ctr" rtl="0">
              <a:lnSpc>
                <a:spcPct val="90000"/>
              </a:lnSpc>
              <a:spcBef>
                <a:spcPts val="0"/>
              </a:spcBef>
              <a:spcAft>
                <a:spcPts val="1200"/>
              </a:spcAft>
              <a:buClr>
                <a:srgbClr val="FFFFFF"/>
              </a:buClr>
              <a:buSzPts val="2000"/>
              <a:buNone/>
            </a:pPr>
            <a:r>
              <a:rPr lang="en" sz="3000">
                <a:latin typeface="Consolas"/>
                <a:ea typeface="Consolas"/>
                <a:cs typeface="Consolas"/>
                <a:sym typeface="Consolas"/>
              </a:rPr>
              <a:t>ECE 229 Group 7 - Spring 2021</a:t>
            </a:r>
            <a:endParaRPr sz="3000">
              <a:latin typeface="Consolas"/>
              <a:ea typeface="Consolas"/>
              <a:cs typeface="Consolas"/>
              <a:sym typeface="Consolas"/>
            </a:endParaRPr>
          </a:p>
        </p:txBody>
      </p:sp>
      <p:pic>
        <p:nvPicPr>
          <p:cNvPr id="67" name="Google Shape;67;p15"/>
          <p:cNvPicPr preferRelativeResize="0"/>
          <p:nvPr/>
        </p:nvPicPr>
        <p:blipFill>
          <a:blip r:embed="rId3">
            <a:alphaModFix/>
          </a:blip>
          <a:stretch>
            <a:fillRect/>
          </a:stretch>
        </p:blipFill>
        <p:spPr>
          <a:xfrm>
            <a:off x="2558837" y="2446275"/>
            <a:ext cx="4026326" cy="2516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a:spLocks noGrp="1"/>
          </p:cNvSpPr>
          <p:nvPr>
            <p:ph type="pic" idx="2"/>
          </p:nvPr>
        </p:nvSpPr>
        <p:spPr>
          <a:xfrm>
            <a:off x="274320" y="985478"/>
            <a:ext cx="8607900" cy="2651100"/>
          </a:xfrm>
          <a:prstGeom prst="rect">
            <a:avLst/>
          </a:prstGeom>
        </p:spPr>
        <p:txBody>
          <a:bodyPr spcFirstLastPara="1" wrap="square" lIns="0" tIns="0" rIns="0" bIns="0" anchor="ctr" anchorCtr="1">
            <a:noAutofit/>
          </a:bodyPr>
          <a:lstStyle/>
          <a:p>
            <a:pPr marL="0" lvl="0" indent="0" algn="ctr" rtl="0">
              <a:spcBef>
                <a:spcPts val="600"/>
              </a:spcBef>
              <a:spcAft>
                <a:spcPts val="1200"/>
              </a:spcAft>
              <a:buNone/>
            </a:pPr>
            <a:endParaRPr>
              <a:latin typeface="Consolas"/>
              <a:ea typeface="Consolas"/>
              <a:cs typeface="Consolas"/>
              <a:sym typeface="Consolas"/>
            </a:endParaRPr>
          </a:p>
        </p:txBody>
      </p:sp>
      <p:sp>
        <p:nvSpPr>
          <p:cNvPr id="188" name="Google Shape;188;p24"/>
          <p:cNvSpPr txBox="1">
            <a:spLocks noGrp="1"/>
          </p:cNvSpPr>
          <p:nvPr>
            <p:ph type="ctrTitle"/>
          </p:nvPr>
        </p:nvSpPr>
        <p:spPr>
          <a:xfrm>
            <a:off x="-123575" y="188150"/>
            <a:ext cx="85557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sz="3400">
                <a:latin typeface="Consolas"/>
                <a:ea typeface="Consolas"/>
                <a:cs typeface="Consolas"/>
                <a:sym typeface="Consolas"/>
              </a:rPr>
              <a:t>Dashboard Overview</a:t>
            </a:r>
            <a:endParaRPr sz="3400">
              <a:latin typeface="Consolas"/>
              <a:ea typeface="Consolas"/>
              <a:cs typeface="Consolas"/>
              <a:sym typeface="Consolas"/>
            </a:endParaRPr>
          </a:p>
        </p:txBody>
      </p:sp>
      <p:sp>
        <p:nvSpPr>
          <p:cNvPr id="189" name="Google Shape;189;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latin typeface="Consolas"/>
                <a:ea typeface="Consolas"/>
                <a:cs typeface="Consolas"/>
                <a:sym typeface="Consolas"/>
              </a:rPr>
              <a:t>10</a:t>
            </a:fld>
            <a:endParaRPr>
              <a:latin typeface="Consolas"/>
              <a:ea typeface="Consolas"/>
              <a:cs typeface="Consolas"/>
              <a:sym typeface="Consolas"/>
            </a:endParaRPr>
          </a:p>
        </p:txBody>
      </p:sp>
      <p:pic>
        <p:nvPicPr>
          <p:cNvPr id="190" name="Google Shape;190;p24"/>
          <p:cNvPicPr preferRelativeResize="0"/>
          <p:nvPr/>
        </p:nvPicPr>
        <p:blipFill rotWithShape="1">
          <a:blip r:embed="rId3">
            <a:alphaModFix/>
          </a:blip>
          <a:srcRect t="1594"/>
          <a:stretch/>
        </p:blipFill>
        <p:spPr>
          <a:xfrm>
            <a:off x="274325" y="985475"/>
            <a:ext cx="7519452" cy="4053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a:spLocks noGrp="1"/>
          </p:cNvSpPr>
          <p:nvPr>
            <p:ph type="pic" idx="2"/>
          </p:nvPr>
        </p:nvSpPr>
        <p:spPr>
          <a:xfrm>
            <a:off x="274320" y="985478"/>
            <a:ext cx="8607900" cy="2651100"/>
          </a:xfrm>
          <a:prstGeom prst="rect">
            <a:avLst/>
          </a:prstGeom>
        </p:spPr>
        <p:txBody>
          <a:bodyPr spcFirstLastPara="1" wrap="square" lIns="0" tIns="0" rIns="0" bIns="0" anchor="ctr" anchorCtr="1">
            <a:noAutofit/>
          </a:bodyPr>
          <a:lstStyle/>
          <a:p>
            <a:pPr marL="0" lvl="0" indent="0" algn="ctr" rtl="0">
              <a:spcBef>
                <a:spcPts val="600"/>
              </a:spcBef>
              <a:spcAft>
                <a:spcPts val="1200"/>
              </a:spcAft>
              <a:buNone/>
            </a:pPr>
            <a:endParaRPr/>
          </a:p>
        </p:txBody>
      </p:sp>
      <p:sp>
        <p:nvSpPr>
          <p:cNvPr id="196" name="Google Shape;196;p25"/>
          <p:cNvSpPr txBox="1">
            <a:spLocks noGrp="1"/>
          </p:cNvSpPr>
          <p:nvPr>
            <p:ph type="ctrTitle"/>
          </p:nvPr>
        </p:nvSpPr>
        <p:spPr>
          <a:xfrm>
            <a:off x="-123575" y="188150"/>
            <a:ext cx="85557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a:t>Thank You for Listening!</a:t>
            </a:r>
            <a:endParaRPr/>
          </a:p>
        </p:txBody>
      </p:sp>
      <p:sp>
        <p:nvSpPr>
          <p:cNvPr id="197" name="Google Shape;19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98" name="Google Shape;198;p25" descr="To Get the Most Out of Your Team, Ask Better Questions - Business HorsePower"/>
          <p:cNvPicPr preferRelativeResize="0"/>
          <p:nvPr/>
        </p:nvPicPr>
        <p:blipFill>
          <a:blip r:embed="rId3">
            <a:alphaModFix/>
          </a:blip>
          <a:stretch>
            <a:fillRect/>
          </a:stretch>
        </p:blipFill>
        <p:spPr>
          <a:xfrm>
            <a:off x="274325" y="797150"/>
            <a:ext cx="3952700" cy="39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123574" y="188150"/>
            <a:ext cx="81729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sz="3400">
                <a:latin typeface="Consolas"/>
                <a:ea typeface="Consolas"/>
                <a:cs typeface="Consolas"/>
                <a:sym typeface="Consolas"/>
              </a:rPr>
              <a:t>Agenda</a:t>
            </a:r>
            <a:endParaRPr sz="3400">
              <a:latin typeface="Consolas"/>
              <a:ea typeface="Consolas"/>
              <a:cs typeface="Consolas"/>
              <a:sym typeface="Consolas"/>
            </a:endParaRPr>
          </a:p>
        </p:txBody>
      </p:sp>
      <p:sp>
        <p:nvSpPr>
          <p:cNvPr id="73" name="Google Shape;7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2</a:t>
            </a:fld>
            <a:endParaRPr/>
          </a:p>
        </p:txBody>
      </p:sp>
      <p:graphicFrame>
        <p:nvGraphicFramePr>
          <p:cNvPr id="74" name="Google Shape;74;p16"/>
          <p:cNvGraphicFramePr/>
          <p:nvPr/>
        </p:nvGraphicFramePr>
        <p:xfrm>
          <a:off x="759925" y="1102925"/>
          <a:ext cx="7239000" cy="3200225"/>
        </p:xfrm>
        <a:graphic>
          <a:graphicData uri="http://schemas.openxmlformats.org/drawingml/2006/table">
            <a:tbl>
              <a:tblPr>
                <a:noFill/>
                <a:tableStyleId>{5DD1D7A0-7006-419A-95E9-3BC4FC0A57CC}</a:tableStyleId>
              </a:tblPr>
              <a:tblGrid>
                <a:gridCol w="5430800">
                  <a:extLst>
                    <a:ext uri="{9D8B030D-6E8A-4147-A177-3AD203B41FA5}">
                      <a16:colId xmlns:a16="http://schemas.microsoft.com/office/drawing/2014/main" val="20000"/>
                    </a:ext>
                  </a:extLst>
                </a:gridCol>
                <a:gridCol w="1808200">
                  <a:extLst>
                    <a:ext uri="{9D8B030D-6E8A-4147-A177-3AD203B41FA5}">
                      <a16:colId xmlns:a16="http://schemas.microsoft.com/office/drawing/2014/main" val="20001"/>
                    </a:ext>
                  </a:extLst>
                </a:gridCol>
              </a:tblGrid>
              <a:tr h="457175">
                <a:tc>
                  <a:txBody>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Motivation -- User Story</a:t>
                      </a:r>
                      <a:endParaRPr sz="1800">
                        <a:solidFill>
                          <a:schemeClr val="dk1"/>
                        </a:solidFill>
                        <a:latin typeface="Consolas"/>
                        <a:ea typeface="Consolas"/>
                        <a:cs typeface="Consolas"/>
                        <a:sym typeface="Consolas"/>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Slide 3-4</a:t>
                      </a:r>
                      <a:endParaRPr sz="1800">
                        <a:solidFill>
                          <a:schemeClr val="dk1"/>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457175">
                <a:tc>
                  <a:txBody>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Dataset</a:t>
                      </a:r>
                      <a:endParaRPr sz="1800">
                        <a:solidFill>
                          <a:schemeClr val="dk1"/>
                        </a:solidFill>
                        <a:latin typeface="Consolas"/>
                        <a:ea typeface="Consolas"/>
                        <a:cs typeface="Consolas"/>
                        <a:sym typeface="Consolas"/>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Slide 5</a:t>
                      </a:r>
                      <a:endParaRPr sz="1800">
                        <a:solidFill>
                          <a:schemeClr val="dk1"/>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457175">
                <a:tc>
                  <a:txBody>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Model Prediction</a:t>
                      </a:r>
                      <a:endParaRPr sz="1800">
                        <a:solidFill>
                          <a:schemeClr val="dk1"/>
                        </a:solidFill>
                        <a:latin typeface="Consolas"/>
                        <a:ea typeface="Consolas"/>
                        <a:cs typeface="Consolas"/>
                        <a:sym typeface="Consolas"/>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Slide 6</a:t>
                      </a:r>
                      <a:endParaRPr sz="1800">
                        <a:solidFill>
                          <a:schemeClr val="dk1"/>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457175">
                <a:tc>
                  <a:txBody>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AWS Dashboard Architecture</a:t>
                      </a:r>
                      <a:endParaRPr sz="1800">
                        <a:solidFill>
                          <a:schemeClr val="dk1"/>
                        </a:solidFill>
                        <a:latin typeface="Consolas"/>
                        <a:ea typeface="Consolas"/>
                        <a:cs typeface="Consolas"/>
                        <a:sym typeface="Consolas"/>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Slide 7</a:t>
                      </a:r>
                      <a:endParaRPr sz="1800">
                        <a:solidFill>
                          <a:schemeClr val="dk1"/>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OKR - Obstacles and Challenges</a:t>
                      </a:r>
                      <a:endParaRPr sz="1800">
                        <a:solidFill>
                          <a:schemeClr val="dk1"/>
                        </a:solidFill>
                        <a:latin typeface="Consolas"/>
                        <a:ea typeface="Consolas"/>
                        <a:cs typeface="Consolas"/>
                        <a:sym typeface="Consolas"/>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Slide 8</a:t>
                      </a:r>
                      <a:endParaRPr sz="1800">
                        <a:solidFill>
                          <a:schemeClr val="dk1"/>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457175">
                <a:tc>
                  <a:txBody>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References</a:t>
                      </a:r>
                      <a:endParaRPr sz="1800">
                        <a:solidFill>
                          <a:schemeClr val="dk1"/>
                        </a:solidFill>
                        <a:latin typeface="Consolas"/>
                        <a:ea typeface="Consolas"/>
                        <a:cs typeface="Consolas"/>
                        <a:sym typeface="Consolas"/>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Slide 9</a:t>
                      </a:r>
                      <a:endParaRPr sz="1800">
                        <a:solidFill>
                          <a:schemeClr val="dk1"/>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457175">
                <a:tc>
                  <a:txBody>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Dashboard Overview</a:t>
                      </a:r>
                      <a:endParaRPr sz="1800">
                        <a:solidFill>
                          <a:schemeClr val="dk1"/>
                        </a:solidFill>
                        <a:latin typeface="Consolas"/>
                        <a:ea typeface="Consolas"/>
                        <a:cs typeface="Consolas"/>
                        <a:sym typeface="Consolas"/>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Slide 10</a:t>
                      </a:r>
                      <a:endParaRPr sz="1800">
                        <a:solidFill>
                          <a:schemeClr val="dk1"/>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ctrTitle"/>
          </p:nvPr>
        </p:nvSpPr>
        <p:spPr>
          <a:xfrm>
            <a:off x="-123574" y="188150"/>
            <a:ext cx="83532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sz="3400">
                <a:latin typeface="Consolas"/>
                <a:ea typeface="Consolas"/>
                <a:cs typeface="Consolas"/>
                <a:sym typeface="Consolas"/>
              </a:rPr>
              <a:t>Meet Bob...a frustrated Manager</a:t>
            </a:r>
            <a:endParaRPr sz="3400">
              <a:latin typeface="Consolas"/>
              <a:ea typeface="Consolas"/>
              <a:cs typeface="Consolas"/>
              <a:sym typeface="Consolas"/>
            </a:endParaRPr>
          </a:p>
        </p:txBody>
      </p:sp>
      <p:sp>
        <p:nvSpPr>
          <p:cNvPr id="80" name="Google Shape;80;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solidFill>
                  <a:schemeClr val="dk1"/>
                </a:solidFill>
              </a:rPr>
              <a:t>3</a:t>
            </a:fld>
            <a:endParaRPr>
              <a:solidFill>
                <a:schemeClr val="dk1"/>
              </a:solidFill>
            </a:endParaRPr>
          </a:p>
        </p:txBody>
      </p:sp>
      <p:pic>
        <p:nvPicPr>
          <p:cNvPr id="81" name="Google Shape;81;p17"/>
          <p:cNvPicPr preferRelativeResize="0"/>
          <p:nvPr/>
        </p:nvPicPr>
        <p:blipFill>
          <a:blip r:embed="rId3">
            <a:alphaModFix/>
          </a:blip>
          <a:stretch>
            <a:fillRect/>
          </a:stretch>
        </p:blipFill>
        <p:spPr>
          <a:xfrm>
            <a:off x="-901500" y="926600"/>
            <a:ext cx="3452349" cy="3452349"/>
          </a:xfrm>
          <a:prstGeom prst="rect">
            <a:avLst/>
          </a:prstGeom>
          <a:noFill/>
          <a:ln>
            <a:noFill/>
          </a:ln>
        </p:spPr>
      </p:pic>
      <p:pic>
        <p:nvPicPr>
          <p:cNvPr id="82" name="Google Shape;82;p17"/>
          <p:cNvPicPr preferRelativeResize="0"/>
          <p:nvPr/>
        </p:nvPicPr>
        <p:blipFill>
          <a:blip r:embed="rId4">
            <a:alphaModFix/>
          </a:blip>
          <a:stretch>
            <a:fillRect/>
          </a:stretch>
        </p:blipFill>
        <p:spPr>
          <a:xfrm>
            <a:off x="6596975" y="987100"/>
            <a:ext cx="1774599" cy="1774599"/>
          </a:xfrm>
          <a:prstGeom prst="rect">
            <a:avLst/>
          </a:prstGeom>
          <a:noFill/>
          <a:ln>
            <a:noFill/>
          </a:ln>
        </p:spPr>
      </p:pic>
      <p:pic>
        <p:nvPicPr>
          <p:cNvPr id="83" name="Google Shape;83;p17"/>
          <p:cNvPicPr preferRelativeResize="0"/>
          <p:nvPr/>
        </p:nvPicPr>
        <p:blipFill>
          <a:blip r:embed="rId5">
            <a:alphaModFix/>
          </a:blip>
          <a:stretch>
            <a:fillRect/>
          </a:stretch>
        </p:blipFill>
        <p:spPr>
          <a:xfrm>
            <a:off x="6611512" y="2400425"/>
            <a:ext cx="1745526" cy="1745526"/>
          </a:xfrm>
          <a:prstGeom prst="rect">
            <a:avLst/>
          </a:prstGeom>
          <a:noFill/>
          <a:ln>
            <a:noFill/>
          </a:ln>
        </p:spPr>
      </p:pic>
      <p:sp>
        <p:nvSpPr>
          <p:cNvPr id="84" name="Google Shape;84;p17"/>
          <p:cNvSpPr txBox="1"/>
          <p:nvPr/>
        </p:nvSpPr>
        <p:spPr>
          <a:xfrm>
            <a:off x="150775" y="3947050"/>
            <a:ext cx="14718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rgbClr val="990000"/>
                </a:solidFill>
                <a:latin typeface="Consolas"/>
                <a:ea typeface="Consolas"/>
                <a:cs typeface="Consolas"/>
                <a:sym typeface="Consolas"/>
              </a:rPr>
              <a:t>Bob</a:t>
            </a:r>
            <a:endParaRPr sz="2500" b="1">
              <a:solidFill>
                <a:srgbClr val="990000"/>
              </a:solidFill>
              <a:latin typeface="Consolas"/>
              <a:ea typeface="Consolas"/>
              <a:cs typeface="Consolas"/>
              <a:sym typeface="Consolas"/>
            </a:endParaRPr>
          </a:p>
        </p:txBody>
      </p:sp>
      <p:sp>
        <p:nvSpPr>
          <p:cNvPr id="85" name="Google Shape;85;p17"/>
          <p:cNvSpPr txBox="1"/>
          <p:nvPr/>
        </p:nvSpPr>
        <p:spPr>
          <a:xfrm>
            <a:off x="2326350" y="1383800"/>
            <a:ext cx="44466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rgbClr val="990000"/>
                </a:solidFill>
                <a:latin typeface="Consolas"/>
                <a:ea typeface="Consolas"/>
                <a:cs typeface="Consolas"/>
                <a:sym typeface="Consolas"/>
              </a:rPr>
              <a:t>Situation:</a:t>
            </a:r>
            <a:endParaRPr sz="2200" b="1">
              <a:solidFill>
                <a:srgbClr val="990000"/>
              </a:solidFill>
              <a:latin typeface="Consolas"/>
              <a:ea typeface="Consolas"/>
              <a:cs typeface="Consolas"/>
              <a:sym typeface="Consolas"/>
            </a:endParaRPr>
          </a:p>
          <a:p>
            <a:pPr marL="457200" lvl="0" indent="-368300" algn="l" rtl="0">
              <a:spcBef>
                <a:spcPts val="0"/>
              </a:spcBef>
              <a:spcAft>
                <a:spcPts val="0"/>
              </a:spcAft>
              <a:buClr>
                <a:srgbClr val="990000"/>
              </a:buClr>
              <a:buSzPts val="2200"/>
              <a:buFont typeface="Consolas"/>
              <a:buChar char="●"/>
            </a:pPr>
            <a:r>
              <a:rPr lang="en" sz="2200">
                <a:solidFill>
                  <a:srgbClr val="990000"/>
                </a:solidFill>
                <a:latin typeface="Consolas"/>
                <a:ea typeface="Consolas"/>
                <a:cs typeface="Consolas"/>
                <a:sym typeface="Consolas"/>
              </a:rPr>
              <a:t>High employee frustration</a:t>
            </a:r>
            <a:endParaRPr sz="2200">
              <a:solidFill>
                <a:srgbClr val="990000"/>
              </a:solidFill>
              <a:latin typeface="Consolas"/>
              <a:ea typeface="Consolas"/>
              <a:cs typeface="Consolas"/>
              <a:sym typeface="Consolas"/>
            </a:endParaRPr>
          </a:p>
          <a:p>
            <a:pPr marL="457200" lvl="0" indent="-368300" algn="l" rtl="0">
              <a:spcBef>
                <a:spcPts val="0"/>
              </a:spcBef>
              <a:spcAft>
                <a:spcPts val="0"/>
              </a:spcAft>
              <a:buClr>
                <a:srgbClr val="990000"/>
              </a:buClr>
              <a:buSzPts val="2200"/>
              <a:buFont typeface="Consolas"/>
              <a:buChar char="●"/>
            </a:pPr>
            <a:r>
              <a:rPr lang="en" sz="2200">
                <a:solidFill>
                  <a:srgbClr val="990000"/>
                </a:solidFill>
                <a:latin typeface="Consolas"/>
                <a:ea typeface="Consolas"/>
                <a:cs typeface="Consolas"/>
                <a:sym typeface="Consolas"/>
              </a:rPr>
              <a:t>High turnover rate</a:t>
            </a:r>
            <a:endParaRPr sz="2200">
              <a:solidFill>
                <a:srgbClr val="990000"/>
              </a:solidFill>
              <a:latin typeface="Consolas"/>
              <a:ea typeface="Consolas"/>
              <a:cs typeface="Consolas"/>
              <a:sym typeface="Consolas"/>
            </a:endParaRPr>
          </a:p>
        </p:txBody>
      </p:sp>
      <p:sp>
        <p:nvSpPr>
          <p:cNvPr id="86" name="Google Shape;86;p17"/>
          <p:cNvSpPr txBox="1"/>
          <p:nvPr/>
        </p:nvSpPr>
        <p:spPr>
          <a:xfrm>
            <a:off x="2310000" y="2923100"/>
            <a:ext cx="4479300" cy="8619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rgbClr val="990000"/>
              </a:buClr>
              <a:buSzPts val="2200"/>
              <a:buFont typeface="Consolas"/>
              <a:buChar char="●"/>
            </a:pPr>
            <a:r>
              <a:rPr lang="en" sz="2200">
                <a:solidFill>
                  <a:srgbClr val="990000"/>
                </a:solidFill>
                <a:latin typeface="Consolas"/>
                <a:ea typeface="Consolas"/>
                <a:cs typeface="Consolas"/>
                <a:sym typeface="Consolas"/>
              </a:rPr>
              <a:t>Recent survey</a:t>
            </a:r>
            <a:endParaRPr sz="2200">
              <a:solidFill>
                <a:srgbClr val="990000"/>
              </a:solidFill>
              <a:latin typeface="Consolas"/>
              <a:ea typeface="Consolas"/>
              <a:cs typeface="Consolas"/>
              <a:sym typeface="Consolas"/>
            </a:endParaRPr>
          </a:p>
          <a:p>
            <a:pPr marL="457200" lvl="0" indent="-368300" algn="l" rtl="0">
              <a:spcBef>
                <a:spcPts val="0"/>
              </a:spcBef>
              <a:spcAft>
                <a:spcPts val="0"/>
              </a:spcAft>
              <a:buClr>
                <a:srgbClr val="990000"/>
              </a:buClr>
              <a:buSzPts val="2200"/>
              <a:buFont typeface="Consolas"/>
              <a:buChar char="●"/>
            </a:pPr>
            <a:r>
              <a:rPr lang="en" sz="2200">
                <a:solidFill>
                  <a:srgbClr val="990000"/>
                </a:solidFill>
                <a:latin typeface="Consolas"/>
                <a:ea typeface="Consolas"/>
                <a:cs typeface="Consolas"/>
                <a:sym typeface="Consolas"/>
              </a:rPr>
              <a:t>Need for causal insights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10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1000"/>
                                        <p:tgtEl>
                                          <p:spTgt spid="86"/>
                                        </p:tgtEl>
                                      </p:cBhvr>
                                    </p:animEffect>
                                  </p:childTnLst>
                                </p:cTn>
                              </p:par>
                              <p:par>
                                <p:cTn id="16" presetID="10" presetClass="entr" presetSubtype="0" fill="hold"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fade">
                                      <p:cBhvr>
                                        <p:cTn id="18"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ctrTitle"/>
          </p:nvPr>
        </p:nvSpPr>
        <p:spPr>
          <a:xfrm>
            <a:off x="-123575" y="188150"/>
            <a:ext cx="84018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a:t>….high stress environment….</a:t>
            </a:r>
            <a:endParaRPr/>
          </a:p>
        </p:txBody>
      </p:sp>
      <p:sp>
        <p:nvSpPr>
          <p:cNvPr id="92" name="Google Shape;92;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4</a:t>
            </a:fld>
            <a:endParaRPr/>
          </a:p>
        </p:txBody>
      </p:sp>
      <p:grpSp>
        <p:nvGrpSpPr>
          <p:cNvPr id="93" name="Google Shape;93;p18"/>
          <p:cNvGrpSpPr/>
          <p:nvPr/>
        </p:nvGrpSpPr>
        <p:grpSpPr>
          <a:xfrm>
            <a:off x="5949850" y="1002800"/>
            <a:ext cx="2998974" cy="3137875"/>
            <a:chOff x="37225" y="1119800"/>
            <a:chExt cx="2998974" cy="3137875"/>
          </a:xfrm>
        </p:grpSpPr>
        <p:pic>
          <p:nvPicPr>
            <p:cNvPr id="94" name="Google Shape;94;p18"/>
            <p:cNvPicPr preferRelativeResize="0"/>
            <p:nvPr/>
          </p:nvPicPr>
          <p:blipFill>
            <a:blip r:embed="rId3">
              <a:alphaModFix/>
            </a:blip>
            <a:stretch>
              <a:fillRect/>
            </a:stretch>
          </p:blipFill>
          <p:spPr>
            <a:xfrm>
              <a:off x="37225" y="1119800"/>
              <a:ext cx="2998974" cy="2999001"/>
            </a:xfrm>
            <a:prstGeom prst="rect">
              <a:avLst/>
            </a:prstGeom>
            <a:noFill/>
            <a:ln>
              <a:noFill/>
            </a:ln>
          </p:spPr>
        </p:pic>
        <p:sp>
          <p:nvSpPr>
            <p:cNvPr id="95" name="Google Shape;95;p18"/>
            <p:cNvSpPr txBox="1"/>
            <p:nvPr/>
          </p:nvSpPr>
          <p:spPr>
            <a:xfrm>
              <a:off x="144713" y="3734475"/>
              <a:ext cx="2631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rgbClr val="990000"/>
                  </a:solidFill>
                  <a:latin typeface="Consolas"/>
                  <a:ea typeface="Consolas"/>
                  <a:cs typeface="Consolas"/>
                  <a:sym typeface="Consolas"/>
                </a:rPr>
                <a:t>Mental Fatigue</a:t>
              </a:r>
              <a:endParaRPr sz="2200" b="1">
                <a:solidFill>
                  <a:srgbClr val="990000"/>
                </a:solidFill>
                <a:latin typeface="Consolas"/>
                <a:ea typeface="Consolas"/>
                <a:cs typeface="Consolas"/>
                <a:sym typeface="Consolas"/>
              </a:endParaRPr>
            </a:p>
          </p:txBody>
        </p:sp>
      </p:grpSp>
      <p:grpSp>
        <p:nvGrpSpPr>
          <p:cNvPr id="96" name="Google Shape;96;p18"/>
          <p:cNvGrpSpPr/>
          <p:nvPr/>
        </p:nvGrpSpPr>
        <p:grpSpPr>
          <a:xfrm>
            <a:off x="209475" y="1180275"/>
            <a:ext cx="2838876" cy="2981613"/>
            <a:chOff x="3105400" y="1276063"/>
            <a:chExt cx="2838876" cy="2981613"/>
          </a:xfrm>
        </p:grpSpPr>
        <p:pic>
          <p:nvPicPr>
            <p:cNvPr id="97" name="Google Shape;97;p18"/>
            <p:cNvPicPr preferRelativeResize="0"/>
            <p:nvPr/>
          </p:nvPicPr>
          <p:blipFill>
            <a:blip r:embed="rId4">
              <a:alphaModFix/>
            </a:blip>
            <a:stretch>
              <a:fillRect/>
            </a:stretch>
          </p:blipFill>
          <p:spPr>
            <a:xfrm>
              <a:off x="3105400" y="1276063"/>
              <a:ext cx="2838876" cy="2838876"/>
            </a:xfrm>
            <a:prstGeom prst="rect">
              <a:avLst/>
            </a:prstGeom>
            <a:noFill/>
            <a:ln>
              <a:noFill/>
            </a:ln>
          </p:spPr>
        </p:pic>
        <p:sp>
          <p:nvSpPr>
            <p:cNvPr id="98" name="Google Shape;98;p18"/>
            <p:cNvSpPr txBox="1"/>
            <p:nvPr/>
          </p:nvSpPr>
          <p:spPr>
            <a:xfrm>
              <a:off x="3256188" y="3734475"/>
              <a:ext cx="2631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rgbClr val="990000"/>
                  </a:solidFill>
                  <a:latin typeface="Consolas"/>
                  <a:ea typeface="Consolas"/>
                  <a:cs typeface="Consolas"/>
                  <a:sym typeface="Consolas"/>
                </a:rPr>
                <a:t>Poor Health</a:t>
              </a:r>
              <a:endParaRPr sz="2200" b="1">
                <a:solidFill>
                  <a:srgbClr val="990000"/>
                </a:solidFill>
                <a:latin typeface="Consolas"/>
                <a:ea typeface="Consolas"/>
                <a:cs typeface="Consolas"/>
                <a:sym typeface="Consolas"/>
              </a:endParaRPr>
            </a:p>
          </p:txBody>
        </p:sp>
      </p:grpSp>
      <p:grpSp>
        <p:nvGrpSpPr>
          <p:cNvPr id="99" name="Google Shape;99;p18"/>
          <p:cNvGrpSpPr/>
          <p:nvPr/>
        </p:nvGrpSpPr>
        <p:grpSpPr>
          <a:xfrm>
            <a:off x="3048350" y="1228875"/>
            <a:ext cx="2933001" cy="2933025"/>
            <a:chOff x="6195813" y="1324650"/>
            <a:chExt cx="2933001" cy="2933025"/>
          </a:xfrm>
        </p:grpSpPr>
        <p:pic>
          <p:nvPicPr>
            <p:cNvPr id="100" name="Google Shape;100;p18"/>
            <p:cNvPicPr preferRelativeResize="0"/>
            <p:nvPr/>
          </p:nvPicPr>
          <p:blipFill>
            <a:blip r:embed="rId5">
              <a:alphaModFix/>
            </a:blip>
            <a:stretch>
              <a:fillRect/>
            </a:stretch>
          </p:blipFill>
          <p:spPr>
            <a:xfrm>
              <a:off x="6310088" y="1324650"/>
              <a:ext cx="2818725" cy="2818725"/>
            </a:xfrm>
            <a:prstGeom prst="rect">
              <a:avLst/>
            </a:prstGeom>
            <a:noFill/>
            <a:ln>
              <a:noFill/>
            </a:ln>
          </p:spPr>
        </p:pic>
        <p:sp>
          <p:nvSpPr>
            <p:cNvPr id="101" name="Google Shape;101;p18"/>
            <p:cNvSpPr txBox="1"/>
            <p:nvPr/>
          </p:nvSpPr>
          <p:spPr>
            <a:xfrm>
              <a:off x="6195813" y="3734475"/>
              <a:ext cx="2631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rgbClr val="990000"/>
                  </a:solidFill>
                  <a:latin typeface="Consolas"/>
                  <a:ea typeface="Consolas"/>
                  <a:cs typeface="Consolas"/>
                  <a:sym typeface="Consolas"/>
                </a:rPr>
                <a:t>Malaise</a:t>
              </a:r>
              <a:endParaRPr sz="2200" b="1">
                <a:solidFill>
                  <a:srgbClr val="990000"/>
                </a:solidFill>
                <a:latin typeface="Consolas"/>
                <a:ea typeface="Consolas"/>
                <a:cs typeface="Consolas"/>
                <a:sym typeface="Consolas"/>
              </a:endParaRPr>
            </a:p>
          </p:txBody>
        </p:sp>
      </p:grpSp>
      <p:sp>
        <p:nvSpPr>
          <p:cNvPr id="102" name="Google Shape;102;p18"/>
          <p:cNvSpPr txBox="1">
            <a:spLocks noGrp="1"/>
          </p:cNvSpPr>
          <p:nvPr>
            <p:ph type="ctrTitle"/>
          </p:nvPr>
        </p:nvSpPr>
        <p:spPr>
          <a:xfrm>
            <a:off x="154975" y="4346325"/>
            <a:ext cx="84018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a:t>….leading to burnout.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10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ctrTitle"/>
          </p:nvPr>
        </p:nvSpPr>
        <p:spPr>
          <a:xfrm>
            <a:off x="-123575" y="188150"/>
            <a:ext cx="85557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sz="3400">
                <a:latin typeface="Consolas"/>
                <a:ea typeface="Consolas"/>
                <a:cs typeface="Consolas"/>
                <a:sym typeface="Consolas"/>
              </a:rPr>
              <a:t>Dataset - Kaggle</a:t>
            </a:r>
            <a:endParaRPr sz="3400">
              <a:latin typeface="Consolas"/>
              <a:ea typeface="Consolas"/>
              <a:cs typeface="Consolas"/>
              <a:sym typeface="Consolas"/>
            </a:endParaRPr>
          </a:p>
        </p:txBody>
      </p:sp>
      <p:sp>
        <p:nvSpPr>
          <p:cNvPr id="108" name="Google Shape;108;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5</a:t>
            </a:fld>
            <a:endParaRPr/>
          </a:p>
        </p:txBody>
      </p:sp>
      <p:grpSp>
        <p:nvGrpSpPr>
          <p:cNvPr id="109" name="Google Shape;109;p19"/>
          <p:cNvGrpSpPr/>
          <p:nvPr/>
        </p:nvGrpSpPr>
        <p:grpSpPr>
          <a:xfrm>
            <a:off x="1273188" y="919611"/>
            <a:ext cx="6597637" cy="393581"/>
            <a:chOff x="1413948" y="1323164"/>
            <a:chExt cx="6597637" cy="731700"/>
          </a:xfrm>
        </p:grpSpPr>
        <p:sp>
          <p:nvSpPr>
            <p:cNvPr id="110" name="Google Shape;110;p19"/>
            <p:cNvSpPr txBox="1"/>
            <p:nvPr/>
          </p:nvSpPr>
          <p:spPr>
            <a:xfrm>
              <a:off x="1413948" y="1373338"/>
              <a:ext cx="13011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000">
                  <a:solidFill>
                    <a:srgbClr val="802017"/>
                  </a:solidFill>
                  <a:latin typeface="Roboto Medium"/>
                  <a:ea typeface="Roboto Medium"/>
                  <a:cs typeface="Roboto Medium"/>
                  <a:sym typeface="Roboto Medium"/>
                </a:rPr>
                <a:t>DOJ</a:t>
              </a:r>
              <a:r>
                <a:rPr lang="en" sz="3700">
                  <a:solidFill>
                    <a:srgbClr val="802017"/>
                  </a:solidFill>
                  <a:latin typeface="Roboto Medium"/>
                  <a:ea typeface="Roboto Medium"/>
                  <a:cs typeface="Roboto Medium"/>
                  <a:sym typeface="Roboto Medium"/>
                </a:rPr>
                <a:t> </a:t>
              </a:r>
              <a:endParaRPr sz="3700">
                <a:solidFill>
                  <a:srgbClr val="802017"/>
                </a:solidFill>
                <a:latin typeface="Roboto Medium"/>
                <a:ea typeface="Roboto Medium"/>
                <a:cs typeface="Roboto Medium"/>
                <a:sym typeface="Roboto Medium"/>
              </a:endParaRPr>
            </a:p>
          </p:txBody>
        </p:sp>
        <p:sp>
          <p:nvSpPr>
            <p:cNvPr id="111" name="Google Shape;111;p19"/>
            <p:cNvSpPr/>
            <p:nvPr/>
          </p:nvSpPr>
          <p:spPr>
            <a:xfrm>
              <a:off x="2789785" y="1323164"/>
              <a:ext cx="5221800" cy="731700"/>
            </a:xfrm>
            <a:prstGeom prst="rect">
              <a:avLst/>
            </a:prstGeom>
            <a:solidFill>
              <a:srgbClr val="802017"/>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12" name="Google Shape;112;p19"/>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Roboto"/>
                  <a:ea typeface="Roboto"/>
                  <a:cs typeface="Roboto"/>
                  <a:sym typeface="Roboto"/>
                </a:rPr>
                <a:t>Date of Joining: the date-time the employee joined the organization</a:t>
              </a:r>
              <a:endParaRPr sz="1100">
                <a:solidFill>
                  <a:srgbClr val="FFFFFF"/>
                </a:solidFill>
                <a:latin typeface="Roboto"/>
                <a:ea typeface="Roboto"/>
                <a:cs typeface="Roboto"/>
                <a:sym typeface="Roboto"/>
              </a:endParaRPr>
            </a:p>
          </p:txBody>
        </p:sp>
      </p:grpSp>
      <p:grpSp>
        <p:nvGrpSpPr>
          <p:cNvPr id="113" name="Google Shape;113;p19"/>
          <p:cNvGrpSpPr/>
          <p:nvPr/>
        </p:nvGrpSpPr>
        <p:grpSpPr>
          <a:xfrm>
            <a:off x="829404" y="1387561"/>
            <a:ext cx="7041420" cy="393581"/>
            <a:chOff x="970165" y="1323164"/>
            <a:chExt cx="7041420" cy="731700"/>
          </a:xfrm>
        </p:grpSpPr>
        <p:sp>
          <p:nvSpPr>
            <p:cNvPr id="114" name="Google Shape;114;p19"/>
            <p:cNvSpPr txBox="1"/>
            <p:nvPr/>
          </p:nvSpPr>
          <p:spPr>
            <a:xfrm>
              <a:off x="970165" y="1373338"/>
              <a:ext cx="17448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000">
                  <a:solidFill>
                    <a:srgbClr val="802017"/>
                  </a:solidFill>
                  <a:latin typeface="Roboto Medium"/>
                  <a:ea typeface="Roboto Medium"/>
                  <a:cs typeface="Roboto Medium"/>
                  <a:sym typeface="Roboto Medium"/>
                </a:rPr>
                <a:t>Gender</a:t>
              </a:r>
              <a:r>
                <a:rPr lang="en" sz="3700">
                  <a:solidFill>
                    <a:srgbClr val="802017"/>
                  </a:solidFill>
                  <a:latin typeface="Roboto Medium"/>
                  <a:ea typeface="Roboto Medium"/>
                  <a:cs typeface="Roboto Medium"/>
                  <a:sym typeface="Roboto Medium"/>
                </a:rPr>
                <a:t> </a:t>
              </a:r>
              <a:endParaRPr sz="3700">
                <a:solidFill>
                  <a:srgbClr val="802017"/>
                </a:solidFill>
                <a:latin typeface="Roboto Medium"/>
                <a:ea typeface="Roboto Medium"/>
                <a:cs typeface="Roboto Medium"/>
                <a:sym typeface="Roboto Medium"/>
              </a:endParaRPr>
            </a:p>
          </p:txBody>
        </p:sp>
        <p:sp>
          <p:nvSpPr>
            <p:cNvPr id="115" name="Google Shape;115;p19"/>
            <p:cNvSpPr/>
            <p:nvPr/>
          </p:nvSpPr>
          <p:spPr>
            <a:xfrm>
              <a:off x="2789785" y="1323164"/>
              <a:ext cx="5221800" cy="731700"/>
            </a:xfrm>
            <a:prstGeom prst="rect">
              <a:avLst/>
            </a:prstGeom>
            <a:solidFill>
              <a:srgbClr val="802017"/>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16" name="Google Shape;116;p19"/>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Roboto"/>
                  <a:ea typeface="Roboto"/>
                  <a:cs typeface="Roboto"/>
                  <a:sym typeface="Roboto"/>
                </a:rPr>
                <a:t>Gender: the gender of the employee</a:t>
              </a:r>
              <a:endParaRPr sz="1100">
                <a:solidFill>
                  <a:srgbClr val="FFFFFF"/>
                </a:solidFill>
                <a:latin typeface="Roboto"/>
                <a:ea typeface="Roboto"/>
                <a:cs typeface="Roboto"/>
                <a:sym typeface="Roboto"/>
              </a:endParaRPr>
            </a:p>
          </p:txBody>
        </p:sp>
      </p:grpSp>
      <p:grpSp>
        <p:nvGrpSpPr>
          <p:cNvPr id="117" name="Google Shape;117;p19"/>
          <p:cNvGrpSpPr/>
          <p:nvPr/>
        </p:nvGrpSpPr>
        <p:grpSpPr>
          <a:xfrm>
            <a:off x="87750" y="1855511"/>
            <a:ext cx="7783062" cy="393581"/>
            <a:chOff x="228523" y="1323164"/>
            <a:chExt cx="7783062" cy="731700"/>
          </a:xfrm>
        </p:grpSpPr>
        <p:sp>
          <p:nvSpPr>
            <p:cNvPr id="118" name="Google Shape;118;p19"/>
            <p:cNvSpPr txBox="1"/>
            <p:nvPr/>
          </p:nvSpPr>
          <p:spPr>
            <a:xfrm>
              <a:off x="228523" y="1373338"/>
              <a:ext cx="24864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000">
                  <a:solidFill>
                    <a:srgbClr val="802017"/>
                  </a:solidFill>
                  <a:latin typeface="Roboto Medium"/>
                  <a:ea typeface="Roboto Medium"/>
                  <a:cs typeface="Roboto Medium"/>
                  <a:sym typeface="Roboto Medium"/>
                </a:rPr>
                <a:t>Company Type</a:t>
              </a:r>
              <a:r>
                <a:rPr lang="en" sz="3700">
                  <a:solidFill>
                    <a:srgbClr val="802017"/>
                  </a:solidFill>
                  <a:latin typeface="Roboto Medium"/>
                  <a:ea typeface="Roboto Medium"/>
                  <a:cs typeface="Roboto Medium"/>
                  <a:sym typeface="Roboto Medium"/>
                </a:rPr>
                <a:t> </a:t>
              </a:r>
              <a:endParaRPr sz="3700">
                <a:solidFill>
                  <a:srgbClr val="802017"/>
                </a:solidFill>
                <a:latin typeface="Roboto Medium"/>
                <a:ea typeface="Roboto Medium"/>
                <a:cs typeface="Roboto Medium"/>
                <a:sym typeface="Roboto Medium"/>
              </a:endParaRPr>
            </a:p>
          </p:txBody>
        </p:sp>
        <p:sp>
          <p:nvSpPr>
            <p:cNvPr id="119" name="Google Shape;119;p19"/>
            <p:cNvSpPr/>
            <p:nvPr/>
          </p:nvSpPr>
          <p:spPr>
            <a:xfrm>
              <a:off x="2789785" y="1323164"/>
              <a:ext cx="5221800" cy="731700"/>
            </a:xfrm>
            <a:prstGeom prst="rect">
              <a:avLst/>
            </a:prstGeom>
            <a:solidFill>
              <a:srgbClr val="802017"/>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0" name="Google Shape;120;p19"/>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Roboto"/>
                  <a:ea typeface="Roboto"/>
                  <a:cs typeface="Roboto"/>
                  <a:sym typeface="Roboto"/>
                </a:rPr>
                <a:t>Company type: type of company where the employee is working (service/product). E.g: Salesforce vs Apple</a:t>
              </a:r>
              <a:endParaRPr sz="1100">
                <a:solidFill>
                  <a:srgbClr val="FFFFFF"/>
                </a:solidFill>
                <a:latin typeface="Roboto"/>
                <a:ea typeface="Roboto"/>
                <a:cs typeface="Roboto"/>
                <a:sym typeface="Roboto"/>
              </a:endParaRPr>
            </a:p>
          </p:txBody>
        </p:sp>
      </p:grpSp>
      <p:grpSp>
        <p:nvGrpSpPr>
          <p:cNvPr id="121" name="Google Shape;121;p19"/>
          <p:cNvGrpSpPr/>
          <p:nvPr/>
        </p:nvGrpSpPr>
        <p:grpSpPr>
          <a:xfrm>
            <a:off x="1273163" y="2323461"/>
            <a:ext cx="6597637" cy="393581"/>
            <a:chOff x="1413948" y="1323164"/>
            <a:chExt cx="6597637" cy="731700"/>
          </a:xfrm>
        </p:grpSpPr>
        <p:sp>
          <p:nvSpPr>
            <p:cNvPr id="122" name="Google Shape;122;p19"/>
            <p:cNvSpPr txBox="1"/>
            <p:nvPr/>
          </p:nvSpPr>
          <p:spPr>
            <a:xfrm>
              <a:off x="1413948" y="1373338"/>
              <a:ext cx="13011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000">
                  <a:solidFill>
                    <a:srgbClr val="802017"/>
                  </a:solidFill>
                  <a:latin typeface="Roboto Medium"/>
                  <a:ea typeface="Roboto Medium"/>
                  <a:cs typeface="Roboto Medium"/>
                  <a:sym typeface="Roboto Medium"/>
                </a:rPr>
                <a:t>WFH</a:t>
              </a:r>
              <a:r>
                <a:rPr lang="en" sz="4100">
                  <a:solidFill>
                    <a:srgbClr val="802017"/>
                  </a:solidFill>
                  <a:latin typeface="Roboto Medium"/>
                  <a:ea typeface="Roboto Medium"/>
                  <a:cs typeface="Roboto Medium"/>
                  <a:sym typeface="Roboto Medium"/>
                </a:rPr>
                <a:t> </a:t>
              </a:r>
              <a:endParaRPr sz="4100">
                <a:solidFill>
                  <a:srgbClr val="802017"/>
                </a:solidFill>
                <a:latin typeface="Roboto Medium"/>
                <a:ea typeface="Roboto Medium"/>
                <a:cs typeface="Roboto Medium"/>
                <a:sym typeface="Roboto Medium"/>
              </a:endParaRPr>
            </a:p>
          </p:txBody>
        </p:sp>
        <p:sp>
          <p:nvSpPr>
            <p:cNvPr id="123" name="Google Shape;123;p19"/>
            <p:cNvSpPr/>
            <p:nvPr/>
          </p:nvSpPr>
          <p:spPr>
            <a:xfrm>
              <a:off x="2789785" y="1323164"/>
              <a:ext cx="5221800" cy="731700"/>
            </a:xfrm>
            <a:prstGeom prst="rect">
              <a:avLst/>
            </a:prstGeom>
            <a:solidFill>
              <a:srgbClr val="802017"/>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4" name="Google Shape;124;p19"/>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Roboto"/>
                  <a:ea typeface="Roboto"/>
                  <a:cs typeface="Roboto"/>
                  <a:sym typeface="Roboto"/>
                </a:rPr>
                <a:t>Work from home: is work from home facility available (yes/no)</a:t>
              </a:r>
              <a:endParaRPr sz="1100">
                <a:solidFill>
                  <a:srgbClr val="FFFFFF"/>
                </a:solidFill>
                <a:latin typeface="Roboto"/>
                <a:ea typeface="Roboto"/>
                <a:cs typeface="Roboto"/>
                <a:sym typeface="Roboto"/>
              </a:endParaRPr>
            </a:p>
          </p:txBody>
        </p:sp>
      </p:grpSp>
      <p:grpSp>
        <p:nvGrpSpPr>
          <p:cNvPr id="125" name="Google Shape;125;p19"/>
          <p:cNvGrpSpPr/>
          <p:nvPr/>
        </p:nvGrpSpPr>
        <p:grpSpPr>
          <a:xfrm>
            <a:off x="87761" y="2791411"/>
            <a:ext cx="7783063" cy="393581"/>
            <a:chOff x="228522" y="1323164"/>
            <a:chExt cx="7783063" cy="731700"/>
          </a:xfrm>
        </p:grpSpPr>
        <p:sp>
          <p:nvSpPr>
            <p:cNvPr id="126" name="Google Shape;126;p19"/>
            <p:cNvSpPr txBox="1"/>
            <p:nvPr/>
          </p:nvSpPr>
          <p:spPr>
            <a:xfrm>
              <a:off x="228522" y="1373338"/>
              <a:ext cx="24867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000">
                  <a:solidFill>
                    <a:srgbClr val="802017"/>
                  </a:solidFill>
                  <a:latin typeface="Roboto Medium"/>
                  <a:ea typeface="Roboto Medium"/>
                  <a:cs typeface="Roboto Medium"/>
                  <a:sym typeface="Roboto Medium"/>
                </a:rPr>
                <a:t>Designation</a:t>
              </a:r>
              <a:r>
                <a:rPr lang="en" sz="4100">
                  <a:solidFill>
                    <a:srgbClr val="802017"/>
                  </a:solidFill>
                  <a:latin typeface="Roboto Medium"/>
                  <a:ea typeface="Roboto Medium"/>
                  <a:cs typeface="Roboto Medium"/>
                  <a:sym typeface="Roboto Medium"/>
                </a:rPr>
                <a:t> </a:t>
              </a:r>
              <a:endParaRPr sz="4100">
                <a:solidFill>
                  <a:srgbClr val="802017"/>
                </a:solidFill>
                <a:latin typeface="Roboto Medium"/>
                <a:ea typeface="Roboto Medium"/>
                <a:cs typeface="Roboto Medium"/>
                <a:sym typeface="Roboto Medium"/>
              </a:endParaRPr>
            </a:p>
          </p:txBody>
        </p:sp>
        <p:sp>
          <p:nvSpPr>
            <p:cNvPr id="127" name="Google Shape;127;p19"/>
            <p:cNvSpPr/>
            <p:nvPr/>
          </p:nvSpPr>
          <p:spPr>
            <a:xfrm>
              <a:off x="2789785" y="1323164"/>
              <a:ext cx="5221800" cy="731700"/>
            </a:xfrm>
            <a:prstGeom prst="rect">
              <a:avLst/>
            </a:prstGeom>
            <a:solidFill>
              <a:srgbClr val="802017"/>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8" name="Google Shape;128;p19"/>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Roboto"/>
                  <a:ea typeface="Roboto"/>
                  <a:cs typeface="Roboto"/>
                  <a:sym typeface="Roboto"/>
                </a:rPr>
                <a:t>Designation: an indication of seniority level [0.0, 5.0]. Bigger is higher designation</a:t>
              </a:r>
              <a:endParaRPr sz="1100">
                <a:solidFill>
                  <a:srgbClr val="FFFFFF"/>
                </a:solidFill>
                <a:latin typeface="Roboto"/>
                <a:ea typeface="Roboto"/>
                <a:cs typeface="Roboto"/>
                <a:sym typeface="Roboto"/>
              </a:endParaRPr>
            </a:p>
          </p:txBody>
        </p:sp>
      </p:grpSp>
      <p:grpSp>
        <p:nvGrpSpPr>
          <p:cNvPr id="129" name="Google Shape;129;p19"/>
          <p:cNvGrpSpPr/>
          <p:nvPr/>
        </p:nvGrpSpPr>
        <p:grpSpPr>
          <a:xfrm>
            <a:off x="0" y="3259361"/>
            <a:ext cx="7870812" cy="393581"/>
            <a:chOff x="140773" y="1323164"/>
            <a:chExt cx="7870812" cy="731700"/>
          </a:xfrm>
        </p:grpSpPr>
        <p:sp>
          <p:nvSpPr>
            <p:cNvPr id="130" name="Google Shape;130;p19"/>
            <p:cNvSpPr txBox="1"/>
            <p:nvPr/>
          </p:nvSpPr>
          <p:spPr>
            <a:xfrm>
              <a:off x="140773" y="1373338"/>
              <a:ext cx="25746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000">
                  <a:solidFill>
                    <a:srgbClr val="802017"/>
                  </a:solidFill>
                  <a:latin typeface="Roboto Medium"/>
                  <a:ea typeface="Roboto Medium"/>
                  <a:cs typeface="Roboto Medium"/>
                  <a:sym typeface="Roboto Medium"/>
                </a:rPr>
                <a:t>Resource Allocation</a:t>
              </a:r>
              <a:r>
                <a:rPr lang="en" sz="4100">
                  <a:solidFill>
                    <a:srgbClr val="802017"/>
                  </a:solidFill>
                  <a:latin typeface="Roboto Medium"/>
                  <a:ea typeface="Roboto Medium"/>
                  <a:cs typeface="Roboto Medium"/>
                  <a:sym typeface="Roboto Medium"/>
                </a:rPr>
                <a:t> </a:t>
              </a:r>
              <a:endParaRPr sz="4100">
                <a:solidFill>
                  <a:srgbClr val="802017"/>
                </a:solidFill>
                <a:latin typeface="Roboto Medium"/>
                <a:ea typeface="Roboto Medium"/>
                <a:cs typeface="Roboto Medium"/>
                <a:sym typeface="Roboto Medium"/>
              </a:endParaRPr>
            </a:p>
          </p:txBody>
        </p:sp>
        <p:sp>
          <p:nvSpPr>
            <p:cNvPr id="131" name="Google Shape;131;p19"/>
            <p:cNvSpPr/>
            <p:nvPr/>
          </p:nvSpPr>
          <p:spPr>
            <a:xfrm>
              <a:off x="2789785" y="1323164"/>
              <a:ext cx="5221800" cy="731700"/>
            </a:xfrm>
            <a:prstGeom prst="rect">
              <a:avLst/>
            </a:prstGeom>
            <a:solidFill>
              <a:srgbClr val="802017"/>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2" name="Google Shape;132;p19"/>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Roboto"/>
                  <a:ea typeface="Roboto"/>
                  <a:cs typeface="Roboto"/>
                  <a:sym typeface="Roboto"/>
                </a:rPr>
                <a:t>Resource allocation: the amount of resource allocated to the company [1.0, 10.0]. Higher means more resource</a:t>
              </a:r>
              <a:endParaRPr sz="1100">
                <a:solidFill>
                  <a:srgbClr val="FFFFFF"/>
                </a:solidFill>
                <a:latin typeface="Roboto"/>
                <a:ea typeface="Roboto"/>
                <a:cs typeface="Roboto"/>
                <a:sym typeface="Roboto"/>
              </a:endParaRPr>
            </a:p>
          </p:txBody>
        </p:sp>
      </p:grpSp>
      <p:grpSp>
        <p:nvGrpSpPr>
          <p:cNvPr id="133" name="Google Shape;133;p19"/>
          <p:cNvGrpSpPr/>
          <p:nvPr/>
        </p:nvGrpSpPr>
        <p:grpSpPr>
          <a:xfrm>
            <a:off x="0" y="3727311"/>
            <a:ext cx="7870812" cy="393581"/>
            <a:chOff x="140773" y="1323164"/>
            <a:chExt cx="7870812" cy="731700"/>
          </a:xfrm>
        </p:grpSpPr>
        <p:sp>
          <p:nvSpPr>
            <p:cNvPr id="134" name="Google Shape;134;p19"/>
            <p:cNvSpPr txBox="1"/>
            <p:nvPr/>
          </p:nvSpPr>
          <p:spPr>
            <a:xfrm>
              <a:off x="140773" y="1373338"/>
              <a:ext cx="25746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000">
                  <a:solidFill>
                    <a:srgbClr val="802017"/>
                  </a:solidFill>
                  <a:latin typeface="Roboto Medium"/>
                  <a:ea typeface="Roboto Medium"/>
                  <a:cs typeface="Roboto Medium"/>
                  <a:sym typeface="Roboto Medium"/>
                </a:rPr>
                <a:t>MFS</a:t>
              </a:r>
              <a:endParaRPr sz="3400">
                <a:solidFill>
                  <a:srgbClr val="802017"/>
                </a:solidFill>
                <a:latin typeface="Roboto Medium"/>
                <a:ea typeface="Roboto Medium"/>
                <a:cs typeface="Roboto Medium"/>
                <a:sym typeface="Roboto Medium"/>
              </a:endParaRPr>
            </a:p>
          </p:txBody>
        </p:sp>
        <p:sp>
          <p:nvSpPr>
            <p:cNvPr id="135" name="Google Shape;135;p19"/>
            <p:cNvSpPr/>
            <p:nvPr/>
          </p:nvSpPr>
          <p:spPr>
            <a:xfrm>
              <a:off x="2789785" y="1323164"/>
              <a:ext cx="5221800" cy="731700"/>
            </a:xfrm>
            <a:prstGeom prst="rect">
              <a:avLst/>
            </a:prstGeom>
            <a:solidFill>
              <a:srgbClr val="802017"/>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6" name="Google Shape;136;p19"/>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Roboto"/>
                  <a:ea typeface="Roboto"/>
                  <a:cs typeface="Roboto"/>
                  <a:sym typeface="Roboto"/>
                </a:rPr>
                <a:t>Mental fatigue score: the level of fatigue mentally the employee is facing [0.0, 10.0]. Higher means more mental fatigue</a:t>
              </a:r>
              <a:endParaRPr sz="1100">
                <a:solidFill>
                  <a:srgbClr val="FFFFFF"/>
                </a:solidFill>
                <a:latin typeface="Roboto"/>
                <a:ea typeface="Roboto"/>
                <a:cs typeface="Roboto"/>
                <a:sym typeface="Roboto"/>
              </a:endParaRPr>
            </a:p>
          </p:txBody>
        </p:sp>
      </p:grpSp>
      <p:grpSp>
        <p:nvGrpSpPr>
          <p:cNvPr id="137" name="Google Shape;137;p19"/>
          <p:cNvGrpSpPr/>
          <p:nvPr/>
        </p:nvGrpSpPr>
        <p:grpSpPr>
          <a:xfrm>
            <a:off x="569926" y="4195256"/>
            <a:ext cx="7300911" cy="441687"/>
            <a:chOff x="710674" y="1233733"/>
            <a:chExt cx="7300911" cy="821131"/>
          </a:xfrm>
        </p:grpSpPr>
        <p:sp>
          <p:nvSpPr>
            <p:cNvPr id="138" name="Google Shape;138;p19"/>
            <p:cNvSpPr txBox="1"/>
            <p:nvPr/>
          </p:nvSpPr>
          <p:spPr>
            <a:xfrm>
              <a:off x="710674" y="1233733"/>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000">
                  <a:solidFill>
                    <a:srgbClr val="0944A1"/>
                  </a:solidFill>
                  <a:latin typeface="Roboto Medium"/>
                  <a:ea typeface="Roboto Medium"/>
                  <a:cs typeface="Roboto Medium"/>
                  <a:sym typeface="Roboto Medium"/>
                </a:rPr>
                <a:t>Burn Rate</a:t>
              </a:r>
              <a:r>
                <a:rPr lang="en" sz="4400">
                  <a:solidFill>
                    <a:srgbClr val="0944A1"/>
                  </a:solidFill>
                  <a:latin typeface="Roboto Medium"/>
                  <a:ea typeface="Roboto Medium"/>
                  <a:cs typeface="Roboto Medium"/>
                  <a:sym typeface="Roboto Medium"/>
                </a:rPr>
                <a:t> </a:t>
              </a:r>
              <a:endParaRPr sz="4400">
                <a:solidFill>
                  <a:srgbClr val="0944A1"/>
                </a:solidFill>
                <a:latin typeface="Roboto Medium"/>
                <a:ea typeface="Roboto Medium"/>
                <a:cs typeface="Roboto Medium"/>
                <a:sym typeface="Roboto Medium"/>
              </a:endParaRPr>
            </a:p>
          </p:txBody>
        </p:sp>
        <p:sp>
          <p:nvSpPr>
            <p:cNvPr id="139" name="Google Shape;139;p19"/>
            <p:cNvSpPr/>
            <p:nvPr/>
          </p:nvSpPr>
          <p:spPr>
            <a:xfrm>
              <a:off x="2789785" y="1323164"/>
              <a:ext cx="5221800" cy="731700"/>
            </a:xfrm>
            <a:prstGeom prst="rect">
              <a:avLst/>
            </a:prstGeom>
            <a:solidFill>
              <a:srgbClr val="0944A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40" name="Google Shape;140;p19"/>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Roboto"/>
                  <a:ea typeface="Roboto"/>
                  <a:cs typeface="Roboto"/>
                  <a:sym typeface="Roboto"/>
                </a:rPr>
                <a:t>Burn rate: the value to predict [0.0, 1.0]. Higher value means more burnout</a:t>
              </a:r>
              <a:endParaRPr sz="1100">
                <a:solidFill>
                  <a:srgbClr val="FFFFFF"/>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10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10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1000"/>
                                        <p:tgtEl>
                                          <p:spTgt spid="1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1000"/>
                                        <p:tgtEl>
                                          <p:spTgt spid="1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fade">
                                      <p:cBhvr>
                                        <p:cTn id="32" dur="10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1000"/>
                                        <p:tgtEl>
                                          <p:spTgt spid="1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ctrTitle"/>
          </p:nvPr>
        </p:nvSpPr>
        <p:spPr>
          <a:xfrm>
            <a:off x="-123574" y="188150"/>
            <a:ext cx="83094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sz="3400">
                <a:latin typeface="Consolas"/>
                <a:ea typeface="Consolas"/>
                <a:cs typeface="Consolas"/>
                <a:sym typeface="Consolas"/>
              </a:rPr>
              <a:t>Burn Rate Prediction</a:t>
            </a:r>
            <a:endParaRPr sz="3400">
              <a:latin typeface="Consolas"/>
              <a:ea typeface="Consolas"/>
              <a:cs typeface="Consolas"/>
              <a:sym typeface="Consolas"/>
            </a:endParaRPr>
          </a:p>
        </p:txBody>
      </p:sp>
      <p:sp>
        <p:nvSpPr>
          <p:cNvPr id="146" name="Google Shape;146;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6</a:t>
            </a:fld>
            <a:endParaRPr/>
          </a:p>
        </p:txBody>
      </p:sp>
      <p:pic>
        <p:nvPicPr>
          <p:cNvPr id="147" name="Google Shape;147;p20" title="Points scored"/>
          <p:cNvPicPr preferRelativeResize="0"/>
          <p:nvPr/>
        </p:nvPicPr>
        <p:blipFill>
          <a:blip r:embed="rId3">
            <a:alphaModFix/>
          </a:blip>
          <a:stretch>
            <a:fillRect/>
          </a:stretch>
        </p:blipFill>
        <p:spPr>
          <a:xfrm>
            <a:off x="763025" y="832825"/>
            <a:ext cx="6536199" cy="404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a:spLocks noGrp="1"/>
          </p:cNvSpPr>
          <p:nvPr>
            <p:ph type="pic" idx="2"/>
          </p:nvPr>
        </p:nvSpPr>
        <p:spPr>
          <a:xfrm>
            <a:off x="6536526" y="985475"/>
            <a:ext cx="2345700" cy="2651100"/>
          </a:xfrm>
          <a:prstGeom prst="rect">
            <a:avLst/>
          </a:prstGeom>
        </p:spPr>
        <p:txBody>
          <a:bodyPr spcFirstLastPara="1" wrap="square" lIns="0" tIns="0" rIns="0" bIns="0" anchor="ctr" anchorCtr="1">
            <a:noAutofit/>
          </a:bodyPr>
          <a:lstStyle/>
          <a:p>
            <a:pPr marL="0" lvl="0" indent="0" algn="l" rtl="0">
              <a:spcBef>
                <a:spcPts val="600"/>
              </a:spcBef>
              <a:spcAft>
                <a:spcPts val="1200"/>
              </a:spcAft>
              <a:buNone/>
            </a:pPr>
            <a:r>
              <a:rPr lang="en" sz="3450" b="1">
                <a:solidFill>
                  <a:schemeClr val="accent6"/>
                </a:solidFill>
              </a:rPr>
              <a:t>Work in Progress</a:t>
            </a:r>
            <a:endParaRPr sz="3450" b="1">
              <a:solidFill>
                <a:schemeClr val="accent6"/>
              </a:solidFill>
            </a:endParaRPr>
          </a:p>
        </p:txBody>
      </p:sp>
      <p:sp>
        <p:nvSpPr>
          <p:cNvPr id="153" name="Google Shape;153;p21"/>
          <p:cNvSpPr txBox="1">
            <a:spLocks noGrp="1"/>
          </p:cNvSpPr>
          <p:nvPr>
            <p:ph type="ctrTitle"/>
          </p:nvPr>
        </p:nvSpPr>
        <p:spPr>
          <a:xfrm>
            <a:off x="-123575" y="188150"/>
            <a:ext cx="85557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sz="3400">
                <a:latin typeface="Consolas"/>
                <a:ea typeface="Consolas"/>
                <a:cs typeface="Consolas"/>
                <a:sym typeface="Consolas"/>
              </a:rPr>
              <a:t>AWS Deployment Diagram</a:t>
            </a:r>
            <a:endParaRPr sz="3400">
              <a:latin typeface="Consolas"/>
              <a:ea typeface="Consolas"/>
              <a:cs typeface="Consolas"/>
              <a:sym typeface="Consolas"/>
            </a:endParaRPr>
          </a:p>
        </p:txBody>
      </p:sp>
      <p:sp>
        <p:nvSpPr>
          <p:cNvPr id="154" name="Google Shape;154;p21"/>
          <p:cNvSpPr txBox="1">
            <a:spLocks noGrp="1"/>
          </p:cNvSpPr>
          <p:nvPr>
            <p:ph type="body" idx="1"/>
          </p:nvPr>
        </p:nvSpPr>
        <p:spPr>
          <a:xfrm>
            <a:off x="1303022" y="1509744"/>
            <a:ext cx="3336900" cy="1683600"/>
          </a:xfrm>
          <a:prstGeom prst="rect">
            <a:avLst/>
          </a:prstGeom>
        </p:spPr>
        <p:txBody>
          <a:bodyPr spcFirstLastPara="1" wrap="square" lIns="0" tIns="0" rIns="0" bIns="0" anchor="t" anchorCtr="0">
            <a:noAutofit/>
          </a:bodyPr>
          <a:lstStyle/>
          <a:p>
            <a:pPr marL="0" lvl="0" indent="0" algn="l" rtl="0">
              <a:spcBef>
                <a:spcPts val="600"/>
              </a:spcBef>
              <a:spcAft>
                <a:spcPts val="1200"/>
              </a:spcAft>
              <a:buNone/>
            </a:pPr>
            <a:endParaRPr/>
          </a:p>
        </p:txBody>
      </p:sp>
      <p:pic>
        <p:nvPicPr>
          <p:cNvPr id="155" name="Google Shape;155;p21"/>
          <p:cNvPicPr preferRelativeResize="0"/>
          <p:nvPr/>
        </p:nvPicPr>
        <p:blipFill>
          <a:blip r:embed="rId3">
            <a:alphaModFix/>
          </a:blip>
          <a:stretch>
            <a:fillRect/>
          </a:stretch>
        </p:blipFill>
        <p:spPr>
          <a:xfrm>
            <a:off x="225022" y="1101225"/>
            <a:ext cx="6162675" cy="3480274"/>
          </a:xfrm>
          <a:prstGeom prst="rect">
            <a:avLst/>
          </a:prstGeom>
          <a:noFill/>
          <a:ln>
            <a:noFill/>
          </a:ln>
        </p:spPr>
      </p:pic>
      <p:sp>
        <p:nvSpPr>
          <p:cNvPr id="156" name="Google Shape;156;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7</a:t>
            </a:fld>
            <a:endParaRPr/>
          </a:p>
        </p:txBody>
      </p:sp>
      <p:pic>
        <p:nvPicPr>
          <p:cNvPr id="157" name="Google Shape;157;p21"/>
          <p:cNvPicPr preferRelativeResize="0"/>
          <p:nvPr/>
        </p:nvPicPr>
        <p:blipFill>
          <a:blip r:embed="rId4">
            <a:alphaModFix/>
          </a:blip>
          <a:stretch>
            <a:fillRect/>
          </a:stretch>
        </p:blipFill>
        <p:spPr>
          <a:xfrm>
            <a:off x="0" y="985479"/>
            <a:ext cx="9143999" cy="34622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ctrTitle"/>
          </p:nvPr>
        </p:nvSpPr>
        <p:spPr>
          <a:xfrm>
            <a:off x="-123575" y="188150"/>
            <a:ext cx="85557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sz="3400">
                <a:latin typeface="Consolas"/>
                <a:ea typeface="Consolas"/>
                <a:cs typeface="Consolas"/>
                <a:sym typeface="Consolas"/>
              </a:rPr>
              <a:t>OKR - Obstacles and Challenges</a:t>
            </a:r>
            <a:endParaRPr sz="3400">
              <a:latin typeface="Consolas"/>
              <a:ea typeface="Consolas"/>
              <a:cs typeface="Consolas"/>
              <a:sym typeface="Consolas"/>
            </a:endParaRPr>
          </a:p>
        </p:txBody>
      </p:sp>
      <p:sp>
        <p:nvSpPr>
          <p:cNvPr id="163" name="Google Shape;163;p22"/>
          <p:cNvSpPr/>
          <p:nvPr/>
        </p:nvSpPr>
        <p:spPr>
          <a:xfrm>
            <a:off x="491550" y="1216900"/>
            <a:ext cx="2441100" cy="3455400"/>
          </a:xfrm>
          <a:prstGeom prst="roundRect">
            <a:avLst>
              <a:gd name="adj" fmla="val 16667"/>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0000"/>
              </a:solidFill>
            </a:endParaRPr>
          </a:p>
        </p:txBody>
      </p:sp>
      <p:sp>
        <p:nvSpPr>
          <p:cNvPr id="164" name="Google Shape;164;p22"/>
          <p:cNvSpPr/>
          <p:nvPr/>
        </p:nvSpPr>
        <p:spPr>
          <a:xfrm>
            <a:off x="3158875" y="1216900"/>
            <a:ext cx="2441100" cy="3455400"/>
          </a:xfrm>
          <a:prstGeom prst="roundRect">
            <a:avLst>
              <a:gd name="adj" fmla="val 16667"/>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5826200" y="1216900"/>
            <a:ext cx="2441100" cy="3455400"/>
          </a:xfrm>
          <a:prstGeom prst="roundRect">
            <a:avLst>
              <a:gd name="adj" fmla="val 16667"/>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txBox="1">
            <a:spLocks noGrp="1"/>
          </p:cNvSpPr>
          <p:nvPr>
            <p:ph type="body" idx="1"/>
          </p:nvPr>
        </p:nvSpPr>
        <p:spPr>
          <a:xfrm>
            <a:off x="964798" y="1315025"/>
            <a:ext cx="1494600" cy="306000"/>
          </a:xfrm>
          <a:prstGeom prst="rect">
            <a:avLst/>
          </a:prstGeom>
        </p:spPr>
        <p:txBody>
          <a:bodyPr spcFirstLastPara="1" wrap="square" lIns="0" tIns="0" rIns="0" bIns="0" anchor="t" anchorCtr="0">
            <a:noAutofit/>
          </a:bodyPr>
          <a:lstStyle/>
          <a:p>
            <a:pPr marL="0" lvl="0" indent="0" algn="ctr" rtl="0">
              <a:spcBef>
                <a:spcPts val="600"/>
              </a:spcBef>
              <a:spcAft>
                <a:spcPts val="1200"/>
              </a:spcAft>
              <a:buNone/>
            </a:pPr>
            <a:r>
              <a:rPr lang="en" sz="2100" b="1">
                <a:latin typeface="Consolas"/>
                <a:ea typeface="Consolas"/>
                <a:cs typeface="Consolas"/>
                <a:sym typeface="Consolas"/>
              </a:rPr>
              <a:t>Models</a:t>
            </a:r>
            <a:r>
              <a:rPr lang="en" sz="1500">
                <a:latin typeface="Consolas"/>
                <a:ea typeface="Consolas"/>
                <a:cs typeface="Consolas"/>
                <a:sym typeface="Consolas"/>
              </a:rPr>
              <a:t> </a:t>
            </a:r>
            <a:endParaRPr sz="1500">
              <a:latin typeface="Consolas"/>
              <a:ea typeface="Consolas"/>
              <a:cs typeface="Consolas"/>
              <a:sym typeface="Consolas"/>
            </a:endParaRPr>
          </a:p>
        </p:txBody>
      </p:sp>
      <p:sp>
        <p:nvSpPr>
          <p:cNvPr id="167" name="Google Shape;167;p22"/>
          <p:cNvSpPr txBox="1">
            <a:spLocks noGrp="1"/>
          </p:cNvSpPr>
          <p:nvPr>
            <p:ph type="body" idx="1"/>
          </p:nvPr>
        </p:nvSpPr>
        <p:spPr>
          <a:xfrm>
            <a:off x="6213600" y="1315025"/>
            <a:ext cx="1648500" cy="306000"/>
          </a:xfrm>
          <a:prstGeom prst="rect">
            <a:avLst/>
          </a:prstGeom>
        </p:spPr>
        <p:txBody>
          <a:bodyPr spcFirstLastPara="1" wrap="square" lIns="0" tIns="0" rIns="0" bIns="0" anchor="t" anchorCtr="0">
            <a:noAutofit/>
          </a:bodyPr>
          <a:lstStyle/>
          <a:p>
            <a:pPr marL="0" lvl="0" indent="0" algn="ctr" rtl="0">
              <a:spcBef>
                <a:spcPts val="600"/>
              </a:spcBef>
              <a:spcAft>
                <a:spcPts val="1200"/>
              </a:spcAft>
              <a:buNone/>
            </a:pPr>
            <a:r>
              <a:rPr lang="en" sz="2100" b="1">
                <a:latin typeface="Consolas"/>
                <a:ea typeface="Consolas"/>
                <a:cs typeface="Consolas"/>
                <a:sym typeface="Consolas"/>
              </a:rPr>
              <a:t>Deployment</a:t>
            </a:r>
            <a:endParaRPr sz="2100" b="1">
              <a:latin typeface="Consolas"/>
              <a:ea typeface="Consolas"/>
              <a:cs typeface="Consolas"/>
              <a:sym typeface="Consolas"/>
            </a:endParaRPr>
          </a:p>
        </p:txBody>
      </p:sp>
      <p:sp>
        <p:nvSpPr>
          <p:cNvPr id="168" name="Google Shape;168;p22"/>
          <p:cNvSpPr txBox="1">
            <a:spLocks noGrp="1"/>
          </p:cNvSpPr>
          <p:nvPr>
            <p:ph type="body" idx="1"/>
          </p:nvPr>
        </p:nvSpPr>
        <p:spPr>
          <a:xfrm>
            <a:off x="3632123" y="1315025"/>
            <a:ext cx="1494600" cy="306000"/>
          </a:xfrm>
          <a:prstGeom prst="rect">
            <a:avLst/>
          </a:prstGeom>
        </p:spPr>
        <p:txBody>
          <a:bodyPr spcFirstLastPara="1" wrap="square" lIns="0" tIns="0" rIns="0" bIns="0" anchor="t" anchorCtr="0">
            <a:noAutofit/>
          </a:bodyPr>
          <a:lstStyle/>
          <a:p>
            <a:pPr marL="0" lvl="0" indent="0" algn="ctr" rtl="0">
              <a:spcBef>
                <a:spcPts val="600"/>
              </a:spcBef>
              <a:spcAft>
                <a:spcPts val="1200"/>
              </a:spcAft>
              <a:buNone/>
            </a:pPr>
            <a:r>
              <a:rPr lang="en" sz="2100" b="1">
                <a:latin typeface="Consolas"/>
                <a:ea typeface="Consolas"/>
                <a:cs typeface="Consolas"/>
                <a:sym typeface="Consolas"/>
              </a:rPr>
              <a:t>Visuals</a:t>
            </a:r>
            <a:endParaRPr sz="2100" b="1">
              <a:latin typeface="Consolas"/>
              <a:ea typeface="Consolas"/>
              <a:cs typeface="Consolas"/>
              <a:sym typeface="Consolas"/>
            </a:endParaRPr>
          </a:p>
        </p:txBody>
      </p:sp>
      <p:sp>
        <p:nvSpPr>
          <p:cNvPr id="169" name="Google Shape;169;p22"/>
          <p:cNvSpPr txBox="1">
            <a:spLocks noGrp="1"/>
          </p:cNvSpPr>
          <p:nvPr>
            <p:ph type="body" idx="1"/>
          </p:nvPr>
        </p:nvSpPr>
        <p:spPr>
          <a:xfrm>
            <a:off x="3158875" y="1831650"/>
            <a:ext cx="2441100" cy="859200"/>
          </a:xfrm>
          <a:prstGeom prst="rect">
            <a:avLst/>
          </a:prstGeom>
        </p:spPr>
        <p:txBody>
          <a:bodyPr spcFirstLastPara="1" wrap="square" lIns="0" tIns="0" rIns="0" bIns="0" anchor="t" anchorCtr="0">
            <a:noAutofit/>
          </a:bodyPr>
          <a:lstStyle/>
          <a:p>
            <a:pPr marL="457200" lvl="0" indent="-323850" algn="l" rtl="0">
              <a:spcBef>
                <a:spcPts val="600"/>
              </a:spcBef>
              <a:spcAft>
                <a:spcPts val="0"/>
              </a:spcAft>
              <a:buSzPts val="1500"/>
              <a:buFont typeface="Consolas"/>
              <a:buChar char="+"/>
            </a:pPr>
            <a:r>
              <a:rPr lang="en" sz="1500">
                <a:latin typeface="Consolas"/>
                <a:ea typeface="Consolas"/>
                <a:cs typeface="Consolas"/>
                <a:sym typeface="Consolas"/>
              </a:rPr>
              <a:t>Development with Streamlit</a:t>
            </a:r>
            <a:endParaRPr sz="1500">
              <a:latin typeface="Consolas"/>
              <a:ea typeface="Consolas"/>
              <a:cs typeface="Consolas"/>
              <a:sym typeface="Consolas"/>
            </a:endParaRPr>
          </a:p>
          <a:p>
            <a:pPr marL="457200" lvl="0" indent="-323850" algn="l" rtl="0">
              <a:spcBef>
                <a:spcPts val="0"/>
              </a:spcBef>
              <a:spcAft>
                <a:spcPts val="0"/>
              </a:spcAft>
              <a:buSzPts val="1500"/>
              <a:buFont typeface="Consolas"/>
              <a:buChar char="+"/>
            </a:pPr>
            <a:r>
              <a:rPr lang="en" sz="1500">
                <a:latin typeface="Consolas"/>
                <a:ea typeface="Consolas"/>
                <a:cs typeface="Consolas"/>
                <a:sym typeface="Consolas"/>
              </a:rPr>
              <a:t>Visualize models and analysis</a:t>
            </a:r>
            <a:endParaRPr sz="1500">
              <a:latin typeface="Consolas"/>
              <a:ea typeface="Consolas"/>
              <a:cs typeface="Consolas"/>
              <a:sym typeface="Consolas"/>
            </a:endParaRPr>
          </a:p>
          <a:p>
            <a:pPr marL="914400" lvl="0" indent="0" algn="l" rtl="0">
              <a:spcBef>
                <a:spcPts val="1200"/>
              </a:spcBef>
              <a:spcAft>
                <a:spcPts val="1200"/>
              </a:spcAft>
              <a:buNone/>
            </a:pPr>
            <a:endParaRPr sz="1500">
              <a:latin typeface="Consolas"/>
              <a:ea typeface="Consolas"/>
              <a:cs typeface="Consolas"/>
              <a:sym typeface="Consolas"/>
            </a:endParaRPr>
          </a:p>
        </p:txBody>
      </p:sp>
      <p:sp>
        <p:nvSpPr>
          <p:cNvPr id="170" name="Google Shape;170;p22"/>
          <p:cNvSpPr txBox="1">
            <a:spLocks noGrp="1"/>
          </p:cNvSpPr>
          <p:nvPr>
            <p:ph type="body" idx="1"/>
          </p:nvPr>
        </p:nvSpPr>
        <p:spPr>
          <a:xfrm>
            <a:off x="3158875" y="3031725"/>
            <a:ext cx="2441100" cy="1122600"/>
          </a:xfrm>
          <a:prstGeom prst="rect">
            <a:avLst/>
          </a:prstGeom>
        </p:spPr>
        <p:txBody>
          <a:bodyPr spcFirstLastPara="1" wrap="square" lIns="0" tIns="0" rIns="0" bIns="0" anchor="t" anchorCtr="0">
            <a:noAutofit/>
          </a:bodyPr>
          <a:lstStyle/>
          <a:p>
            <a:pPr marL="457200" lvl="0" indent="-323850" algn="l" rtl="0">
              <a:spcBef>
                <a:spcPts val="600"/>
              </a:spcBef>
              <a:spcAft>
                <a:spcPts val="0"/>
              </a:spcAft>
              <a:buSzPts val="1500"/>
              <a:buFont typeface="Consolas"/>
              <a:buChar char="-"/>
            </a:pPr>
            <a:r>
              <a:rPr lang="en" sz="1500">
                <a:latin typeface="Consolas"/>
                <a:ea typeface="Consolas"/>
                <a:cs typeface="Consolas"/>
                <a:sym typeface="Consolas"/>
              </a:rPr>
              <a:t>Discard unwanted analysis</a:t>
            </a:r>
            <a:endParaRPr sz="1500">
              <a:latin typeface="Consolas"/>
              <a:ea typeface="Consolas"/>
              <a:cs typeface="Consolas"/>
              <a:sym typeface="Consolas"/>
            </a:endParaRPr>
          </a:p>
          <a:p>
            <a:pPr marL="457200" lvl="0" indent="-323850" algn="l" rtl="0">
              <a:spcBef>
                <a:spcPts val="0"/>
              </a:spcBef>
              <a:spcAft>
                <a:spcPts val="0"/>
              </a:spcAft>
              <a:buSzPts val="1500"/>
              <a:buFont typeface="Consolas"/>
              <a:buChar char="-"/>
            </a:pPr>
            <a:r>
              <a:rPr lang="en" sz="1500">
                <a:latin typeface="Consolas"/>
                <a:ea typeface="Consolas"/>
                <a:cs typeface="Consolas"/>
                <a:sym typeface="Consolas"/>
              </a:rPr>
              <a:t>Unit Testing Visuals</a:t>
            </a:r>
            <a:endParaRPr sz="1500">
              <a:latin typeface="Consolas"/>
              <a:ea typeface="Consolas"/>
              <a:cs typeface="Consolas"/>
              <a:sym typeface="Consolas"/>
            </a:endParaRPr>
          </a:p>
        </p:txBody>
      </p:sp>
      <p:sp>
        <p:nvSpPr>
          <p:cNvPr id="171" name="Google Shape;171;p22"/>
          <p:cNvSpPr txBox="1">
            <a:spLocks noGrp="1"/>
          </p:cNvSpPr>
          <p:nvPr>
            <p:ph type="body" idx="1"/>
          </p:nvPr>
        </p:nvSpPr>
        <p:spPr>
          <a:xfrm>
            <a:off x="491550" y="3031775"/>
            <a:ext cx="2441100" cy="1122600"/>
          </a:xfrm>
          <a:prstGeom prst="rect">
            <a:avLst/>
          </a:prstGeom>
        </p:spPr>
        <p:txBody>
          <a:bodyPr spcFirstLastPara="1" wrap="square" lIns="0" tIns="0" rIns="0" bIns="0" anchor="t" anchorCtr="0">
            <a:noAutofit/>
          </a:bodyPr>
          <a:lstStyle/>
          <a:p>
            <a:pPr marL="457200" lvl="0" indent="-323850" algn="l" rtl="0">
              <a:spcBef>
                <a:spcPts val="600"/>
              </a:spcBef>
              <a:spcAft>
                <a:spcPts val="0"/>
              </a:spcAft>
              <a:buSzPts val="1500"/>
              <a:buFont typeface="Consolas"/>
              <a:buChar char="-"/>
            </a:pPr>
            <a:r>
              <a:rPr lang="en" sz="1500">
                <a:latin typeface="Consolas"/>
                <a:ea typeface="Consolas"/>
                <a:cs typeface="Consolas"/>
                <a:sym typeface="Consolas"/>
              </a:rPr>
              <a:t>Model selection</a:t>
            </a:r>
            <a:endParaRPr sz="1500">
              <a:latin typeface="Consolas"/>
              <a:ea typeface="Consolas"/>
              <a:cs typeface="Consolas"/>
              <a:sym typeface="Consolas"/>
            </a:endParaRPr>
          </a:p>
        </p:txBody>
      </p:sp>
      <p:sp>
        <p:nvSpPr>
          <p:cNvPr id="172" name="Google Shape;172;p22"/>
          <p:cNvSpPr txBox="1">
            <a:spLocks noGrp="1"/>
          </p:cNvSpPr>
          <p:nvPr>
            <p:ph type="body" idx="1"/>
          </p:nvPr>
        </p:nvSpPr>
        <p:spPr>
          <a:xfrm>
            <a:off x="5826200" y="3031725"/>
            <a:ext cx="2349000" cy="1122600"/>
          </a:xfrm>
          <a:prstGeom prst="rect">
            <a:avLst/>
          </a:prstGeom>
        </p:spPr>
        <p:txBody>
          <a:bodyPr spcFirstLastPara="1" wrap="square" lIns="0" tIns="0" rIns="0" bIns="0" anchor="t" anchorCtr="0">
            <a:noAutofit/>
          </a:bodyPr>
          <a:lstStyle/>
          <a:p>
            <a:pPr marL="457200" lvl="0" indent="-323850" algn="l" rtl="0">
              <a:spcBef>
                <a:spcPts val="600"/>
              </a:spcBef>
              <a:spcAft>
                <a:spcPts val="0"/>
              </a:spcAft>
              <a:buSzPts val="1500"/>
              <a:buFont typeface="Consolas"/>
              <a:buChar char="-"/>
            </a:pPr>
            <a:r>
              <a:rPr lang="en" sz="1500">
                <a:latin typeface="Consolas"/>
                <a:ea typeface="Consolas"/>
                <a:cs typeface="Consolas"/>
                <a:sym typeface="Consolas"/>
              </a:rPr>
              <a:t>Multi-users deployment</a:t>
            </a:r>
            <a:endParaRPr sz="1500">
              <a:latin typeface="Consolas"/>
              <a:ea typeface="Consolas"/>
              <a:cs typeface="Consolas"/>
              <a:sym typeface="Consolas"/>
            </a:endParaRPr>
          </a:p>
          <a:p>
            <a:pPr marL="0" lvl="0" indent="0" algn="l" rtl="0">
              <a:spcBef>
                <a:spcPts val="1200"/>
              </a:spcBef>
              <a:spcAft>
                <a:spcPts val="1200"/>
              </a:spcAft>
              <a:buNone/>
            </a:pPr>
            <a:endParaRPr sz="1500">
              <a:latin typeface="Consolas"/>
              <a:ea typeface="Consolas"/>
              <a:cs typeface="Consolas"/>
              <a:sym typeface="Consolas"/>
            </a:endParaRPr>
          </a:p>
        </p:txBody>
      </p:sp>
      <p:sp>
        <p:nvSpPr>
          <p:cNvPr id="173" name="Google Shape;173;p22"/>
          <p:cNvSpPr txBox="1">
            <a:spLocks noGrp="1"/>
          </p:cNvSpPr>
          <p:nvPr>
            <p:ph type="body" idx="1"/>
          </p:nvPr>
        </p:nvSpPr>
        <p:spPr>
          <a:xfrm>
            <a:off x="491550" y="1831650"/>
            <a:ext cx="2441100" cy="859200"/>
          </a:xfrm>
          <a:prstGeom prst="rect">
            <a:avLst/>
          </a:prstGeom>
        </p:spPr>
        <p:txBody>
          <a:bodyPr spcFirstLastPara="1" wrap="square" lIns="0" tIns="0" rIns="0" bIns="0" anchor="t" anchorCtr="0">
            <a:noAutofit/>
          </a:bodyPr>
          <a:lstStyle/>
          <a:p>
            <a:pPr marL="457200" lvl="0" indent="-323850" algn="l" rtl="0">
              <a:spcBef>
                <a:spcPts val="600"/>
              </a:spcBef>
              <a:spcAft>
                <a:spcPts val="0"/>
              </a:spcAft>
              <a:buSzPts val="1500"/>
              <a:buFont typeface="Consolas"/>
              <a:buChar char="+"/>
            </a:pPr>
            <a:r>
              <a:rPr lang="en" sz="1500">
                <a:latin typeface="Consolas"/>
                <a:ea typeface="Consolas"/>
                <a:cs typeface="Consolas"/>
                <a:sym typeface="Consolas"/>
              </a:rPr>
              <a:t>Data Acquisition</a:t>
            </a:r>
            <a:endParaRPr sz="1500">
              <a:latin typeface="Consolas"/>
              <a:ea typeface="Consolas"/>
              <a:cs typeface="Consolas"/>
              <a:sym typeface="Consolas"/>
            </a:endParaRPr>
          </a:p>
          <a:p>
            <a:pPr marL="457200" lvl="0" indent="-323850" algn="l" rtl="0">
              <a:spcBef>
                <a:spcPts val="0"/>
              </a:spcBef>
              <a:spcAft>
                <a:spcPts val="0"/>
              </a:spcAft>
              <a:buSzPts val="1500"/>
              <a:buFont typeface="Consolas"/>
              <a:buChar char="+"/>
            </a:pPr>
            <a:r>
              <a:rPr lang="en" sz="1500">
                <a:latin typeface="Consolas"/>
                <a:ea typeface="Consolas"/>
                <a:cs typeface="Consolas"/>
                <a:sym typeface="Consolas"/>
              </a:rPr>
              <a:t>Model Training with different methods</a:t>
            </a:r>
            <a:endParaRPr sz="1500">
              <a:latin typeface="Consolas"/>
              <a:ea typeface="Consolas"/>
              <a:cs typeface="Consolas"/>
              <a:sym typeface="Consolas"/>
            </a:endParaRPr>
          </a:p>
        </p:txBody>
      </p:sp>
      <p:sp>
        <p:nvSpPr>
          <p:cNvPr id="174" name="Google Shape;174;p22"/>
          <p:cNvSpPr txBox="1">
            <a:spLocks noGrp="1"/>
          </p:cNvSpPr>
          <p:nvPr>
            <p:ph type="body" idx="1"/>
          </p:nvPr>
        </p:nvSpPr>
        <p:spPr>
          <a:xfrm>
            <a:off x="5826200" y="1831650"/>
            <a:ext cx="2349000" cy="859200"/>
          </a:xfrm>
          <a:prstGeom prst="rect">
            <a:avLst/>
          </a:prstGeom>
        </p:spPr>
        <p:txBody>
          <a:bodyPr spcFirstLastPara="1" wrap="square" lIns="0" tIns="0" rIns="0" bIns="0" anchor="t" anchorCtr="0">
            <a:noAutofit/>
          </a:bodyPr>
          <a:lstStyle/>
          <a:p>
            <a:pPr marL="457200" lvl="0" indent="-323850" algn="l" rtl="0">
              <a:spcBef>
                <a:spcPts val="600"/>
              </a:spcBef>
              <a:spcAft>
                <a:spcPts val="0"/>
              </a:spcAft>
              <a:buSzPts val="1500"/>
              <a:buFont typeface="Consolas"/>
              <a:buChar char="+"/>
            </a:pPr>
            <a:r>
              <a:rPr lang="en" sz="1500">
                <a:latin typeface="Consolas"/>
                <a:ea typeface="Consolas"/>
                <a:cs typeface="Consolas"/>
                <a:sym typeface="Consolas"/>
              </a:rPr>
              <a:t>Set up AWS Instance</a:t>
            </a:r>
            <a:endParaRPr sz="1500">
              <a:latin typeface="Consolas"/>
              <a:ea typeface="Consolas"/>
              <a:cs typeface="Consolas"/>
              <a:sym typeface="Consolas"/>
            </a:endParaRPr>
          </a:p>
          <a:p>
            <a:pPr marL="457200" lvl="0" indent="-323850" algn="l" rtl="0">
              <a:spcBef>
                <a:spcPts val="0"/>
              </a:spcBef>
              <a:spcAft>
                <a:spcPts val="0"/>
              </a:spcAft>
              <a:buSzPts val="1500"/>
              <a:buFont typeface="Consolas"/>
              <a:buChar char="+"/>
            </a:pPr>
            <a:r>
              <a:rPr lang="en" sz="1500">
                <a:latin typeface="Consolas"/>
                <a:ea typeface="Consolas"/>
                <a:cs typeface="Consolas"/>
                <a:sym typeface="Consolas"/>
              </a:rPr>
              <a:t>Deploy models to AWS server</a:t>
            </a:r>
            <a:endParaRPr sz="1500">
              <a:latin typeface="Consolas"/>
              <a:ea typeface="Consolas"/>
              <a:cs typeface="Consolas"/>
              <a:sym typeface="Consolas"/>
            </a:endParaRPr>
          </a:p>
        </p:txBody>
      </p:sp>
      <p:sp>
        <p:nvSpPr>
          <p:cNvPr id="175" name="Google Shape;17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par>
                                <p:cTn id="8" presetID="10" presetClass="entr" presetSubtype="0" fill="hold"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1000"/>
                                        <p:tgtEl>
                                          <p:spTgt spid="166"/>
                                        </p:tgtEl>
                                      </p:cBhvr>
                                    </p:animEffect>
                                  </p:childTnLst>
                                </p:cTn>
                              </p:par>
                              <p:par>
                                <p:cTn id="11" presetID="10" presetClass="entr" presetSubtype="0" fill="hold" nodeType="withEffect">
                                  <p:stCondLst>
                                    <p:cond delay="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1000"/>
                                        <p:tgtEl>
                                          <p:spTgt spid="173"/>
                                        </p:tgtEl>
                                      </p:cBhvr>
                                    </p:animEffect>
                                  </p:childTnLst>
                                </p:cTn>
                              </p:par>
                              <p:par>
                                <p:cTn id="14" presetID="10" presetClass="entr" presetSubtype="0" fill="hold"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fade">
                                      <p:cBhvr>
                                        <p:cTn id="16" dur="1000"/>
                                        <p:tgtEl>
                                          <p:spTgt spid="1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4"/>
                                        </p:tgtEl>
                                        <p:attrNameLst>
                                          <p:attrName>style.visibility</p:attrName>
                                        </p:attrNameLst>
                                      </p:cBhvr>
                                      <p:to>
                                        <p:strVal val="visible"/>
                                      </p:to>
                                    </p:set>
                                    <p:animEffect transition="in" filter="fade">
                                      <p:cBhvr>
                                        <p:cTn id="21" dur="1000"/>
                                        <p:tgtEl>
                                          <p:spTgt spid="164"/>
                                        </p:tgtEl>
                                      </p:cBhvr>
                                    </p:animEffect>
                                  </p:childTnLst>
                                </p:cTn>
                              </p:par>
                              <p:par>
                                <p:cTn id="22" presetID="10" presetClass="entr" presetSubtype="0" fill="hold" nodeType="withEffect">
                                  <p:stCondLst>
                                    <p:cond delay="0"/>
                                  </p:stCondLst>
                                  <p:childTnLst>
                                    <p:set>
                                      <p:cBhvr>
                                        <p:cTn id="23" dur="1" fill="hold">
                                          <p:stCondLst>
                                            <p:cond delay="0"/>
                                          </p:stCondLst>
                                        </p:cTn>
                                        <p:tgtEl>
                                          <p:spTgt spid="168"/>
                                        </p:tgtEl>
                                        <p:attrNameLst>
                                          <p:attrName>style.visibility</p:attrName>
                                        </p:attrNameLst>
                                      </p:cBhvr>
                                      <p:to>
                                        <p:strVal val="visible"/>
                                      </p:to>
                                    </p:set>
                                    <p:animEffect transition="in" filter="fade">
                                      <p:cBhvr>
                                        <p:cTn id="24" dur="1000"/>
                                        <p:tgtEl>
                                          <p:spTgt spid="168"/>
                                        </p:tgtEl>
                                      </p:cBhvr>
                                    </p:animEffect>
                                  </p:childTnLst>
                                </p:cTn>
                              </p:par>
                              <p:par>
                                <p:cTn id="25" presetID="10" presetClass="entr" presetSubtype="0" fill="hold" nodeType="with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par>
                                <p:cTn id="28" presetID="10" presetClass="entr" presetSubtype="0" fill="hold" nodeType="withEffect">
                                  <p:stCondLst>
                                    <p:cond delay="0"/>
                                  </p:stCondLst>
                                  <p:childTnLst>
                                    <p:set>
                                      <p:cBhvr>
                                        <p:cTn id="29" dur="1" fill="hold">
                                          <p:stCondLst>
                                            <p:cond delay="0"/>
                                          </p:stCondLst>
                                        </p:cTn>
                                        <p:tgtEl>
                                          <p:spTgt spid="170"/>
                                        </p:tgtEl>
                                        <p:attrNameLst>
                                          <p:attrName>style.visibility</p:attrName>
                                        </p:attrNameLst>
                                      </p:cBhvr>
                                      <p:to>
                                        <p:strVal val="visible"/>
                                      </p:to>
                                    </p:set>
                                    <p:animEffect transition="in" filter="fade">
                                      <p:cBhvr>
                                        <p:cTn id="30" dur="1000"/>
                                        <p:tgtEl>
                                          <p:spTgt spid="170"/>
                                        </p:tgtEl>
                                      </p:cBhvr>
                                    </p:animEffect>
                                  </p:childTnLst>
                                </p:cTn>
                              </p:par>
                              <p:par>
                                <p:cTn id="31" presetID="10" presetClass="entr" presetSubtype="0" fill="hold" nodeType="with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fade">
                                      <p:cBhvr>
                                        <p:cTn id="33" dur="1000"/>
                                        <p:tgtEl>
                                          <p:spTgt spid="17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fade">
                                      <p:cBhvr>
                                        <p:cTn id="38" dur="1000"/>
                                        <p:tgtEl>
                                          <p:spTgt spid="165"/>
                                        </p:tgtEl>
                                      </p:cBhvr>
                                    </p:animEffect>
                                  </p:childTnLst>
                                </p:cTn>
                              </p:par>
                              <p:par>
                                <p:cTn id="39" presetID="10" presetClass="entr" presetSubtype="0" fill="hold" nodeType="withEffect">
                                  <p:stCondLst>
                                    <p:cond delay="0"/>
                                  </p:stCondLst>
                                  <p:childTnLst>
                                    <p:set>
                                      <p:cBhvr>
                                        <p:cTn id="40" dur="1" fill="hold">
                                          <p:stCondLst>
                                            <p:cond delay="0"/>
                                          </p:stCondLst>
                                        </p:cTn>
                                        <p:tgtEl>
                                          <p:spTgt spid="167"/>
                                        </p:tgtEl>
                                        <p:attrNameLst>
                                          <p:attrName>style.visibility</p:attrName>
                                        </p:attrNameLst>
                                      </p:cBhvr>
                                      <p:to>
                                        <p:strVal val="visible"/>
                                      </p:to>
                                    </p:set>
                                    <p:animEffect transition="in" filter="fade">
                                      <p:cBhvr>
                                        <p:cTn id="41" dur="1000"/>
                                        <p:tgtEl>
                                          <p:spTgt spid="167"/>
                                        </p:tgtEl>
                                      </p:cBhvr>
                                    </p:animEffect>
                                  </p:childTnLst>
                                </p:cTn>
                              </p:par>
                              <p:par>
                                <p:cTn id="42" presetID="10" presetClass="entr" presetSubtype="0" fill="hold" nodeType="withEffect">
                                  <p:stCondLst>
                                    <p:cond delay="0"/>
                                  </p:stCondLst>
                                  <p:childTnLst>
                                    <p:set>
                                      <p:cBhvr>
                                        <p:cTn id="43" dur="1" fill="hold">
                                          <p:stCondLst>
                                            <p:cond delay="0"/>
                                          </p:stCondLst>
                                        </p:cTn>
                                        <p:tgtEl>
                                          <p:spTgt spid="174"/>
                                        </p:tgtEl>
                                        <p:attrNameLst>
                                          <p:attrName>style.visibility</p:attrName>
                                        </p:attrNameLst>
                                      </p:cBhvr>
                                      <p:to>
                                        <p:strVal val="visible"/>
                                      </p:to>
                                    </p:set>
                                    <p:animEffect transition="in" filter="fade">
                                      <p:cBhvr>
                                        <p:cTn id="44" dur="1000"/>
                                        <p:tgtEl>
                                          <p:spTgt spid="174"/>
                                        </p:tgtEl>
                                      </p:cBhvr>
                                    </p:animEffect>
                                  </p:childTnLst>
                                </p:cTn>
                              </p:par>
                              <p:par>
                                <p:cTn id="45" presetID="10" presetClass="entr" presetSubtype="0" fill="hold" nodeType="withEffect">
                                  <p:stCondLst>
                                    <p:cond delay="0"/>
                                  </p:stCondLst>
                                  <p:childTnLst>
                                    <p:set>
                                      <p:cBhvr>
                                        <p:cTn id="46" dur="1" fill="hold">
                                          <p:stCondLst>
                                            <p:cond delay="0"/>
                                          </p:stCondLst>
                                        </p:cTn>
                                        <p:tgtEl>
                                          <p:spTgt spid="172"/>
                                        </p:tgtEl>
                                        <p:attrNameLst>
                                          <p:attrName>style.visibility</p:attrName>
                                        </p:attrNameLst>
                                      </p:cBhvr>
                                      <p:to>
                                        <p:strVal val="visible"/>
                                      </p:to>
                                    </p:set>
                                    <p:animEffect transition="in" filter="fade">
                                      <p:cBhvr>
                                        <p:cTn id="47"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a:spLocks noGrp="1"/>
          </p:cNvSpPr>
          <p:nvPr>
            <p:ph type="pic" idx="2"/>
          </p:nvPr>
        </p:nvSpPr>
        <p:spPr>
          <a:xfrm>
            <a:off x="274320" y="985478"/>
            <a:ext cx="8607900" cy="2651100"/>
          </a:xfrm>
          <a:prstGeom prst="rect">
            <a:avLst/>
          </a:prstGeom>
        </p:spPr>
        <p:txBody>
          <a:bodyPr spcFirstLastPara="1" wrap="square" lIns="0" tIns="0" rIns="0" bIns="0" anchor="ctr" anchorCtr="1">
            <a:noAutofit/>
          </a:bodyPr>
          <a:lstStyle/>
          <a:p>
            <a:pPr marL="457200" lvl="0" indent="-304800" algn="l" rtl="0">
              <a:lnSpc>
                <a:spcPct val="100000"/>
              </a:lnSpc>
              <a:spcBef>
                <a:spcPts val="0"/>
              </a:spcBef>
              <a:spcAft>
                <a:spcPts val="0"/>
              </a:spcAft>
              <a:buClr>
                <a:schemeClr val="dk1"/>
              </a:buClr>
              <a:buSzPts val="1200"/>
              <a:buFont typeface="Consolas"/>
              <a:buChar char="●"/>
            </a:pPr>
            <a:r>
              <a:rPr lang="en" sz="1200">
                <a:solidFill>
                  <a:schemeClr val="dk1"/>
                </a:solidFill>
                <a:latin typeface="Consolas"/>
                <a:ea typeface="Consolas"/>
                <a:cs typeface="Consolas"/>
                <a:sym typeface="Consolas"/>
              </a:rPr>
              <a:t>Kaggle Dataset:</a:t>
            </a:r>
            <a:endParaRPr sz="1200">
              <a:solidFill>
                <a:schemeClr val="dk1"/>
              </a:solidFill>
              <a:latin typeface="Consolas"/>
              <a:ea typeface="Consolas"/>
              <a:cs typeface="Consolas"/>
              <a:sym typeface="Consolas"/>
            </a:endParaRPr>
          </a:p>
          <a:p>
            <a:pPr marL="914400" lvl="1" indent="-304800" algn="l" rtl="0">
              <a:lnSpc>
                <a:spcPct val="100000"/>
              </a:lnSpc>
              <a:spcBef>
                <a:spcPts val="0"/>
              </a:spcBef>
              <a:spcAft>
                <a:spcPts val="0"/>
              </a:spcAft>
              <a:buClr>
                <a:schemeClr val="dk1"/>
              </a:buClr>
              <a:buSzPts val="1200"/>
              <a:buFont typeface="Consolas"/>
              <a:buChar char="○"/>
            </a:pPr>
            <a:r>
              <a:rPr lang="en" sz="1200" u="sng">
                <a:solidFill>
                  <a:schemeClr val="dk1"/>
                </a:solidFill>
                <a:latin typeface="Consolas"/>
                <a:ea typeface="Consolas"/>
                <a:cs typeface="Consolas"/>
                <a:sym typeface="Consolas"/>
                <a:hlinkClick r:id="rId3">
                  <a:extLst>
                    <a:ext uri="{A12FA001-AC4F-418D-AE19-62706E023703}">
                      <ahyp:hlinkClr xmlns:ahyp="http://schemas.microsoft.com/office/drawing/2018/hyperlinkcolor" val="tx"/>
                    </a:ext>
                  </a:extLst>
                </a:hlinkClick>
              </a:rPr>
              <a:t>https://www.kaggle.com/blurredmachine/are-your-employees-burning-out?select=test.csv</a:t>
            </a: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endParaRPr sz="1200">
              <a:solidFill>
                <a:schemeClr val="dk1"/>
              </a:solidFill>
              <a:latin typeface="Consolas"/>
              <a:ea typeface="Consolas"/>
              <a:cs typeface="Consolas"/>
              <a:sym typeface="Consolas"/>
            </a:endParaRPr>
          </a:p>
          <a:p>
            <a:pPr marL="457200" lvl="0" indent="-304800" algn="l" rtl="0">
              <a:lnSpc>
                <a:spcPct val="100000"/>
              </a:lnSpc>
              <a:spcBef>
                <a:spcPts val="0"/>
              </a:spcBef>
              <a:spcAft>
                <a:spcPts val="0"/>
              </a:spcAft>
              <a:buClr>
                <a:schemeClr val="dk1"/>
              </a:buClr>
              <a:buSzPts val="1200"/>
              <a:buFont typeface="Consolas"/>
              <a:buChar char="●"/>
            </a:pPr>
            <a:r>
              <a:rPr lang="en" sz="1200">
                <a:solidFill>
                  <a:schemeClr val="dk1"/>
                </a:solidFill>
                <a:latin typeface="Consolas"/>
                <a:ea typeface="Consolas"/>
                <a:cs typeface="Consolas"/>
                <a:sym typeface="Consolas"/>
              </a:rPr>
              <a:t>Workplace Stress: a Silent Killer of Employee Health and Productivity </a:t>
            </a:r>
            <a:endParaRPr sz="1200">
              <a:solidFill>
                <a:schemeClr val="dk1"/>
              </a:solidFill>
              <a:latin typeface="Consolas"/>
              <a:ea typeface="Consolas"/>
              <a:cs typeface="Consolas"/>
              <a:sym typeface="Consolas"/>
            </a:endParaRPr>
          </a:p>
          <a:p>
            <a:pPr marL="914400" lvl="1" indent="-304800" algn="l" rtl="0">
              <a:lnSpc>
                <a:spcPct val="100000"/>
              </a:lnSpc>
              <a:spcBef>
                <a:spcPts val="0"/>
              </a:spcBef>
              <a:spcAft>
                <a:spcPts val="0"/>
              </a:spcAft>
              <a:buClr>
                <a:schemeClr val="dk1"/>
              </a:buClr>
              <a:buSzPts val="1200"/>
              <a:buFont typeface="Consolas"/>
              <a:buChar char="○"/>
            </a:pPr>
            <a:r>
              <a:rPr lang="en" sz="1200" u="sng">
                <a:solidFill>
                  <a:schemeClr val="dk1"/>
                </a:solidFill>
                <a:latin typeface="Consolas"/>
                <a:ea typeface="Consolas"/>
                <a:cs typeface="Consolas"/>
                <a:sym typeface="Consolas"/>
                <a:hlinkClick r:id="rId4">
                  <a:extLst>
                    <a:ext uri="{A12FA001-AC4F-418D-AE19-62706E023703}">
                      <ahyp:hlinkClr xmlns:ahyp="http://schemas.microsoft.com/office/drawing/2018/hyperlinkcolor" val="tx"/>
                    </a:ext>
                  </a:extLst>
                </a:hlinkClick>
              </a:rPr>
              <a:t>https://www.corporatewellnessmagazine.com/article/workplace-stress-silent-killer-employee-health-productivity#:~:text=With%20these%20attendant%20health%20effects,healthcare%20costs%20incurred%20by%20employers</a:t>
            </a:r>
            <a:r>
              <a:rPr lang="en" sz="1200" u="sng">
                <a:solidFill>
                  <a:schemeClr val="dk1"/>
                </a:solidFill>
                <a:latin typeface="Consolas"/>
                <a:ea typeface="Consolas"/>
                <a:cs typeface="Consolas"/>
                <a:sym typeface="Consolas"/>
              </a:rPr>
              <a:t>.</a:t>
            </a:r>
            <a:endParaRPr sz="1200" u="sng">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endParaRPr sz="1200" u="sng">
              <a:solidFill>
                <a:schemeClr val="dk1"/>
              </a:solidFill>
              <a:latin typeface="Consolas"/>
              <a:ea typeface="Consolas"/>
              <a:cs typeface="Consolas"/>
              <a:sym typeface="Consolas"/>
            </a:endParaRPr>
          </a:p>
          <a:p>
            <a:pPr marL="457200" lvl="0" indent="-304800" algn="l" rtl="0">
              <a:lnSpc>
                <a:spcPct val="100000"/>
              </a:lnSpc>
              <a:spcBef>
                <a:spcPts val="0"/>
              </a:spcBef>
              <a:spcAft>
                <a:spcPts val="0"/>
              </a:spcAft>
              <a:buClr>
                <a:schemeClr val="dk1"/>
              </a:buClr>
              <a:buSzPts val="1200"/>
              <a:buFont typeface="Consolas"/>
              <a:buChar char="●"/>
            </a:pPr>
            <a:r>
              <a:rPr lang="en" sz="1200">
                <a:solidFill>
                  <a:schemeClr val="dk1"/>
                </a:solidFill>
                <a:latin typeface="Consolas"/>
                <a:ea typeface="Consolas"/>
                <a:cs typeface="Consolas"/>
                <a:sym typeface="Consolas"/>
              </a:rPr>
              <a:t>Employees: How to Cope with Job Stress and Build Resilience During COVID-19 Pandamic</a:t>
            </a:r>
            <a:endParaRPr sz="1200">
              <a:solidFill>
                <a:schemeClr val="dk1"/>
              </a:solidFill>
              <a:latin typeface="Consolas"/>
              <a:ea typeface="Consolas"/>
              <a:cs typeface="Consolas"/>
              <a:sym typeface="Consolas"/>
            </a:endParaRPr>
          </a:p>
          <a:p>
            <a:pPr marL="914400" lvl="1" indent="-304800" algn="l" rtl="0">
              <a:lnSpc>
                <a:spcPct val="100000"/>
              </a:lnSpc>
              <a:spcBef>
                <a:spcPts val="0"/>
              </a:spcBef>
              <a:spcAft>
                <a:spcPts val="0"/>
              </a:spcAft>
              <a:buClr>
                <a:schemeClr val="dk1"/>
              </a:buClr>
              <a:buSzPts val="1200"/>
              <a:buFont typeface="Consolas"/>
              <a:buChar char="○"/>
            </a:pPr>
            <a:r>
              <a:rPr lang="en" sz="1200" u="sng">
                <a:solidFill>
                  <a:schemeClr val="dk1"/>
                </a:solidFill>
                <a:latin typeface="Consolas"/>
                <a:ea typeface="Consolas"/>
                <a:cs typeface="Consolas"/>
                <a:sym typeface="Consolas"/>
                <a:hlinkClick r:id="rId5">
                  <a:extLst>
                    <a:ext uri="{A12FA001-AC4F-418D-AE19-62706E023703}">
                      <ahyp:hlinkClr xmlns:ahyp="http://schemas.microsoft.com/office/drawing/2018/hyperlinkcolor" val="tx"/>
                    </a:ext>
                  </a:extLst>
                </a:hlinkClick>
              </a:rPr>
              <a:t>https://www.cdc.gov/coronavirus/2019-ncov/community/mental-health-non-healthcare.html</a:t>
            </a:r>
            <a:endParaRPr sz="1200">
              <a:solidFill>
                <a:schemeClr val="dk1"/>
              </a:solidFill>
              <a:latin typeface="Consolas"/>
              <a:ea typeface="Consolas"/>
              <a:cs typeface="Consolas"/>
              <a:sym typeface="Consolas"/>
            </a:endParaRPr>
          </a:p>
          <a:p>
            <a:pPr marL="457200" lvl="0" indent="-304800" algn="l" rtl="0">
              <a:lnSpc>
                <a:spcPct val="100000"/>
              </a:lnSpc>
              <a:spcBef>
                <a:spcPts val="0"/>
              </a:spcBef>
              <a:spcAft>
                <a:spcPts val="0"/>
              </a:spcAft>
              <a:buClr>
                <a:schemeClr val="lt1"/>
              </a:buClr>
              <a:buSzPts val="1200"/>
              <a:buFont typeface="Consolas"/>
              <a:buChar char="●"/>
            </a:pPr>
            <a:endParaRPr sz="1200">
              <a:solidFill>
                <a:schemeClr val="lt1"/>
              </a:solidFill>
              <a:latin typeface="Consolas"/>
              <a:ea typeface="Consolas"/>
              <a:cs typeface="Consolas"/>
              <a:sym typeface="Consolas"/>
            </a:endParaRPr>
          </a:p>
        </p:txBody>
      </p:sp>
      <p:sp>
        <p:nvSpPr>
          <p:cNvPr id="181" name="Google Shape;181;p23"/>
          <p:cNvSpPr txBox="1">
            <a:spLocks noGrp="1"/>
          </p:cNvSpPr>
          <p:nvPr>
            <p:ph type="ctrTitle"/>
          </p:nvPr>
        </p:nvSpPr>
        <p:spPr>
          <a:xfrm>
            <a:off x="-123575" y="188150"/>
            <a:ext cx="8555700" cy="609000"/>
          </a:xfrm>
          <a:prstGeom prst="rect">
            <a:avLst/>
          </a:prstGeom>
        </p:spPr>
        <p:txBody>
          <a:bodyPr spcFirstLastPara="1" wrap="square" lIns="457200" tIns="0" rIns="0" bIns="0" anchor="ctr" anchorCtr="0">
            <a:noAutofit/>
          </a:bodyPr>
          <a:lstStyle/>
          <a:p>
            <a:pPr marL="0" lvl="0" indent="0" algn="l" rtl="0">
              <a:spcBef>
                <a:spcPts val="0"/>
              </a:spcBef>
              <a:spcAft>
                <a:spcPts val="0"/>
              </a:spcAft>
              <a:buNone/>
            </a:pPr>
            <a:r>
              <a:rPr lang="en" sz="3400">
                <a:latin typeface="Consolas"/>
                <a:ea typeface="Consolas"/>
                <a:cs typeface="Consolas"/>
                <a:sym typeface="Consolas"/>
              </a:rPr>
              <a:t>References</a:t>
            </a:r>
            <a:endParaRPr sz="3400">
              <a:latin typeface="Consolas"/>
              <a:ea typeface="Consolas"/>
              <a:cs typeface="Consolas"/>
              <a:sym typeface="Consolas"/>
            </a:endParaRPr>
          </a:p>
        </p:txBody>
      </p:sp>
      <p:sp>
        <p:nvSpPr>
          <p:cNvPr id="182" name="Google Shape;182;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1743</Words>
  <Application>Microsoft Office PowerPoint</Application>
  <PresentationFormat>全屏显示(16:9)</PresentationFormat>
  <Paragraphs>147</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Roboto Medium</vt:lpstr>
      <vt:lpstr>Calibri</vt:lpstr>
      <vt:lpstr>Arial</vt:lpstr>
      <vt:lpstr>Roboto</vt:lpstr>
      <vt:lpstr>Consolas</vt:lpstr>
      <vt:lpstr>Simple Light</vt:lpstr>
      <vt:lpstr>Understanding Employee  Stress Level </vt:lpstr>
      <vt:lpstr>Agenda</vt:lpstr>
      <vt:lpstr>Meet Bob...a frustrated Manager</vt:lpstr>
      <vt:lpstr>….high stress environment….</vt:lpstr>
      <vt:lpstr>Dataset - Kaggle</vt:lpstr>
      <vt:lpstr>Burn Rate Prediction</vt:lpstr>
      <vt:lpstr>AWS Deployment Diagram</vt:lpstr>
      <vt:lpstr>OKR - Obstacles and Challenges</vt:lpstr>
      <vt:lpstr>References</vt:lpstr>
      <vt:lpstr>Dashboard Overview</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Employee  Stress Level </dc:title>
  <cp:lastModifiedBy>Zihao Mo</cp:lastModifiedBy>
  <cp:revision>1</cp:revision>
  <dcterms:modified xsi:type="dcterms:W3CDTF">2021-10-11T01:37:13Z</dcterms:modified>
</cp:coreProperties>
</file>