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93" r:id="rId10"/>
    <p:sldId id="265" r:id="rId11"/>
    <p:sldId id="268" r:id="rId12"/>
    <p:sldId id="269" r:id="rId13"/>
    <p:sldId id="291" r:id="rId14"/>
    <p:sldId id="282" r:id="rId15"/>
    <p:sldId id="281" r:id="rId16"/>
    <p:sldId id="270" r:id="rId17"/>
    <p:sldId id="280" r:id="rId18"/>
    <p:sldId id="283" r:id="rId19"/>
    <p:sldId id="286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60" autoAdjust="0"/>
  </p:normalViewPr>
  <p:slideViewPr>
    <p:cSldViewPr snapToGrid="0">
      <p:cViewPr varScale="1">
        <p:scale>
          <a:sx n="73" d="100"/>
          <a:sy n="73" d="100"/>
        </p:scale>
        <p:origin x="173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53486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1117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6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Garamond"/>
              <a:buNone/>
            </a:pPr>
            <a:r>
              <a:rPr lang="en" sz="2400" b="0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Learn about Medicare Part D, Medication Therapy Management, health care screening services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055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>
            <a:spLocks noGrp="1"/>
          </p:cNvSpPr>
          <p:nvPr>
            <p:ph type="sldNum" idx="12"/>
          </p:nvPr>
        </p:nvSpPr>
        <p:spPr>
          <a:xfrm>
            <a:off x="3884612" y="8829675"/>
            <a:ext cx="2971799" cy="4651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14</a:t>
            </a:fld>
            <a:endParaRPr lang="en"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753196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NEED TO CHANGE FOR EVERY SINGLE EVENT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encouraging all those who would like to participate to sign up!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interest, students may have time slots shifts which will be organized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in the middle of an intervention, please don’t leave! (Respect to those we are serving)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events available – please indicate on the sign-in form, along with time slot that you prefer</a:t>
            </a:r>
          </a:p>
        </p:txBody>
      </p:sp>
    </p:spTree>
    <p:extLst>
      <p:ext uri="{BB962C8B-B14F-4D97-AF65-F5344CB8AC3E}">
        <p14:creationId xmlns:p14="http://schemas.microsoft.com/office/powerpoint/2010/main" val="337695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NEED TO CHANGE FOR EVERY SINGLE EVENT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encouraging all those who would like to participate to sign up!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interest, students may have time slots shifts which will be organized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in the middle of an intervention, please don’t leave! (Respect to those we are serving)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events available – please indicate on the sign-in form, along with time slot that you prefer</a:t>
            </a:r>
          </a:p>
        </p:txBody>
      </p:sp>
    </p:spTree>
    <p:extLst>
      <p:ext uri="{BB962C8B-B14F-4D97-AF65-F5344CB8AC3E}">
        <p14:creationId xmlns:p14="http://schemas.microsoft.com/office/powerpoint/2010/main" val="2013255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NEED TO CHANGE FOR EVERY SINGLE EVENT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encouraging all those who would like to participate to sign up!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interest, students may have time slots shifts which will be organized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in the middle of an intervention, please don’t leave! (Respect to those we are serving)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events available – please indicate on the sign-in form, along with time slot that you prefer</a:t>
            </a:r>
          </a:p>
        </p:txBody>
      </p:sp>
    </p:spTree>
    <p:extLst>
      <p:ext uri="{BB962C8B-B14F-4D97-AF65-F5344CB8AC3E}">
        <p14:creationId xmlns:p14="http://schemas.microsoft.com/office/powerpoint/2010/main" val="661121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8989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602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92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83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27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4886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264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Elaborate on its positive impact </a:t>
            </a:r>
          </a:p>
        </p:txBody>
      </p:sp>
    </p:spTree>
    <p:extLst>
      <p:ext uri="{BB962C8B-B14F-4D97-AF65-F5344CB8AC3E}">
        <p14:creationId xmlns:p14="http://schemas.microsoft.com/office/powerpoint/2010/main" val="3443731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989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1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89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outreach events in </a:t>
            </a:r>
            <a:r>
              <a:rPr lang="en" sz="2800" b="1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18 </a:t>
            </a:r>
            <a:r>
              <a:rPr lang="en" sz="2800" b="1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different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cities in California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Assisted </a:t>
            </a:r>
            <a:r>
              <a:rPr lang="en" sz="2800" b="1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3,665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beneficiaries with their Part D plan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Served </a:t>
            </a:r>
            <a:r>
              <a:rPr lang="en" sz="2800" b="1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1,117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30.5%)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low-income beneficiaries 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(e.g., Medi-Cal or Low-Income Subsidy Recipients)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Helped </a:t>
            </a:r>
            <a:r>
              <a:rPr lang="en" sz="2800" b="1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877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" sz="2800" b="0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23.9%)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beneficiaries in their </a:t>
            </a:r>
            <a:r>
              <a:rPr lang="en" sz="2800" b="0" i="0" u="sng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native languages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Medicare trained pharmacy students have donated </a:t>
            </a:r>
            <a:r>
              <a:rPr lang="en" sz="2800" b="1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12,591.5 </a:t>
            </a:r>
            <a:r>
              <a:rPr lang="en" sz="2800" b="1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hours </a:t>
            </a:r>
            <a:r>
              <a:rPr lang="en" sz="2800" b="0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of their time to help beneficiaries better understand their Part D plan and medications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24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825037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/>
            </a:lvl1pPr>
            <a:lvl2pPr marL="457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2pPr>
            <a:lvl3pPr marL="914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3pPr>
            <a:lvl4pPr marL="1371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4pPr>
            <a:lvl5pPr marL="18288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5pPr>
            <a:lvl6pPr marL="22860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6pPr>
            <a:lvl7pPr marL="27432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7pPr>
            <a:lvl8pPr marL="32004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8pPr>
            <a:lvl9pPr marL="3657600" marR="0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21" name="Shape 21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4953000"/>
            <a:ext cx="9141619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1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822959" y="5074919"/>
            <a:ext cx="758951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80" name="Shape 8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3988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22958" y="5907023"/>
            <a:ext cx="7589519" cy="594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2583179" y="85513"/>
            <a:ext cx="4023360" cy="75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 rot="5400000">
            <a:off x="4650801" y="2307651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 rot="5400000">
            <a:off x="650302" y="393126"/>
            <a:ext cx="5757419" cy="58007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x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2pPr>
            <a:lvl3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3pPr>
            <a:lvl4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4pPr>
            <a:lvl5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5pPr>
            <a:lvl6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6pPr>
            <a:lvl7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7pPr>
            <a:lvl8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8pPr>
            <a:lvl9pPr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marL="742950" indent="-285750" rtl="0">
              <a:spcBef>
                <a:spcPts val="0"/>
              </a:spcBef>
              <a:defRPr/>
            </a:lvl2pPr>
            <a:lvl3pPr marL="1143000" indent="-228600" rtl="0">
              <a:spcBef>
                <a:spcPts val="0"/>
              </a:spcBef>
              <a:defRPr/>
            </a:lvl3pPr>
            <a:lvl4pPr marL="1600200" indent="-228600"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3703319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63439" y="1845735"/>
            <a:ext cx="3703319" cy="40233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22959" y="758952"/>
            <a:ext cx="7543800" cy="3566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lnSpc>
                <a:spcPct val="85000"/>
              </a:lnSpc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22959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46" name="Shape 46"/>
          <p:cNvCxnSpPr/>
          <p:nvPr/>
        </p:nvCxnSpPr>
        <p:spPr>
          <a:xfrm>
            <a:off x="905744" y="4343400"/>
            <a:ext cx="740663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82295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822959" y="2582333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3"/>
          </p:nvPr>
        </p:nvSpPr>
        <p:spPr>
          <a:xfrm>
            <a:off x="4663439" y="1846051"/>
            <a:ext cx="3703319" cy="7362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indent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4"/>
          </p:nvPr>
        </p:nvSpPr>
        <p:spPr>
          <a:xfrm>
            <a:off x="4663439" y="2582333"/>
            <a:ext cx="3703319" cy="32867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030052" y="0"/>
            <a:ext cx="4800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42900" y="594358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460237" y="731520"/>
            <a:ext cx="5009392" cy="5257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349134" y="6459785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600450" y="6459785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6334314"/>
            <a:ext cx="9144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2958" y="1845733"/>
            <a:ext cx="7543800" cy="40233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0" marR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/>
            </a:lvl1pPr>
            <a:lvl2pPr marL="384048" marR="0" indent="-7924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2pPr>
            <a:lvl3pPr marL="566928" marR="0" indent="-97027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3pPr>
            <a:lvl4pPr marL="749808" marR="0" indent="-10210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4pPr>
            <a:lvl5pPr marL="932688" marR="0" indent="-94488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5pPr>
            <a:lvl6pPr marL="1100000" marR="0" indent="-1475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6pPr>
            <a:lvl7pPr marL="1300000" marR="0" indent="-1443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7pPr>
            <a:lvl8pPr marL="1500000" marR="0" indent="-1411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8pPr>
            <a:lvl9pPr marL="1699999" marR="0" indent="-1505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dt" idx="10"/>
          </p:nvPr>
        </p:nvSpPr>
        <p:spPr>
          <a:xfrm>
            <a:off x="822961" y="6459785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ftr" idx="11"/>
          </p:nvPr>
        </p:nvSpPr>
        <p:spPr>
          <a:xfrm>
            <a:off x="2764639" y="6459785"/>
            <a:ext cx="361710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7425343" y="6459785"/>
            <a:ext cx="98401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050" b="0" i="0" u="none" strike="noStrike" cap="none" baseline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lvl="0" indent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12" name="Shape 12"/>
          <p:cNvCxnSpPr/>
          <p:nvPr/>
        </p:nvCxnSpPr>
        <p:spPr>
          <a:xfrm>
            <a:off x="895149" y="1737844"/>
            <a:ext cx="7475219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scpOGOqq80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9siY2MYohBZvU0z8WW9hopI6BkPYTnaDTh15Enz7M1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42938" y="178212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ct val="25000"/>
              <a:buFont typeface="Garamond"/>
              <a:buNone/>
            </a:pPr>
            <a:r>
              <a:rPr lang="en" sz="7200" b="1" i="0" u="none" strike="noStrike" cap="none" baseline="0" dirty="0" smtClean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Mobile Medicare Clinics- Fall</a:t>
            </a:r>
            <a:r>
              <a:rPr lang="en" sz="7200" b="1" i="0" u="none" strike="noStrike" cap="none" dirty="0" smtClean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7200" b="1" i="0" u="none" strike="noStrike" cap="none" baseline="0" dirty="0" smtClean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2015</a:t>
            </a:r>
            <a:endParaRPr lang="en" sz="7200" b="1" i="0" u="none" strike="noStrike" cap="none" baseline="0" dirty="0">
              <a:solidFill>
                <a:schemeClr val="tx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533400" y="2096460"/>
            <a:ext cx="8229600" cy="11997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3600" b="1" i="0" u="none" strike="noStrike" cap="none" baseline="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UNIVERSITY OF THE PACIFIC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3600" b="1" i="0" u="none" strike="noStrike" cap="none" baseline="0" dirty="0">
                <a:solidFill>
                  <a:schemeClr val="tx1"/>
                </a:solidFill>
                <a:latin typeface="Garamond"/>
                <a:ea typeface="Garamond"/>
                <a:cs typeface="Garamond"/>
                <a:sym typeface="Garamond"/>
              </a:rPr>
              <a:t>THOMAS J. LONG SCHOOL OF PHARMACY AND HEALTH SCIENCES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400" b="0" i="0" u="none" strike="noStrike" cap="none" baseline="0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57912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25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Medicare Part D </a:t>
            </a:r>
            <a:br>
              <a:rPr lang="en" sz="325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25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Accomplishments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540025" y="1718193"/>
            <a:ext cx="8534399" cy="45302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9728" marR="0" lvl="0" indent="-81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3200" b="0" i="0" u="sng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Since</a:t>
            </a:r>
            <a:r>
              <a:rPr lang="en" sz="3200" b="0" i="0" u="sng" strike="noStrike" cap="none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200</a:t>
            </a:r>
            <a:r>
              <a:rPr lang="en" sz="3200" b="0" i="0" u="sng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7:</a:t>
            </a:r>
            <a:endParaRPr lang="en" sz="3200" b="0" i="0" u="sng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" sz="2800" b="1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89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outreach events in </a:t>
            </a: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16 different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cities in California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Assisted </a:t>
            </a:r>
            <a:r>
              <a:rPr lang="en" sz="2800" b="1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3,665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beneficiaries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Served </a:t>
            </a:r>
            <a:r>
              <a:rPr lang="en" sz="2800" b="1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1,117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30.5%)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low-income beneficiaries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Helped </a:t>
            </a:r>
            <a:r>
              <a:rPr lang="en" sz="2800" b="1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877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23.9%)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in their </a:t>
            </a:r>
            <a:r>
              <a:rPr lang="en" sz="2800" b="0" i="0" u="sng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native languages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Medicare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pharmacy students donated </a:t>
            </a:r>
            <a:r>
              <a:rPr lang="en" sz="2800" b="1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12,591.5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hours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of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their</a:t>
            </a:r>
            <a:r>
              <a:rPr lang="en" sz="2800" b="0" i="0" u="none" strike="noStrike" cap="none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time</a:t>
            </a:r>
          </a:p>
          <a:p>
            <a:pPr indent="-91440">
              <a:spcBef>
                <a:spcPts val="1400"/>
              </a:spcBef>
              <a:buSzPct val="100000"/>
              <a:buFont typeface="Noto Symbol"/>
              <a:buChar char="▪"/>
            </a:pPr>
            <a:r>
              <a:rPr lang="en" sz="2800" b="1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Total savings on Part D drug costs to date</a:t>
            </a:r>
            <a:r>
              <a:rPr lang="en" sz="28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=</a:t>
            </a:r>
            <a:r>
              <a:rPr lang="en" sz="2800" b="1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 b="1" u="sng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$3,283,193</a:t>
            </a:r>
            <a:endParaRPr lang="en" sz="2800" u="sng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endParaRPr lang="en" sz="2800" b="0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Noto Symbol"/>
              <a:buChar char="▪"/>
            </a:pPr>
            <a:endParaRPr lang="en"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0898" y="139166"/>
            <a:ext cx="1904999" cy="142874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Us </a:t>
            </a:r>
            <a:r>
              <a:rPr lang="en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Action!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457200" y="2723535"/>
            <a:ext cx="8229600" cy="1927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4800" b="0" i="0" u="sng" strike="noStrike" cap="none" baseline="0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Medicare Outreach</a:t>
            </a:r>
            <a:r>
              <a:rPr lang="en" sz="4800" b="0" i="0" u="sng" strike="noStrike" cap="none" dirty="0" smtClean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Event Video</a:t>
            </a:r>
            <a:endParaRPr lang="en" sz="4800" b="0" i="0" u="none" strike="noStrike" cap="none" baseline="0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So, how can you become involved?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0" y="1752600"/>
            <a:ext cx="9144000" cy="44341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81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Shadow 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student pharmacists working under pharmacist supervision</a:t>
            </a:r>
          </a:p>
          <a:p>
            <a:pPr marL="3810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lang="en" sz="2800" b="1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Serve </a:t>
            </a: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as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Interpreters/Translators</a:t>
            </a:r>
          </a:p>
          <a:p>
            <a:pPr marL="3810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Mandarin		Cantonese		Spanish	</a:t>
            </a:r>
          </a:p>
          <a:p>
            <a:pPr marL="3810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Russian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Vietnamese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" sz="24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American Sign Language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 </a:t>
            </a:r>
            <a:endParaRPr lang="en" sz="24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marR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" sz="2800" b="1" i="0" u="none" strike="noStrike" cap="none" baseline="0" dirty="0" smtClean="0">
                <a:solidFill>
                  <a:srgbClr val="AB620D"/>
                </a:solidFill>
                <a:latin typeface="Garamond"/>
                <a:ea typeface="Garamond"/>
                <a:cs typeface="Garamond"/>
                <a:sym typeface="Garamond"/>
              </a:rPr>
              <a:t>Spread </a:t>
            </a:r>
            <a:r>
              <a:rPr lang="en" sz="2800" b="1" i="0" u="none" strike="noStrike" cap="none" baseline="0" dirty="0">
                <a:solidFill>
                  <a:srgbClr val="AB620D"/>
                </a:solidFill>
                <a:latin typeface="Garamond"/>
                <a:ea typeface="Garamond"/>
                <a:cs typeface="Garamond"/>
                <a:sym typeface="Garamond"/>
              </a:rPr>
              <a:t>the word about our events in your local </a:t>
            </a:r>
            <a:r>
              <a:rPr lang="en" sz="2800" b="1" i="0" u="none" strike="noStrike" cap="none" baseline="0" dirty="0" smtClean="0">
                <a:solidFill>
                  <a:srgbClr val="AB620D"/>
                </a:solidFill>
                <a:latin typeface="Garamond"/>
                <a:ea typeface="Garamond"/>
                <a:cs typeface="Garamond"/>
                <a:sym typeface="Garamond"/>
              </a:rPr>
              <a:t>community!</a:t>
            </a:r>
          </a:p>
          <a:p>
            <a:pPr marL="1314450" marR="0" lvl="2" indent="-38735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F</a:t>
            </a:r>
            <a:r>
              <a:rPr lang="en-US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l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yers and brochures available </a:t>
            </a:r>
            <a:endParaRPr lang="en" sz="24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43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What you can expect if you come…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40978" y="1768891"/>
            <a:ext cx="8229600" cy="4716114"/>
          </a:xfrm>
        </p:spPr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sz="3200" dirty="0" smtClean="0">
                <a:latin typeface="Garamond" panose="02020404030301010803" pitchFamily="18" charset="0"/>
              </a:rPr>
              <a:t>You will: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have a learning activity so you can learn more about drugs and screenings we provide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sit side-by-side with us as we perform MTM/Medicare Part D interventions</a:t>
            </a:r>
          </a:p>
          <a:p>
            <a:pPr marL="457200" lvl="1" indent="0">
              <a:buNone/>
            </a:pPr>
            <a:endParaRPr lang="en-US" sz="3200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be able to observe any health care screening/service station that you want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3200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latin typeface="Garamond" panose="02020404030301010803" pitchFamily="18" charset="0"/>
              </a:rPr>
              <a:t>h</a:t>
            </a:r>
            <a:r>
              <a:rPr lang="en-US" sz="3200" dirty="0" smtClean="0">
                <a:latin typeface="Garamond" panose="02020404030301010803" pitchFamily="18" charset="0"/>
              </a:rPr>
              <a:t>ave </a:t>
            </a:r>
            <a:r>
              <a:rPr lang="en-US" sz="3200" dirty="0" smtClean="0">
                <a:latin typeface="Garamond" panose="02020404030301010803" pitchFamily="18" charset="0"/>
              </a:rPr>
              <a:t>the opportunity to talk to us about pharmacy school (in between interventions!)</a:t>
            </a:r>
          </a:p>
          <a:p>
            <a:pPr marL="457200" lvl="1" indent="0">
              <a:buNone/>
            </a:pPr>
            <a:endParaRPr lang="en-US" sz="3200" dirty="0" smtClean="0">
              <a:latin typeface="Garamond" panose="02020404030301010803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Garamond" panose="02020404030301010803" pitchFamily="18" charset="0"/>
              </a:rPr>
              <a:t>have one-on-one time with a UOP faculty member </a:t>
            </a:r>
          </a:p>
        </p:txBody>
      </p:sp>
    </p:spTree>
    <p:extLst>
      <p:ext uri="{BB962C8B-B14F-4D97-AF65-F5344CB8AC3E}">
        <p14:creationId xmlns:p14="http://schemas.microsoft.com/office/powerpoint/2010/main" val="4214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1" y="518922"/>
            <a:ext cx="9144000" cy="9509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" sz="44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Mobile Medicare Clinics- Fall</a:t>
            </a:r>
            <a:r>
              <a:rPr lang="en" sz="44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44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2015</a:t>
            </a:r>
            <a:endParaRPr lang="en" sz="44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-128016" y="1767078"/>
            <a:ext cx="6600616" cy="4572000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rmAutofit fontScale="92500" lnSpcReduction="10000"/>
          </a:bodyPr>
          <a:lstStyle/>
          <a:p>
            <a:pPr marL="384048" marR="0" lvl="1" indent="-193548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Stockton 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Saturday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October 17</a:t>
            </a:r>
            <a:r>
              <a:rPr lang="en" sz="1550" b="0" i="0" u="none" strike="noStrike" cap="none" baseline="30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School of Pharmacy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(10pm-6pm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Tuesday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October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Northeast Community Center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(1pm-6pm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Saturday,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November 7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Merlo Gym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10am-5pm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Friday, November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 First Congregational Church (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1am-6pm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Sunday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November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O’Connor</a:t>
            </a:r>
            <a:r>
              <a:rPr lang="en" sz="155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Woods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10am-6pm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84048" marR="0" lvl="1" indent="-19354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Lodi</a:t>
            </a:r>
          </a:p>
          <a:p>
            <a:pPr lvl="2" indent="-185928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ct val="96875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Thursday, October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29</a:t>
            </a:r>
            <a:r>
              <a:rPr lang="en" sz="1550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LOEL Senior Center (1-6pm)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Tuesday, November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Hutchins Street Square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(1-7pm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84048" marR="0" lvl="1" indent="-19354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Tracy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Tuesday, October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Tracy Community Center (1-6pm) </a:t>
            </a:r>
          </a:p>
          <a:p>
            <a:pPr marL="384048" marR="0" lvl="1" indent="-19354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 Jose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Sunday, October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Seven Trees CC (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10am-5pm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84048" marR="0" lvl="1" indent="-19354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Oakland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Saturday, November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Allen Temple Baptist Church (10am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-5pm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84048" marR="0" lvl="1" indent="-19354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San Francisco</a:t>
            </a:r>
          </a:p>
          <a:p>
            <a:pPr marL="566928" marR="0" lvl="2" indent="-18592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Sunday, November 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1550" b="0" i="0" u="none" strike="noStrike" cap="none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Jewish Community Center (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10-5pm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84048" marR="0" lvl="1" indent="-19354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6875"/>
              <a:buFont typeface="Calibri"/>
              <a:buChar char="◦"/>
            </a:pPr>
            <a:r>
              <a:rPr lang="en" sz="155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Berkeley</a:t>
            </a:r>
          </a:p>
          <a:p>
            <a:pPr lvl="2" indent="-185928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ct val="96875"/>
            </a:pP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Saturday, 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October 18</a:t>
            </a:r>
            <a:r>
              <a:rPr lang="en" sz="1550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55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– Ed Roberts Campus (10am-6pm</a:t>
            </a:r>
            <a:r>
              <a:rPr lang="en" sz="155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1" indent="-193548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ct val="96875"/>
            </a:pPr>
            <a:r>
              <a:rPr lang="en" sz="155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Carmichael</a:t>
            </a:r>
            <a:endParaRPr lang="en" sz="155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2" indent="-185928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ct val="96875"/>
            </a:pP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Saturday, October 24</a:t>
            </a:r>
            <a:r>
              <a:rPr lang="en" sz="1550" baseline="300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55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Christ Community Church (10am-4pm)</a:t>
            </a:r>
            <a:endParaRPr lang="en" sz="155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2" indent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ct val="96875"/>
              <a:buNone/>
            </a:pPr>
            <a:endParaRPr lang="en" sz="1550" b="0" i="0" u="none" strike="noStrike" cap="none" baseline="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0" lvl="2" indent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SzPct val="96875"/>
              <a:buNone/>
            </a:pPr>
            <a:endParaRPr sz="135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marR="0" lvl="2" indent="-121158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0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1" indent="-96393" algn="l" rtl="0">
              <a:lnSpc>
                <a:spcPct val="75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Font typeface="Arial"/>
              <a:buNone/>
            </a:pPr>
            <a:endParaRPr sz="155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7167" y="2162176"/>
            <a:ext cx="2837199" cy="1594629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6671" y="3962400"/>
            <a:ext cx="2817695" cy="167005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Berkeley Outreach Event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457200" y="1965960"/>
            <a:ext cx="8229600" cy="46018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Ed Roberts Campus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3075 Adeline Street, Berkeley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Sunday</a:t>
            </a: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October 18</a:t>
            </a:r>
            <a:r>
              <a:rPr lang="en" sz="2800" b="1" i="0" u="none" strike="noStrike" cap="none" baseline="30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th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, 2015</a:t>
            </a:r>
            <a:endParaRPr lang="en" sz="2800" b="1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10:00am to 6:00pm</a:t>
            </a:r>
          </a:p>
          <a:p>
            <a:pPr marL="91440" marR="0" lvl="0" indent="86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86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Shape 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2239" y="3702701"/>
            <a:ext cx="3608720" cy="2439637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EEEEE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San Francisco Outreach Event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2045970"/>
            <a:ext cx="8229600" cy="42481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Jewish Community Center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3200 California Street, San Francisco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Sunday, November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8</a:t>
            </a:r>
            <a:r>
              <a:rPr lang="en" sz="2800" b="1" i="0" u="none" strike="noStrike" cap="none" baseline="30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th</a:t>
            </a: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2015</a:t>
            </a:r>
            <a:endParaRPr lang="en" sz="2800" b="1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10:00am to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5:00pm</a:t>
            </a:r>
            <a:endParaRPr lang="en"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86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* Cantonese, Russian, Mandarin</a:t>
            </a:r>
          </a:p>
          <a:p>
            <a:pPr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en-US" sz="28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8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speakers needed</a:t>
            </a:r>
            <a:endParaRPr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Shape 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090" y="3436619"/>
            <a:ext cx="3657600" cy="2743199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EEEEE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Oakland Outreach Event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457200" y="1840230"/>
            <a:ext cx="8229600" cy="4331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Allen Temple Baptist Church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8501 International Boulevard, Oakland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Saturday, November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21</a:t>
            </a:r>
            <a:r>
              <a:rPr lang="en" sz="2800" b="1" i="0" u="none" strike="noStrike" cap="none" baseline="30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st</a:t>
            </a:r>
            <a:r>
              <a:rPr lang="en" sz="2800" b="1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2015</a:t>
            </a:r>
            <a:endParaRPr lang="en" sz="2800" b="1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10:00am to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5:00pm</a:t>
            </a:r>
            <a:endParaRPr lang="en"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86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8636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8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Shape 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3768969"/>
            <a:ext cx="3657600" cy="2307101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EEEEE"/>
          </a:solidFill>
          <a:ln w="889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0" y="269780"/>
            <a:ext cx="9144000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Garamond"/>
              <a:buNone/>
            </a:pPr>
            <a:r>
              <a:rPr lang="en" sz="43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We would love to have you </a:t>
            </a:r>
            <a:r>
              <a:rPr lang="en" sz="43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participate at </a:t>
            </a:r>
            <a:r>
              <a:rPr lang="en" sz="43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our </a:t>
            </a:r>
            <a:r>
              <a:rPr lang="en" sz="43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Mobile Medicare Clinics!</a:t>
            </a:r>
            <a:endParaRPr lang="en" sz="43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7925" y="1757855"/>
            <a:ext cx="4938169" cy="4072196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810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18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Please sign up using our Google </a:t>
            </a:r>
            <a:r>
              <a:rPr lang="en" sz="18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form:</a:t>
            </a:r>
            <a:endParaRPr lang="en" sz="18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" sz="1800" u="sng" dirty="0" smtClean="0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  <a:hlinkClick r:id="rId3"/>
            </a:endParaRPr>
          </a:p>
          <a:p>
            <a:pPr marL="3810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1800" u="sng" dirty="0" smtClean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https</a:t>
            </a:r>
            <a:r>
              <a:rPr lang="en" sz="1800" u="sng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://</a:t>
            </a:r>
            <a:r>
              <a:rPr lang="en" sz="1800" u="sng" dirty="0" smtClean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docs.google.com/forms/d/19siY2MYohBZvU0z8WW9hopI6BkPYTnaDTh15Enz7M1E/</a:t>
            </a:r>
            <a:endParaRPr lang="en" sz="1800" u="sng" dirty="0" smtClean="0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endParaRPr lang="en" sz="1800" b="0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</a:pPr>
            <a:r>
              <a:rPr lang="en" sz="1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We </a:t>
            </a:r>
            <a:r>
              <a:rPr lang="en" sz="1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will need to know the following:</a:t>
            </a:r>
          </a:p>
          <a:p>
            <a:pPr marL="1691640" marR="0" lvl="3" indent="-421639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Full name, E-mail address, Phone #</a:t>
            </a:r>
          </a:p>
          <a:p>
            <a:pPr marL="1691640" marR="0" lvl="3" indent="-421639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University/School you are currently </a:t>
            </a:r>
            <a:r>
              <a:rPr lang="en" sz="1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attending indicating graduation</a:t>
            </a:r>
            <a:r>
              <a:rPr lang="en" sz="1800" b="0" i="0" u="none" strike="noStrike" cap="none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year</a:t>
            </a:r>
            <a:endParaRPr lang="en" sz="18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691640" marR="0" lvl="3" indent="-421639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Event(s)/shifts you are interested in </a:t>
            </a:r>
            <a:r>
              <a:rPr lang="en" sz="1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attending</a:t>
            </a:r>
          </a:p>
          <a:p>
            <a:pPr marL="1270001" marR="0" lvl="3" indent="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66666"/>
              <a:buNone/>
            </a:pPr>
            <a:endParaRPr lang="en" sz="1800" b="0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89" name="Shape 28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217459" y="2236033"/>
            <a:ext cx="3720092" cy="271419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" name="TextBox 1"/>
          <p:cNvSpPr txBox="1"/>
          <p:nvPr/>
        </p:nvSpPr>
        <p:spPr>
          <a:xfrm>
            <a:off x="136634" y="4800828"/>
            <a:ext cx="50808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lnSpc>
                <a:spcPct val="75000"/>
              </a:lnSpc>
              <a:buClr>
                <a:schemeClr val="dk1"/>
              </a:buClr>
              <a:buSzPct val="25000"/>
            </a:pPr>
            <a:r>
              <a:rPr lang="en" sz="18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Once notified that you have been chosen to participate, you will need to complete the following:</a:t>
            </a:r>
            <a:endParaRPr lang="en" sz="18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691640" lvl="3" indent="-421639">
              <a:lnSpc>
                <a:spcPct val="75000"/>
              </a:lnSpc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HIPAA Training </a:t>
            </a:r>
            <a:endParaRPr lang="en" sz="18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691640" lvl="3" indent="-421639">
              <a:lnSpc>
                <a:spcPct val="75000"/>
              </a:lnSpc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Volunteer Form and Student Conduct Contract </a:t>
            </a:r>
            <a:endParaRPr lang="en" sz="18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691640" lvl="3" indent="-421639">
              <a:lnSpc>
                <a:spcPct val="75000"/>
              </a:lnSpc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18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Flu vaccination </a:t>
            </a:r>
            <a:endParaRPr lang="en" sz="18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379845"/>
            <a:ext cx="50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aramond" panose="02020404030301010803" pitchFamily="18" charset="0"/>
              </a:rPr>
              <a:t>   Deadline to sign up: </a:t>
            </a:r>
            <a:r>
              <a:rPr lang="en-US" sz="1800" b="1" dirty="0" smtClean="0">
                <a:solidFill>
                  <a:srgbClr val="FF0000"/>
                </a:solidFill>
                <a:latin typeface="Garamond" panose="02020404030301010803" pitchFamily="18" charset="0"/>
              </a:rPr>
              <a:t>3 days from today</a:t>
            </a:r>
            <a:endParaRPr lang="en-US" sz="18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000" b="1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Contact Information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54727" y="1807464"/>
            <a:ext cx="4988773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9728" marR="0" lvl="0" indent="-812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2000" b="1" u="sng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Max</a:t>
            </a:r>
            <a:r>
              <a:rPr lang="en" sz="2000" b="1" i="0" u="sng" strike="noStrike" cap="none" baseline="0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Araim</a:t>
            </a:r>
            <a:r>
              <a:rPr lang="en" sz="2000" b="1" i="0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			</a:t>
            </a:r>
            <a:endParaRPr lang="en" sz="2000" b="1" i="0" u="sng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2000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m</a:t>
            </a:r>
            <a:r>
              <a:rPr lang="en" sz="2000" b="0" i="0" u="none" strike="noStrike" cap="none" baseline="0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_araim@u.pacific.edu</a:t>
            </a:r>
          </a:p>
          <a:p>
            <a:pPr marL="109728" marR="0" lvl="0" indent="-8128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lang="en" sz="20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lvl="0" indent="-8128">
              <a:spcAft>
                <a:spcPts val="0"/>
              </a:spcAft>
              <a:buSzPct val="25000"/>
              <a:buNone/>
            </a:pPr>
            <a:r>
              <a:rPr lang="en" sz="2000" u="sng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Connie Chong</a:t>
            </a:r>
            <a:endParaRPr lang="en" sz="2000" u="sng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lvl="0" indent="-8128"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r>
              <a:rPr lang="en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c_chong1@u.pacific.edu</a:t>
            </a:r>
          </a:p>
          <a:p>
            <a:pPr marL="109728" lvl="0" indent="-8128"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endParaRPr lang="en" sz="20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lvl="0" indent="-8128">
              <a:spcAft>
                <a:spcPts val="0"/>
              </a:spcAft>
              <a:buSzPct val="25000"/>
              <a:buNone/>
            </a:pPr>
            <a:r>
              <a:rPr lang="en" sz="2000" b="1" u="sng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Lauren Clark</a:t>
            </a:r>
            <a:endParaRPr lang="en" sz="2000" b="1" u="sng" dirty="0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lvl="0" indent="-8128"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r>
              <a:rPr lang="en" sz="2000" dirty="0" smtClean="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l_clark8@u.pacific.edu</a:t>
            </a:r>
          </a:p>
          <a:p>
            <a:pPr marL="109728" lvl="0" indent="-8128"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endParaRPr lang="en" sz="20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lvl="0" indent="-8128">
              <a:spcAft>
                <a:spcPts val="0"/>
              </a:spcAft>
              <a:buSzPct val="25000"/>
              <a:buNone/>
            </a:pPr>
            <a:r>
              <a:rPr lang="en" sz="2000" u="sng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Elena Lenkova</a:t>
            </a:r>
          </a:p>
          <a:p>
            <a:pPr marL="109728" lvl="0" indent="-8128"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r>
              <a:rPr lang="en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e_lenkova@u.pacific.edu</a:t>
            </a:r>
          </a:p>
          <a:p>
            <a:pPr marL="109728" lvl="0" indent="-8128"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endParaRPr lang="en" sz="20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lvl="0" indent="-8128">
              <a:spcBef>
                <a:spcPts val="1400"/>
              </a:spcBef>
              <a:spcAft>
                <a:spcPts val="0"/>
              </a:spcAft>
              <a:buSzPct val="25000"/>
              <a:buNone/>
            </a:pPr>
            <a:endParaRPr lang="en" sz="20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lang="en" sz="2000" b="0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lang="en" sz="2000" b="0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endParaRPr lang="en" sz="20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lvl="0" indent="-8128" algn="ctr">
              <a:lnSpc>
                <a:spcPct val="100000"/>
              </a:lnSpc>
              <a:spcAft>
                <a:spcPts val="0"/>
              </a:spcAft>
              <a:buSzPct val="25000"/>
              <a:buNone/>
            </a:pPr>
            <a:endParaRPr lang="en" sz="2000" b="1" u="sng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marR="0" lvl="0" indent="-8128" algn="ctr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" name="Shape 307"/>
          <p:cNvSpPr txBox="1">
            <a:spLocks/>
          </p:cNvSpPr>
          <p:nvPr/>
        </p:nvSpPr>
        <p:spPr>
          <a:xfrm>
            <a:off x="5264890" y="1807464"/>
            <a:ext cx="4988773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1440" marR="0" indent="3556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28575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22860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22860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932688" marR="0" indent="-94488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1100000" marR="0" indent="-14750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1300000" marR="0" indent="-14430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1500000" marR="0" indent="-141100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1699999" marR="0" indent="-150599" algn="l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109728" indent="-8128"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u="sng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Susan Nguyen</a:t>
            </a:r>
            <a:r>
              <a:rPr lang="fr-FR" sz="2000" b="1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			</a:t>
            </a:r>
            <a:endParaRPr lang="fr-FR" sz="2000" b="1" u="sng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s_nguyen24@u.pacific.edu</a:t>
            </a: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u="sng" dirty="0" err="1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Dilraj</a:t>
            </a:r>
            <a:r>
              <a:rPr lang="fr-FR" sz="2000" u="sng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fr-FR" sz="2000" u="sng" dirty="0" err="1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Sohal</a:t>
            </a:r>
            <a:endParaRPr lang="fr-FR" sz="2000" u="sng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d_sohal@u.pacific.edu</a:t>
            </a: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u="sng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Karen Zhao</a:t>
            </a: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k_zhao1@u.pacific.edu</a:t>
            </a: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u="sng" dirty="0" err="1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Kiara</a:t>
            </a:r>
            <a:r>
              <a:rPr lang="fr-FR" sz="2000" u="sng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fr-FR" sz="2000" u="sng" dirty="0" err="1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Velazquez</a:t>
            </a:r>
            <a:endParaRPr lang="fr-FR" sz="2000" u="sng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r>
              <a:rPr lang="fr-FR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k_velazquez@u.pacific.edu</a:t>
            </a: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>
              <a:spcBef>
                <a:spcPts val="1400"/>
              </a:spcBef>
              <a:spcAft>
                <a:spcPts val="0"/>
              </a:spcAft>
              <a:buSzPct val="25000"/>
              <a:buFont typeface="Calibri"/>
              <a:buNone/>
            </a:pPr>
            <a:endParaRPr lang="fr-FR" sz="20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 algn="ctr">
              <a:lnSpc>
                <a:spcPct val="100000"/>
              </a:lnSpc>
              <a:spcAft>
                <a:spcPts val="0"/>
              </a:spcAft>
              <a:buSzPct val="25000"/>
              <a:buFont typeface="Calibri"/>
              <a:buNone/>
            </a:pPr>
            <a:endParaRPr lang="fr-FR" sz="2000" b="1" u="sng" dirty="0" smtClean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09728" indent="-8128" algn="ctr">
              <a:spcBef>
                <a:spcPts val="1400"/>
              </a:spcBef>
              <a:buFont typeface="Calibri"/>
              <a:buNone/>
            </a:pPr>
            <a:endParaRPr lang="fr-FR" sz="200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1740" y="3578942"/>
            <a:ext cx="3205317" cy="2556893"/>
          </a:xfrm>
          <a:prstGeom prst="rect">
            <a:avLst/>
          </a:prstGeom>
          <a:solidFill>
            <a:srgbClr val="EEEEEE"/>
          </a:solidFill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Who we are and why we are here?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34399" cy="43876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" sz="3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• University of the Pacific student pharmacists</a:t>
            </a:r>
          </a:p>
          <a:p>
            <a:pPr marL="457200" indent="-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r>
              <a:rPr lang="en" sz="3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• </a:t>
            </a:r>
            <a:r>
              <a:rPr lang="en" sz="3200" b="0" i="0" u="none" strike="noStrike" cap="none" baseline="0" dirty="0" smtClea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Medicare </a:t>
            </a:r>
            <a:r>
              <a:rPr lang="en" sz="3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Part D elective </a:t>
            </a:r>
            <a:r>
              <a:rPr lang="en" sz="3200" b="0" i="0" u="none" strike="noStrike" cap="none" baseline="0" dirty="0" smtClea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course</a:t>
            </a:r>
          </a:p>
          <a:p>
            <a:pPr marL="1108710" lvl="1" indent="-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urier New" panose="02070309020205020404" pitchFamily="49" charset="0"/>
              <a:buChar char="o"/>
            </a:pPr>
            <a:r>
              <a:rPr lang="en" sz="3200" dirty="0" smtClean="0">
                <a:latin typeface="Garamond"/>
                <a:ea typeface="Garamond"/>
                <a:cs typeface="Garamond"/>
                <a:sym typeface="Garamond"/>
              </a:rPr>
              <a:t>Community Outreach Efforts</a:t>
            </a:r>
            <a:endParaRPr lang="en" sz="3200" b="0" i="0" u="none" strike="noStrike" cap="none" baseline="0" dirty="0" smtClean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indent="-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</a:pPr>
            <a:endParaRPr lang="en" sz="3200" b="0" i="0" u="none" strike="noStrike" cap="none" baseline="0" dirty="0" smtClean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" sz="3200" dirty="0">
                <a:latin typeface="Garamond"/>
                <a:ea typeface="Garamond"/>
                <a:cs typeface="Garamond"/>
                <a:sym typeface="Garamond"/>
              </a:rPr>
              <a:t>	</a:t>
            </a:r>
            <a:endParaRPr lang="en" sz="3200" b="0" i="0" u="none" strike="noStrike" cap="none" baseline="0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3200" b="0" i="0" u="none" strike="noStrike" cap="none" baseline="0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4400" b="1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What is Medicare?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853384"/>
            <a:ext cx="8381999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36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Medicare is a complex federal health insurance that covers nearly </a:t>
            </a:r>
            <a:r>
              <a:rPr lang="en" sz="36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55 </a:t>
            </a:r>
            <a:r>
              <a:rPr lang="en" sz="36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million Americans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" sz="3600" b="1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Seniors (age 65 and older)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Permanently Disabled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End-Stage Renal Disease (ESRD)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Amyotrophic Lateral Sclerosis (aka Lou Gehrig’s Disease)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lang="en" sz="2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Exposed to Environmental Health Hazards</a:t>
            </a:r>
          </a:p>
        </p:txBody>
      </p:sp>
      <p:sp>
        <p:nvSpPr>
          <p:cNvPr id="120" name="Shape 120"/>
          <p:cNvSpPr/>
          <p:nvPr/>
        </p:nvSpPr>
        <p:spPr>
          <a:xfrm>
            <a:off x="6324600" y="3011129"/>
            <a:ext cx="2681748" cy="18066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Parts of Medicare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6627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32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Four </a:t>
            </a:r>
            <a:r>
              <a:rPr lang="en" sz="32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different </a:t>
            </a:r>
            <a:r>
              <a:rPr lang="en" sz="32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parts of Medicare: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2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lang="en" sz="28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2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Medical</a:t>
            </a:r>
            <a:endParaRPr lang="en" sz="28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91440">
              <a:spcBef>
                <a:spcPts val="1400"/>
              </a:spcBef>
              <a:spcAft>
                <a:spcPts val="0"/>
              </a:spcAft>
              <a:buSzPct val="100000"/>
            </a:pPr>
            <a:r>
              <a:rPr lang="en" sz="28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 =</a:t>
            </a:r>
            <a:r>
              <a:rPr lang="en" sz="2800" b="0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 + B </a:t>
            </a:r>
            <a:r>
              <a:rPr lang="en" sz="28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+/- D</a:t>
            </a:r>
            <a:endParaRPr lang="en" sz="2800" b="0" i="0" u="sng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" sz="2800" b="1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8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2800" b="1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Outpatient Prescription Drugs</a:t>
            </a:r>
            <a:endParaRPr lang="en" sz="2800" b="1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3556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00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5185" y="2127158"/>
            <a:ext cx="2698615" cy="363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Medicare Part D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533400" y="1676400"/>
            <a:ext cx="8305799" cy="45865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25000"/>
              <a:buFont typeface="Calibri"/>
              <a:buNone/>
            </a:pPr>
            <a:r>
              <a:rPr lang="en" sz="24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Many </a:t>
            </a:r>
            <a:r>
              <a:rPr lang="en" sz="240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(plan formularies and cost-sharing structure) of Part D 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plans change 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year, and </a:t>
            </a:r>
            <a:r>
              <a:rPr lang="en" sz="2400" b="1" i="0" u="sng" strike="noStrike" cap="none" baseline="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where we come into play!</a:t>
            </a:r>
          </a:p>
        </p:txBody>
      </p:sp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616982"/>
            <a:ext cx="5486399" cy="3645992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822959" y="286604"/>
            <a:ext cx="7543800" cy="145075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Garamond"/>
              <a:buNone/>
            </a:pPr>
            <a:r>
              <a:rPr lang="en" sz="4800" b="0" i="0" u="none" strike="noStrike" cap="none" baseline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How we help patients- Part D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116512" y="2028553"/>
            <a:ext cx="5461328" cy="4097927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t" anchorCtr="0">
            <a:noAutofit/>
          </a:bodyPr>
          <a:lstStyle/>
          <a:p>
            <a:pPr marL="3810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53644"/>
              <a:buNone/>
            </a:pPr>
            <a:endParaRPr lang="en" sz="2800" b="0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marR="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53644"/>
              <a:buNone/>
            </a:pPr>
            <a:r>
              <a:rPr lang="en" sz="28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. Potentially</a:t>
            </a:r>
            <a:r>
              <a:rPr lang="en" sz="2800" b="0" i="0" u="none" strike="noStrike" cap="none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s</a:t>
            </a:r>
            <a:r>
              <a:rPr lang="en" sz="28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ave </a:t>
            </a:r>
            <a:r>
              <a:rPr lang="en" sz="28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them $$$ on their prescription medication costs</a:t>
            </a:r>
          </a:p>
          <a:p>
            <a:pPr marL="406400" marR="0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56249"/>
              <a:buNone/>
            </a:pPr>
            <a:r>
              <a:rPr lang="en" sz="24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- Up to 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9/10 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can potentially 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save</a:t>
            </a:r>
            <a:r>
              <a:rPr lang="en" sz="2400" b="0" i="0" u="none" strike="noStrike" cap="none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$</a:t>
            </a:r>
            <a:endParaRPr lang="en" sz="24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06400" marR="0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56249"/>
              <a:buNone/>
            </a:pP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- On </a:t>
            </a:r>
            <a:r>
              <a:rPr lang="en" sz="24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average, </a:t>
            </a:r>
            <a:r>
              <a:rPr lang="en" sz="24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~$900/person annually</a:t>
            </a:r>
            <a:endParaRPr lang="en" sz="24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26035" algn="l" rtl="0">
              <a:lnSpc>
                <a:spcPct val="80000"/>
              </a:lnSpc>
              <a:spcBef>
                <a:spcPts val="16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lang="en-US" sz="1850" b="0" i="0" u="none" strike="noStrike" cap="none" baseline="0" dirty="0" smtClean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3888"/>
              <a:buNone/>
            </a:pPr>
            <a:endParaRPr lang="en" sz="280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lvl="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3888"/>
              <a:buNone/>
            </a:pPr>
            <a:r>
              <a:rPr lang="en" sz="28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2. </a:t>
            </a:r>
            <a:r>
              <a:rPr lang="en" sz="28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Evaluate all of their medications</a:t>
            </a:r>
          </a:p>
          <a:p>
            <a:pPr marL="330708" lvl="1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3888"/>
              <a:buNone/>
            </a:pPr>
            <a:r>
              <a:rPr lang="en" sz="24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	- For safety, effectiveness and to increase patient engagement and understanding</a:t>
            </a:r>
          </a:p>
          <a:p>
            <a:pPr marL="91440" marR="0" lvl="0" indent="26035" algn="l" rtl="0">
              <a:lnSpc>
                <a:spcPct val="80000"/>
              </a:lnSpc>
              <a:spcBef>
                <a:spcPts val="16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1850" b="0" i="0" u="none" strike="noStrike" cap="none" baseline="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7840" y="2536202"/>
            <a:ext cx="3699252" cy="229419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Medication Therapy Management (MTM) Services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708352"/>
            <a:ext cx="8229600" cy="441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" marR="0" lvl="0" indent="-914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 "/>
            </a:pPr>
            <a:r>
              <a:rPr lang="en" sz="26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Comprehensive Medication Reviews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◦"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Drug-Drug Interactions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◦"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Therapeutic duplication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◦"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Side effects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◦"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Adherence</a:t>
            </a:r>
          </a:p>
          <a:p>
            <a:pPr marL="742950" marR="0" lvl="1" indent="-28575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◦"/>
            </a:pPr>
            <a:r>
              <a:rPr lang="en" sz="22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And so much more…</a:t>
            </a:r>
          </a:p>
          <a:p>
            <a:pPr indent="-9144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39285"/>
            </a:pPr>
            <a:r>
              <a:rPr lang="en" sz="2600" dirty="0">
                <a:latin typeface="Garamond"/>
                <a:ea typeface="Garamond"/>
                <a:cs typeface="Garamond"/>
                <a:sym typeface="Garamond"/>
              </a:rPr>
              <a:t>Prescriber </a:t>
            </a:r>
            <a:r>
              <a:rPr lang="en" sz="2600" dirty="0" smtClean="0">
                <a:latin typeface="Garamond"/>
                <a:ea typeface="Garamond"/>
                <a:cs typeface="Garamond"/>
                <a:sym typeface="Garamond"/>
              </a:rPr>
              <a:t>follow-up</a:t>
            </a:r>
            <a:endParaRPr lang="en" sz="2600" b="0" i="0" u="none" strike="noStrike" cap="none" baseline="0" dirty="0" smtClean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9144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 "/>
            </a:pPr>
            <a:r>
              <a:rPr lang="en" sz="2600" b="0" i="0" u="none" strike="noStrike" cap="none" baseline="0" dirty="0" smtClean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Personalized </a:t>
            </a:r>
            <a:r>
              <a:rPr lang="en" sz="26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Medication Record</a:t>
            </a:r>
          </a:p>
          <a:p>
            <a:pPr marL="91440" marR="0" lvl="0" indent="-9144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Calibri"/>
              <a:buChar char=" "/>
            </a:pPr>
            <a:r>
              <a:rPr lang="en" sz="2600" b="0" i="0" u="none" strike="noStrike" cap="none" baseline="0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Education</a:t>
            </a:r>
          </a:p>
          <a:p>
            <a:pPr marL="91440" marR="0" lvl="0" indent="73025" algn="l" rtl="0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2600" b="0" i="0" u="none" strike="noStrike" cap="none" baseline="0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576" y="2438400"/>
            <a:ext cx="5032424" cy="208935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67711" y="50938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How we help patients- </a:t>
            </a:r>
            <a:br>
              <a:rPr lang="en" sz="3600" b="1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" sz="3600" b="1" i="0" u="none" strike="noStrike" cap="none" baseline="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Disease State Screenings/Testing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735723" y="2223377"/>
            <a:ext cx="8534399" cy="46776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marR="0" lvl="0" indent="-4191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Anemia Screening</a:t>
            </a:r>
          </a:p>
          <a:p>
            <a:pPr marL="457200" marR="0" lvl="0" indent="-419100" algn="l" rtl="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Asthma </a:t>
            </a:r>
            <a:r>
              <a:rPr lang="en" sz="2000" b="0" i="0" u="none" strike="noStrike" cap="none" baseline="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and COPD testing</a:t>
            </a:r>
          </a:p>
          <a:p>
            <a:pPr marL="457200" marR="0" lvl="0" indent="-419100" algn="l" rtl="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Anxiety Screening</a:t>
            </a:r>
          </a:p>
          <a:p>
            <a:pPr marL="457200" marR="0" lvl="0" indent="-419100" algn="l" rtl="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Blood Pressure</a:t>
            </a:r>
          </a:p>
          <a:p>
            <a:pPr marL="457200" indent="-41910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Bone Density </a:t>
            </a:r>
            <a:r>
              <a:rPr lang="en" sz="200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testing</a:t>
            </a:r>
            <a:endParaRPr lang="en" sz="2000" b="0" i="0" u="none" strike="noStrike" cap="none" baseline="0" dirty="0" smtClean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19100" algn="l" rtl="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b="0" i="0" u="none" strike="noStrike" cap="none" baseline="0" dirty="0" smtClean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Cholesterol Testing</a:t>
            </a:r>
          </a:p>
          <a:p>
            <a:pPr marL="38100" marR="0" lvl="0" indent="0" algn="l" rtl="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66666"/>
              <a:buNone/>
            </a:pPr>
            <a:endParaRPr lang="en" sz="2000" b="0" i="0" u="none" strike="noStrike" cap="none" baseline="0" dirty="0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38100" marR="0" lvl="0" indent="0" algn="l" rtl="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66666"/>
              <a:buNone/>
            </a:pPr>
            <a:endParaRPr sz="1300" b="0" i="0" u="none" strike="noStrike" cap="none" baseline="0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10159" algn="l" rtl="0">
              <a:lnSpc>
                <a:spcPct val="7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endParaRPr sz="1300" b="0" i="0" u="none" strike="noStrike" cap="none" baseline="0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" marR="0" lvl="0" indent="-10159" algn="l" rtl="0">
              <a:lnSpc>
                <a:spcPct val="7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endParaRPr sz="1300" b="0" i="0" u="none" strike="noStrike" cap="none" baseline="0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97670" y="2334176"/>
            <a:ext cx="4146330" cy="262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19100">
              <a:lnSpc>
                <a:spcPct val="75000"/>
              </a:lnSpc>
              <a:spcBef>
                <a:spcPts val="14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Depression Screening</a:t>
            </a:r>
          </a:p>
          <a:p>
            <a:pPr marL="457200" lvl="0" indent="-419100">
              <a:lnSpc>
                <a:spcPct val="75000"/>
              </a:lnSpc>
              <a:spcBef>
                <a:spcPts val="14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Diabetes Testing</a:t>
            </a:r>
          </a:p>
          <a:p>
            <a:pPr marL="457200" indent="-419100">
              <a:lnSpc>
                <a:spcPct val="75000"/>
              </a:lnSpc>
              <a:spcBef>
                <a:spcPts val="14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Falls Risk Assessment</a:t>
            </a:r>
          </a:p>
          <a:p>
            <a:pPr marL="457200" indent="-419100">
              <a:lnSpc>
                <a:spcPct val="75000"/>
              </a:lnSpc>
              <a:spcBef>
                <a:spcPts val="14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Insomnia Screening </a:t>
            </a:r>
          </a:p>
          <a:p>
            <a:pPr marL="457200" lvl="0" indent="-419100">
              <a:lnSpc>
                <a:spcPct val="75000"/>
              </a:lnSpc>
              <a:spcBef>
                <a:spcPts val="14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Memory Decline Screening</a:t>
            </a:r>
          </a:p>
          <a:p>
            <a:pPr marL="457200" lvl="0" indent="-419100">
              <a:lnSpc>
                <a:spcPct val="75000"/>
              </a:lnSpc>
              <a:spcBef>
                <a:spcPts val="140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" sz="2000" dirty="0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rPr>
              <a:t>Vaccine Administration (flu, pneumococcal, and Tdap)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91255"/>
            <a:ext cx="4331608" cy="2429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835" y="2743200"/>
            <a:ext cx="3008586" cy="3419435"/>
          </a:xfrm>
          <a:prstGeom prst="rect">
            <a:avLst/>
          </a:prstGeom>
        </p:spPr>
      </p:pic>
      <p:sp>
        <p:nvSpPr>
          <p:cNvPr id="6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3600" b="1" i="0" u="none" strike="noStrike" cap="none" baseline="0" dirty="0" smtClean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Pacific Healthcare Passport</a:t>
            </a:r>
            <a:endParaRPr lang="en" sz="3600" b="1" i="0" u="none" strike="noStrike" cap="none" baseline="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8720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920</Words>
  <Application>Microsoft Office PowerPoint</Application>
  <PresentationFormat>On-screen Show (4:3)</PresentationFormat>
  <Paragraphs>209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Garamond</vt:lpstr>
      <vt:lpstr>Noto Symbol</vt:lpstr>
      <vt:lpstr>Wingdings</vt:lpstr>
      <vt:lpstr>Retrospect</vt:lpstr>
      <vt:lpstr>Mobile Medicare Clinics- Fall 2015</vt:lpstr>
      <vt:lpstr>Who we are and why we are here?</vt:lpstr>
      <vt:lpstr>What is Medicare?</vt:lpstr>
      <vt:lpstr>Parts of Medicare</vt:lpstr>
      <vt:lpstr>Medicare Part D</vt:lpstr>
      <vt:lpstr>How we help patients- Part D</vt:lpstr>
      <vt:lpstr>Medication Therapy Management (MTM) Services</vt:lpstr>
      <vt:lpstr>How we help patients-  Disease State Screenings/Testing</vt:lpstr>
      <vt:lpstr>Pacific Healthcare Passport</vt:lpstr>
      <vt:lpstr>Our Medicare Part D  Program Accomplishments</vt:lpstr>
      <vt:lpstr>See Us in Action!</vt:lpstr>
      <vt:lpstr>So, how can you become involved?</vt:lpstr>
      <vt:lpstr>What you can expect if you come…</vt:lpstr>
      <vt:lpstr>Mobile Medicare Clinics- Fall 2015</vt:lpstr>
      <vt:lpstr>Berkeley Outreach Event</vt:lpstr>
      <vt:lpstr>San Francisco Outreach Event</vt:lpstr>
      <vt:lpstr>Oakland Outreach Event</vt:lpstr>
      <vt:lpstr>We would love to have you participate at our Mobile Medicare Clinics!</vt:lpstr>
      <vt:lpstr>Contact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 Outreach 2014</dc:title>
  <dc:creator>Dilraj Sohal</dc:creator>
  <cp:lastModifiedBy>Lauren Clark</cp:lastModifiedBy>
  <cp:revision>36</cp:revision>
  <dcterms:modified xsi:type="dcterms:W3CDTF">2015-09-09T21:09:57Z</dcterms:modified>
</cp:coreProperties>
</file>