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489D3-21E1-6A53-B101-A7A9F0C4C417}" v="646" dt="2024-12-10T06:10:46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71E1A-0BAA-4993-AD34-681B2A6B46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10D94A-BC79-45B2-A3D7-93CA735F7D4C}">
      <dgm:prSet/>
      <dgm:spPr/>
      <dgm:t>
        <a:bodyPr/>
        <a:lstStyle/>
        <a:p>
          <a:pPr rtl="0"/>
          <a:r>
            <a:rPr lang="en-US" dirty="0"/>
            <a:t>The regression model achieved 100% accuracy meaning we can correctly predict employee attrition based on historical data. </a:t>
          </a:r>
        </a:p>
      </dgm:t>
    </dgm:pt>
    <dgm:pt modelId="{9B00A9F8-9B03-4D63-9880-41A70B9694C7}" type="parTrans" cxnId="{B8968243-C41C-4D81-BB90-3DC104B74F7C}">
      <dgm:prSet/>
      <dgm:spPr/>
      <dgm:t>
        <a:bodyPr/>
        <a:lstStyle/>
        <a:p>
          <a:endParaRPr lang="en-US"/>
        </a:p>
      </dgm:t>
    </dgm:pt>
    <dgm:pt modelId="{D8FB203A-E22E-4B45-B2ED-5FC683F536AE}" type="sibTrans" cxnId="{B8968243-C41C-4D81-BB90-3DC104B74F7C}">
      <dgm:prSet/>
      <dgm:spPr/>
      <dgm:t>
        <a:bodyPr/>
        <a:lstStyle/>
        <a:p>
          <a:endParaRPr lang="en-US"/>
        </a:p>
      </dgm:t>
    </dgm:pt>
    <dgm:pt modelId="{F2D4B24C-A3C2-4C91-BF9A-49D26AA7604D}">
      <dgm:prSet/>
      <dgm:spPr/>
      <dgm:t>
        <a:bodyPr/>
        <a:lstStyle/>
        <a:p>
          <a:pPr rtl="0"/>
          <a:r>
            <a:rPr lang="en-US" dirty="0"/>
            <a:t>This model doesn't</a:t>
          </a:r>
          <a:r>
            <a:rPr lang="en-US" dirty="0">
              <a:latin typeface="Gill Sans Nova"/>
            </a:rPr>
            <a:t>,</a:t>
          </a:r>
          <a:r>
            <a:rPr lang="en-US" dirty="0"/>
            <a:t> </a:t>
          </a:r>
          <a:r>
            <a:rPr lang="en-US" dirty="0">
              <a:latin typeface="Gill Sans Nova"/>
            </a:rPr>
            <a:t>however, show</a:t>
          </a:r>
          <a:r>
            <a:rPr lang="en-US" dirty="0"/>
            <a:t> us the variables that contribute to attrition.</a:t>
          </a:r>
        </a:p>
      </dgm:t>
    </dgm:pt>
    <dgm:pt modelId="{FB8F282A-0EA9-46D9-AA8D-1507481741DB}" type="parTrans" cxnId="{9586C15B-4862-4801-BB32-D08708316547}">
      <dgm:prSet/>
      <dgm:spPr/>
      <dgm:t>
        <a:bodyPr/>
        <a:lstStyle/>
        <a:p>
          <a:endParaRPr lang="en-US"/>
        </a:p>
      </dgm:t>
    </dgm:pt>
    <dgm:pt modelId="{D87FA3B4-0B58-48F3-A863-B7A8A06E1506}" type="sibTrans" cxnId="{9586C15B-4862-4801-BB32-D08708316547}">
      <dgm:prSet/>
      <dgm:spPr/>
      <dgm:t>
        <a:bodyPr/>
        <a:lstStyle/>
        <a:p>
          <a:endParaRPr lang="en-US"/>
        </a:p>
      </dgm:t>
    </dgm:pt>
    <dgm:pt modelId="{EEC2731E-4B65-4EA2-8BB1-9E630A28528C}" type="pres">
      <dgm:prSet presAssocID="{ECC71E1A-0BAA-4993-AD34-681B2A6B46B7}" presName="root" presStyleCnt="0">
        <dgm:presLayoutVars>
          <dgm:dir/>
          <dgm:resizeHandles val="exact"/>
        </dgm:presLayoutVars>
      </dgm:prSet>
      <dgm:spPr/>
    </dgm:pt>
    <dgm:pt modelId="{1B250BB5-B542-48A8-BC29-E96D766BEE57}" type="pres">
      <dgm:prSet presAssocID="{8F10D94A-BC79-45B2-A3D7-93CA735F7D4C}" presName="compNode" presStyleCnt="0"/>
      <dgm:spPr/>
    </dgm:pt>
    <dgm:pt modelId="{E5848088-919C-4036-B012-68FA2ACBA84D}" type="pres">
      <dgm:prSet presAssocID="{8F10D94A-BC79-45B2-A3D7-93CA735F7D4C}" presName="bgRect" presStyleLbl="bgShp" presStyleIdx="0" presStyleCnt="2"/>
      <dgm:spPr/>
    </dgm:pt>
    <dgm:pt modelId="{C66DA909-DD3A-4954-BA57-628E05975F9A}" type="pres">
      <dgm:prSet presAssocID="{8F10D94A-BC79-45B2-A3D7-93CA735F7D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AC7B59A-8401-42B6-94E0-0BA8201A08E2}" type="pres">
      <dgm:prSet presAssocID="{8F10D94A-BC79-45B2-A3D7-93CA735F7D4C}" presName="spaceRect" presStyleCnt="0"/>
      <dgm:spPr/>
    </dgm:pt>
    <dgm:pt modelId="{D6DF5158-E7E0-42CC-84FC-E0D043EA62F9}" type="pres">
      <dgm:prSet presAssocID="{8F10D94A-BC79-45B2-A3D7-93CA735F7D4C}" presName="parTx" presStyleLbl="revTx" presStyleIdx="0" presStyleCnt="2">
        <dgm:presLayoutVars>
          <dgm:chMax val="0"/>
          <dgm:chPref val="0"/>
        </dgm:presLayoutVars>
      </dgm:prSet>
      <dgm:spPr/>
    </dgm:pt>
    <dgm:pt modelId="{B23DD05F-90AB-41FC-8EA8-1397A44E9E9A}" type="pres">
      <dgm:prSet presAssocID="{D8FB203A-E22E-4B45-B2ED-5FC683F536AE}" presName="sibTrans" presStyleCnt="0"/>
      <dgm:spPr/>
    </dgm:pt>
    <dgm:pt modelId="{39C8172F-08C8-402C-AC9C-85174D825D71}" type="pres">
      <dgm:prSet presAssocID="{F2D4B24C-A3C2-4C91-BF9A-49D26AA7604D}" presName="compNode" presStyleCnt="0"/>
      <dgm:spPr/>
    </dgm:pt>
    <dgm:pt modelId="{2F95DDB2-2195-46DF-BA3D-5FC84BD15BD9}" type="pres">
      <dgm:prSet presAssocID="{F2D4B24C-A3C2-4C91-BF9A-49D26AA7604D}" presName="bgRect" presStyleLbl="bgShp" presStyleIdx="1" presStyleCnt="2"/>
      <dgm:spPr/>
    </dgm:pt>
    <dgm:pt modelId="{796F466B-EDF8-469B-9AB1-A664354FA434}" type="pres">
      <dgm:prSet presAssocID="{F2D4B24C-A3C2-4C91-BF9A-49D26AA760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D1DD7D6-493C-4001-9D9E-2DD204EA3431}" type="pres">
      <dgm:prSet presAssocID="{F2D4B24C-A3C2-4C91-BF9A-49D26AA7604D}" presName="spaceRect" presStyleCnt="0"/>
      <dgm:spPr/>
    </dgm:pt>
    <dgm:pt modelId="{BABE04A4-077A-4692-91C8-3AAC4CFE9C98}" type="pres">
      <dgm:prSet presAssocID="{F2D4B24C-A3C2-4C91-BF9A-49D26AA7604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C0C9432-F4C6-4069-9D20-77A6CA03CCAC}" type="presOf" srcId="{8F10D94A-BC79-45B2-A3D7-93CA735F7D4C}" destId="{D6DF5158-E7E0-42CC-84FC-E0D043EA62F9}" srcOrd="0" destOrd="0" presId="urn:microsoft.com/office/officeart/2018/2/layout/IconVerticalSolidList"/>
    <dgm:cxn modelId="{9586C15B-4862-4801-BB32-D08708316547}" srcId="{ECC71E1A-0BAA-4993-AD34-681B2A6B46B7}" destId="{F2D4B24C-A3C2-4C91-BF9A-49D26AA7604D}" srcOrd="1" destOrd="0" parTransId="{FB8F282A-0EA9-46D9-AA8D-1507481741DB}" sibTransId="{D87FA3B4-0B58-48F3-A863-B7A8A06E1506}"/>
    <dgm:cxn modelId="{B8968243-C41C-4D81-BB90-3DC104B74F7C}" srcId="{ECC71E1A-0BAA-4993-AD34-681B2A6B46B7}" destId="{8F10D94A-BC79-45B2-A3D7-93CA735F7D4C}" srcOrd="0" destOrd="0" parTransId="{9B00A9F8-9B03-4D63-9880-41A70B9694C7}" sibTransId="{D8FB203A-E22E-4B45-B2ED-5FC683F536AE}"/>
    <dgm:cxn modelId="{C9E5C4B0-40B6-4D75-BD77-E55D16C5BC0B}" type="presOf" srcId="{ECC71E1A-0BAA-4993-AD34-681B2A6B46B7}" destId="{EEC2731E-4B65-4EA2-8BB1-9E630A28528C}" srcOrd="0" destOrd="0" presId="urn:microsoft.com/office/officeart/2018/2/layout/IconVerticalSolidList"/>
    <dgm:cxn modelId="{7F6F4ED3-9C71-466A-9B8E-86346B225DD8}" type="presOf" srcId="{F2D4B24C-A3C2-4C91-BF9A-49D26AA7604D}" destId="{BABE04A4-077A-4692-91C8-3AAC4CFE9C98}" srcOrd="0" destOrd="0" presId="urn:microsoft.com/office/officeart/2018/2/layout/IconVerticalSolidList"/>
    <dgm:cxn modelId="{61928AEB-86E7-4E8A-B919-111A9B50DFF5}" type="presParOf" srcId="{EEC2731E-4B65-4EA2-8BB1-9E630A28528C}" destId="{1B250BB5-B542-48A8-BC29-E96D766BEE57}" srcOrd="0" destOrd="0" presId="urn:microsoft.com/office/officeart/2018/2/layout/IconVerticalSolidList"/>
    <dgm:cxn modelId="{35D56F9B-274B-4767-9B9C-93EF6D37B564}" type="presParOf" srcId="{1B250BB5-B542-48A8-BC29-E96D766BEE57}" destId="{E5848088-919C-4036-B012-68FA2ACBA84D}" srcOrd="0" destOrd="0" presId="urn:microsoft.com/office/officeart/2018/2/layout/IconVerticalSolidList"/>
    <dgm:cxn modelId="{E68AD683-191A-47A8-969A-41CCE114A406}" type="presParOf" srcId="{1B250BB5-B542-48A8-BC29-E96D766BEE57}" destId="{C66DA909-DD3A-4954-BA57-628E05975F9A}" srcOrd="1" destOrd="0" presId="urn:microsoft.com/office/officeart/2018/2/layout/IconVerticalSolidList"/>
    <dgm:cxn modelId="{D3DABF68-F1DB-4F8D-BCFD-1EB80ACC0CF4}" type="presParOf" srcId="{1B250BB5-B542-48A8-BC29-E96D766BEE57}" destId="{0AC7B59A-8401-42B6-94E0-0BA8201A08E2}" srcOrd="2" destOrd="0" presId="urn:microsoft.com/office/officeart/2018/2/layout/IconVerticalSolidList"/>
    <dgm:cxn modelId="{A7EFD760-3219-4E4C-B580-6051C123A716}" type="presParOf" srcId="{1B250BB5-B542-48A8-BC29-E96D766BEE57}" destId="{D6DF5158-E7E0-42CC-84FC-E0D043EA62F9}" srcOrd="3" destOrd="0" presId="urn:microsoft.com/office/officeart/2018/2/layout/IconVerticalSolidList"/>
    <dgm:cxn modelId="{49790D65-4B18-472E-980D-7DB4C45E4389}" type="presParOf" srcId="{EEC2731E-4B65-4EA2-8BB1-9E630A28528C}" destId="{B23DD05F-90AB-41FC-8EA8-1397A44E9E9A}" srcOrd="1" destOrd="0" presId="urn:microsoft.com/office/officeart/2018/2/layout/IconVerticalSolidList"/>
    <dgm:cxn modelId="{B008ACEF-76F9-4451-AA14-35477C48E9B8}" type="presParOf" srcId="{EEC2731E-4B65-4EA2-8BB1-9E630A28528C}" destId="{39C8172F-08C8-402C-AC9C-85174D825D71}" srcOrd="2" destOrd="0" presId="urn:microsoft.com/office/officeart/2018/2/layout/IconVerticalSolidList"/>
    <dgm:cxn modelId="{BC984F8E-DA65-43B0-929C-FA22E4748D51}" type="presParOf" srcId="{39C8172F-08C8-402C-AC9C-85174D825D71}" destId="{2F95DDB2-2195-46DF-BA3D-5FC84BD15BD9}" srcOrd="0" destOrd="0" presId="urn:microsoft.com/office/officeart/2018/2/layout/IconVerticalSolidList"/>
    <dgm:cxn modelId="{97A8E638-72E0-4CEA-9029-93B6B822E5F8}" type="presParOf" srcId="{39C8172F-08C8-402C-AC9C-85174D825D71}" destId="{796F466B-EDF8-469B-9AB1-A664354FA434}" srcOrd="1" destOrd="0" presId="urn:microsoft.com/office/officeart/2018/2/layout/IconVerticalSolidList"/>
    <dgm:cxn modelId="{4AE91CFB-D237-447E-995D-D137C02A2CA8}" type="presParOf" srcId="{39C8172F-08C8-402C-AC9C-85174D825D71}" destId="{0D1DD7D6-493C-4001-9D9E-2DD204EA3431}" srcOrd="2" destOrd="0" presId="urn:microsoft.com/office/officeart/2018/2/layout/IconVerticalSolidList"/>
    <dgm:cxn modelId="{86B34E7D-3E22-45B7-9168-48F38498690A}" type="presParOf" srcId="{39C8172F-08C8-402C-AC9C-85174D825D71}" destId="{BABE04A4-077A-4692-91C8-3AAC4CFE9C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48088-919C-4036-B012-68FA2ACBA84D}">
      <dsp:nvSpPr>
        <dsp:cNvPr id="0" name=""/>
        <dsp:cNvSpPr/>
      </dsp:nvSpPr>
      <dsp:spPr>
        <a:xfrm>
          <a:off x="0" y="909036"/>
          <a:ext cx="5944427" cy="16782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DA909-DD3A-4954-BA57-628E05975F9A}">
      <dsp:nvSpPr>
        <dsp:cNvPr id="0" name=""/>
        <dsp:cNvSpPr/>
      </dsp:nvSpPr>
      <dsp:spPr>
        <a:xfrm>
          <a:off x="507662" y="1286636"/>
          <a:ext cx="923022" cy="923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F5158-E7E0-42CC-84FC-E0D043EA62F9}">
      <dsp:nvSpPr>
        <dsp:cNvPr id="0" name=""/>
        <dsp:cNvSpPr/>
      </dsp:nvSpPr>
      <dsp:spPr>
        <a:xfrm>
          <a:off x="1938346" y="909036"/>
          <a:ext cx="4006080" cy="167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12" tIns="177612" rIns="177612" bIns="177612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regression model achieved 100% accuracy meaning we can correctly predict employee attrition based on historical data. </a:t>
          </a:r>
        </a:p>
      </dsp:txBody>
      <dsp:txXfrm>
        <a:off x="1938346" y="909036"/>
        <a:ext cx="4006080" cy="1678221"/>
      </dsp:txXfrm>
    </dsp:sp>
    <dsp:sp modelId="{2F95DDB2-2195-46DF-BA3D-5FC84BD15BD9}">
      <dsp:nvSpPr>
        <dsp:cNvPr id="0" name=""/>
        <dsp:cNvSpPr/>
      </dsp:nvSpPr>
      <dsp:spPr>
        <a:xfrm>
          <a:off x="0" y="3006814"/>
          <a:ext cx="5944427" cy="16782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F466B-EDF8-469B-9AB1-A664354FA434}">
      <dsp:nvSpPr>
        <dsp:cNvPr id="0" name=""/>
        <dsp:cNvSpPr/>
      </dsp:nvSpPr>
      <dsp:spPr>
        <a:xfrm>
          <a:off x="507662" y="3384414"/>
          <a:ext cx="923022" cy="923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E04A4-077A-4692-91C8-3AAC4CFE9C98}">
      <dsp:nvSpPr>
        <dsp:cNvPr id="0" name=""/>
        <dsp:cNvSpPr/>
      </dsp:nvSpPr>
      <dsp:spPr>
        <a:xfrm>
          <a:off x="1938346" y="3006814"/>
          <a:ext cx="4006080" cy="167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12" tIns="177612" rIns="177612" bIns="177612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This model doesn't</a:t>
          </a:r>
          <a:r>
            <a:rPr lang="en-US" sz="2100" kern="1200" dirty="0">
              <a:latin typeface="Gill Sans Nova"/>
            </a:rPr>
            <a:t>,</a:t>
          </a:r>
          <a:r>
            <a:rPr lang="en-US" sz="2100" kern="1200" dirty="0"/>
            <a:t> </a:t>
          </a:r>
          <a:r>
            <a:rPr lang="en-US" sz="2100" kern="1200" dirty="0">
              <a:latin typeface="Gill Sans Nova"/>
            </a:rPr>
            <a:t>however, show</a:t>
          </a:r>
          <a:r>
            <a:rPr lang="en-US" sz="2100" kern="1200" dirty="0"/>
            <a:t> us the variables that contribute to attrition.</a:t>
          </a:r>
        </a:p>
      </dsp:txBody>
      <dsp:txXfrm>
        <a:off x="1938346" y="3006814"/>
        <a:ext cx="4006080" cy="1678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3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3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5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1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5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52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3E5E751B-5852-4839-83B3-6F79F8E8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E7B6D955-408A-444D-8E14-A3DE7B895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6C74C4-A254-4BAC-9DEE-EAC3D48CE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30430" y="0"/>
            <a:ext cx="5956661" cy="6858000"/>
            <a:chOff x="6330430" y="0"/>
            <a:chExt cx="5956661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FC2B76-540D-4141-825D-70B92735B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7206" y="1313709"/>
              <a:ext cx="533238" cy="53323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7E9AB047-1AA4-4FD5-A6BD-A3D85AD6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430" y="1827090"/>
              <a:ext cx="3039624" cy="303962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48D9DA2E-2062-4EB7-86D4-6F390B64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691028" y="2190048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01CD510-C525-4B07-949A-B9ADBBE95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18804" y="5232931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F2400F-FF00-464E-A064-13B448F2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23404" y="0"/>
              <a:ext cx="3751917" cy="2479620"/>
            </a:xfrm>
            <a:custGeom>
              <a:avLst/>
              <a:gdLst>
                <a:gd name="connsiteX0" fmla="*/ 0 w 3751917"/>
                <a:gd name="connsiteY0" fmla="*/ 0 h 2479620"/>
                <a:gd name="connsiteX1" fmla="*/ 3751917 w 3751917"/>
                <a:gd name="connsiteY1" fmla="*/ 0 h 2479620"/>
                <a:gd name="connsiteX2" fmla="*/ 3727081 w 3751917"/>
                <a:gd name="connsiteY2" fmla="*/ 172109 h 2479620"/>
                <a:gd name="connsiteX3" fmla="*/ 3208207 w 3751917"/>
                <a:gd name="connsiteY3" fmla="*/ 1147371 h 2479620"/>
                <a:gd name="connsiteX4" fmla="*/ 1875959 w 3751917"/>
                <a:gd name="connsiteY4" fmla="*/ 2479620 h 2479620"/>
                <a:gd name="connsiteX5" fmla="*/ 543710 w 3751917"/>
                <a:gd name="connsiteY5" fmla="*/ 1147371 h 2479620"/>
                <a:gd name="connsiteX6" fmla="*/ 24836 w 3751917"/>
                <a:gd name="connsiteY6" fmla="*/ 172109 h 247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917" h="2479620">
                  <a:moveTo>
                    <a:pt x="0" y="0"/>
                  </a:moveTo>
                  <a:lnTo>
                    <a:pt x="3751917" y="0"/>
                  </a:lnTo>
                  <a:lnTo>
                    <a:pt x="3727081" y="172109"/>
                  </a:lnTo>
                  <a:cubicBezTo>
                    <a:pt x="3657898" y="529433"/>
                    <a:pt x="3484940" y="870639"/>
                    <a:pt x="3208207" y="1147371"/>
                  </a:cubicBezTo>
                  <a:lnTo>
                    <a:pt x="1875959" y="2479620"/>
                  </a:lnTo>
                  <a:lnTo>
                    <a:pt x="543710" y="1147371"/>
                  </a:lnTo>
                  <a:cubicBezTo>
                    <a:pt x="266977" y="870639"/>
                    <a:pt x="94020" y="529433"/>
                    <a:pt x="24836" y="1721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F862D1-D372-44FB-AEB1-8F6EA5683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82834" y="5077229"/>
              <a:ext cx="2606118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0288BFC-8446-4D20-BA63-79FA81DA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5085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D9F678FF-4541-4601-B506-CC0A4AC96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71824"/>
            <a:ext cx="5540202" cy="2757176"/>
          </a:xfrm>
        </p:spPr>
        <p:txBody>
          <a:bodyPr>
            <a:normAutofit/>
          </a:bodyPr>
          <a:lstStyle/>
          <a:p>
            <a:r>
              <a:rPr lang="en-US" dirty="0"/>
              <a:t>HR Attrition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5540202" cy="2569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Emily Jewell</a:t>
            </a:r>
          </a:p>
          <a:p>
            <a:r>
              <a:rPr lang="en-US" dirty="0"/>
              <a:t>DAT 430 Project Two</a:t>
            </a:r>
          </a:p>
          <a:p>
            <a:r>
              <a:rPr lang="en-US" dirty="0"/>
              <a:t>December 9, 2024</a:t>
            </a:r>
          </a:p>
          <a:p>
            <a:r>
              <a:rPr lang="en-US" dirty="0"/>
              <a:t>emily.jewell@snhu.edu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Graphic 9">
            <a:extLst>
              <a:ext uri="{FF2B5EF4-FFF2-40B4-BE49-F238E27FC236}">
                <a16:creationId xmlns:a16="http://schemas.microsoft.com/office/drawing/2014/main" id="{D9C0F9DF-6CF4-451E-A975-A223B0DD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B7548-3926-8C79-2B8D-B8AE09A8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HR Attrition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19F7AE-5D29-54EE-4072-6D73CDA5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503557" cy="38044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longer employees are at the company, the more likely they are to stay long term. </a:t>
            </a:r>
          </a:p>
          <a:p>
            <a:r>
              <a:rPr lang="en-US" dirty="0"/>
              <a:t>The sales department has the highest proportion of employees leaving compared to the other two departments. </a:t>
            </a:r>
          </a:p>
          <a:p>
            <a:r>
              <a:rPr lang="en-US" dirty="0"/>
              <a:t>Employees stay with the company an average of 7 years.</a:t>
            </a:r>
          </a:p>
        </p:txBody>
      </p:sp>
      <p:pic>
        <p:nvPicPr>
          <p:cNvPr id="5" name="Picture 4" descr="A graph showing an attrition by years&#10;&#10;Description automatically generated">
            <a:extLst>
              <a:ext uri="{FF2B5EF4-FFF2-40B4-BE49-F238E27FC236}">
                <a16:creationId xmlns:a16="http://schemas.microsoft.com/office/drawing/2014/main" id="{F88B8F7A-A6AA-9A67-4262-2A44EC0A8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595" y="766563"/>
            <a:ext cx="3845432" cy="2470691"/>
          </a:xfrm>
          <a:prstGeom prst="rect">
            <a:avLst/>
          </a:prstGeom>
        </p:spPr>
      </p:pic>
      <p:pic>
        <p:nvPicPr>
          <p:cNvPr id="4" name="Content Placeholder 3" descr="A graph of a company&#10;&#10;Description automatically generated">
            <a:extLst>
              <a:ext uri="{FF2B5EF4-FFF2-40B4-BE49-F238E27FC236}">
                <a16:creationId xmlns:a16="http://schemas.microsoft.com/office/drawing/2014/main" id="{7B28C8F5-11A7-01CD-FE71-11EABA0DB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196" y="3350199"/>
            <a:ext cx="3906230" cy="24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2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78E50-A12D-3FA6-F47D-871E614F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Regression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B62264-E523-FC31-4989-DE66442EF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149026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015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3A0095-071E-4529-B5B5-54F49D600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31143" y="0"/>
            <a:ext cx="10002420" cy="6858000"/>
            <a:chOff x="2189580" y="0"/>
            <a:chExt cx="10002420" cy="6858000"/>
          </a:xfrm>
        </p:grpSpPr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271F3265-C5EC-426F-B233-113CD5C6C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36861" y="1744424"/>
              <a:ext cx="5113576" cy="511357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4">
                <a:lumMod val="75000"/>
                <a:alpha val="8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7F7F2196-8CA3-4F6F-9E1B-4A5793014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007460">
              <a:off x="8912226" y="21507"/>
              <a:ext cx="958174" cy="146030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0C34A90-F598-47C8-BC1A-AC7C0F45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46265" y="1054209"/>
              <a:ext cx="296462" cy="2964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AA0364-5B9F-46E3-9FC6-8902B0B05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81889" y="0"/>
              <a:ext cx="1610111" cy="2327087"/>
            </a:xfrm>
            <a:custGeom>
              <a:avLst/>
              <a:gdLst>
                <a:gd name="connsiteX0" fmla="*/ 0 w 1610111"/>
                <a:gd name="connsiteY0" fmla="*/ 0 h 2327087"/>
                <a:gd name="connsiteX1" fmla="*/ 1610111 w 1610111"/>
                <a:gd name="connsiteY1" fmla="*/ 0 h 2327087"/>
                <a:gd name="connsiteX2" fmla="*/ 1610111 w 1610111"/>
                <a:gd name="connsiteY2" fmla="*/ 2324325 h 2327087"/>
                <a:gd name="connsiteX3" fmla="*/ 1606169 w 1610111"/>
                <a:gd name="connsiteY3" fmla="*/ 2327087 h 2327087"/>
                <a:gd name="connsiteX4" fmla="*/ 8368 w 1610111"/>
                <a:gd name="connsiteY4" fmla="*/ 116098 h 232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11" h="2327087">
                  <a:moveTo>
                    <a:pt x="0" y="0"/>
                  </a:moveTo>
                  <a:lnTo>
                    <a:pt x="1610111" y="0"/>
                  </a:lnTo>
                  <a:lnTo>
                    <a:pt x="1610111" y="2324325"/>
                  </a:lnTo>
                  <a:lnTo>
                    <a:pt x="1606169" y="2327087"/>
                  </a:lnTo>
                  <a:cubicBezTo>
                    <a:pt x="1606169" y="2327087"/>
                    <a:pt x="185901" y="1357961"/>
                    <a:pt x="8368" y="116098"/>
                  </a:cubicBezTo>
                  <a:close/>
                </a:path>
              </a:pathLst>
            </a:custGeom>
            <a:blipFill dpi="0" rotWithShape="1">
              <a:blip r:embed="rId2">
                <a:alphaModFix amt="6000"/>
              </a:blip>
              <a:srcRect/>
              <a:tile tx="0" ty="0" sx="100000" sy="100000" flip="none" algn="tl"/>
            </a:blip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ED7D77-9CB3-4945-9151-1E17DFB76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9580" y="0"/>
              <a:ext cx="4776075" cy="1569643"/>
            </a:xfrm>
            <a:custGeom>
              <a:avLst/>
              <a:gdLst>
                <a:gd name="connsiteX0" fmla="*/ 0 w 4776075"/>
                <a:gd name="connsiteY0" fmla="*/ 0 h 1569643"/>
                <a:gd name="connsiteX1" fmla="*/ 4776075 w 4776075"/>
                <a:gd name="connsiteY1" fmla="*/ 0 h 1569643"/>
                <a:gd name="connsiteX2" fmla="*/ 4776075 w 4776075"/>
                <a:gd name="connsiteY2" fmla="*/ 1569643 h 1569643"/>
                <a:gd name="connsiteX3" fmla="*/ 2319291 w 4776075"/>
                <a:gd name="connsiteY3" fmla="*/ 1569643 h 1569643"/>
                <a:gd name="connsiteX4" fmla="*/ 48913 w 4776075"/>
                <a:gd name="connsiteY4" fmla="*/ 128022 h 15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075" h="1569643">
                  <a:moveTo>
                    <a:pt x="0" y="0"/>
                  </a:moveTo>
                  <a:lnTo>
                    <a:pt x="4776075" y="0"/>
                  </a:lnTo>
                  <a:lnTo>
                    <a:pt x="4776075" y="1569643"/>
                  </a:lnTo>
                  <a:lnTo>
                    <a:pt x="2319291" y="1569643"/>
                  </a:lnTo>
                  <a:cubicBezTo>
                    <a:pt x="1298654" y="1569643"/>
                    <a:pt x="422966" y="975207"/>
                    <a:pt x="48913" y="128022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5" name="Texture">
            <a:extLst>
              <a:ext uri="{FF2B5EF4-FFF2-40B4-BE49-F238E27FC236}">
                <a16:creationId xmlns:a16="http://schemas.microsoft.com/office/drawing/2014/main" id="{C1B458B9-B65B-41B6-AFBC-A208EA465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35F81-2C06-BB44-0BA4-8A5F3123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8B660-D638-EC2F-285D-24B90E6E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87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random forest model also predicted attrition with 100% accuracy and was also able to show us which variables are the most important in contributing to attrition as shown in the visual below: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F9DE6FF9-318D-4028-C249-DC4A7ED9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92" y="3426124"/>
            <a:ext cx="6595700" cy="328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9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B587-B6E8-F16C-0296-9493A2EE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85FFD-6C3B-4D00-5492-8BE11847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Examine the process and structure of the company's performance review procedures looking for ways to motivate employees in a positive way.</a:t>
            </a:r>
          </a:p>
          <a:p>
            <a:r>
              <a:rPr lang="en-US" dirty="0"/>
              <a:t>Provide opportunities for days off and remote work scenarios while emphasizing the importance of a work-home life balance. </a:t>
            </a:r>
          </a:p>
          <a:p>
            <a:r>
              <a:rPr lang="en-US" dirty="0"/>
              <a:t>Look into the sales department's daily workflow to determine what can be improved upon to retain employees there. </a:t>
            </a:r>
          </a:p>
        </p:txBody>
      </p:sp>
    </p:spTree>
    <p:extLst>
      <p:ext uri="{BB962C8B-B14F-4D97-AF65-F5344CB8AC3E}">
        <p14:creationId xmlns:p14="http://schemas.microsoft.com/office/powerpoint/2010/main" val="3364323126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TropicVTI</vt:lpstr>
      <vt:lpstr>HR Attrition Analysis</vt:lpstr>
      <vt:lpstr>HR Attrition Data</vt:lpstr>
      <vt:lpstr>Regression Model</vt:lpstr>
      <vt:lpstr>Random Forest Model</vt:lpstr>
      <vt:lpstr>Actionable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133</cp:revision>
  <dcterms:created xsi:type="dcterms:W3CDTF">2024-12-10T04:52:50Z</dcterms:created>
  <dcterms:modified xsi:type="dcterms:W3CDTF">2025-08-05T02:13:28Z</dcterms:modified>
</cp:coreProperties>
</file>