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61" r:id="rId8"/>
    <p:sldId id="262" r:id="rId9"/>
    <p:sldId id="263" r:id="rId10"/>
    <p:sldId id="264" r:id="rId11"/>
    <p:sldId id="265" r:id="rId12"/>
    <p:sldId id="272" r:id="rId13"/>
    <p:sldId id="267" r:id="rId14"/>
    <p:sldId id="268" r:id="rId15"/>
    <p:sldId id="274" r:id="rId16"/>
    <p:sldId id="275" r:id="rId17"/>
    <p:sldId id="269" r:id="rId18"/>
    <p:sldId id="270" r:id="rId19"/>
    <p:sldId id="271" r:id="rId20"/>
    <p:sldId id="278" r:id="rId21"/>
    <p:sldId id="279" r:id="rId22"/>
    <p:sldId id="277"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r, Harjeet" initials="KH" lastIdx="1" clrIdx="0">
    <p:extLst>
      <p:ext uri="{19B8F6BF-5375-455C-9EA6-DF929625EA0E}">
        <p15:presenceInfo xmlns:p15="http://schemas.microsoft.com/office/powerpoint/2012/main" userId="S::Harjeet.Kaur@aristocrat.com::1968b947-b52b-4478-bbc1-048450e76d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7T12:41:17.882" idx="1">
    <p:pos x="10" y="10"/>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438A4CD-C973-4748-9EAD-481E351EF92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8AC372-6019-4A10-93AE-DA4BB6147D6E}">
      <dgm:prSet/>
      <dgm:spPr/>
      <dgm:t>
        <a:bodyPr/>
        <a:lstStyle/>
        <a:p>
          <a:pPr>
            <a:lnSpc>
              <a:spcPct val="100000"/>
            </a:lnSpc>
          </a:pPr>
          <a:r>
            <a:rPr lang="en-US"/>
            <a:t>This EDA represents the Data analysis for Summer Olympics history back from 1896 till 2012. </a:t>
          </a:r>
        </a:p>
      </dgm:t>
    </dgm:pt>
    <dgm:pt modelId="{26BDAFC1-0026-4B6C-BF5F-A08C7A34D8B8}" type="parTrans" cxnId="{9B1DA145-6D64-414F-AC18-FC984AE75A9A}">
      <dgm:prSet/>
      <dgm:spPr/>
      <dgm:t>
        <a:bodyPr/>
        <a:lstStyle/>
        <a:p>
          <a:endParaRPr lang="en-US"/>
        </a:p>
      </dgm:t>
    </dgm:pt>
    <dgm:pt modelId="{7387FE27-77FF-403B-A442-9F7E54504DC9}" type="sibTrans" cxnId="{9B1DA145-6D64-414F-AC18-FC984AE75A9A}">
      <dgm:prSet/>
      <dgm:spPr/>
      <dgm:t>
        <a:bodyPr/>
        <a:lstStyle/>
        <a:p>
          <a:endParaRPr lang="en-US"/>
        </a:p>
      </dgm:t>
    </dgm:pt>
    <dgm:pt modelId="{63282DE3-6C7F-49EC-93B1-2A4551100BAD}">
      <dgm:prSet/>
      <dgm:spPr/>
      <dgm:t>
        <a:bodyPr/>
        <a:lstStyle/>
        <a:p>
          <a:pPr>
            <a:lnSpc>
              <a:spcPct val="100000"/>
            </a:lnSpc>
          </a:pPr>
          <a:r>
            <a:rPr lang="en-US" dirty="0"/>
            <a:t>Olympics Hosting</a:t>
          </a:r>
        </a:p>
      </dgm:t>
    </dgm:pt>
    <dgm:pt modelId="{0FD0FEB3-65CF-42B2-822F-5BDA76C58A46}" type="parTrans" cxnId="{0873A031-3DE0-4F3D-BBBE-8B6521FFA44C}">
      <dgm:prSet/>
      <dgm:spPr/>
      <dgm:t>
        <a:bodyPr/>
        <a:lstStyle/>
        <a:p>
          <a:endParaRPr lang="en-US"/>
        </a:p>
      </dgm:t>
    </dgm:pt>
    <dgm:pt modelId="{D2E51BCB-9C90-4CF9-A313-18333C640DF5}" type="sibTrans" cxnId="{0873A031-3DE0-4F3D-BBBE-8B6521FFA44C}">
      <dgm:prSet/>
      <dgm:spPr/>
      <dgm:t>
        <a:bodyPr/>
        <a:lstStyle/>
        <a:p>
          <a:endParaRPr lang="en-US"/>
        </a:p>
      </dgm:t>
    </dgm:pt>
    <dgm:pt modelId="{86A902D5-230A-4A41-ABCF-FC87A26F9C56}">
      <dgm:prSet/>
      <dgm:spPr/>
      <dgm:t>
        <a:bodyPr/>
        <a:lstStyle/>
        <a:p>
          <a:pPr>
            <a:lnSpc>
              <a:spcPct val="100000"/>
            </a:lnSpc>
          </a:pPr>
          <a:r>
            <a:rPr lang="en-US" dirty="0"/>
            <a:t>Countries Participation over the Olympics History.</a:t>
          </a:r>
        </a:p>
      </dgm:t>
    </dgm:pt>
    <dgm:pt modelId="{AB36D93F-612A-4C67-8607-5AFEB6DCDA87}" type="parTrans" cxnId="{DAF030B8-7CCF-4D0C-8BA7-3A696F0EECEB}">
      <dgm:prSet/>
      <dgm:spPr/>
      <dgm:t>
        <a:bodyPr/>
        <a:lstStyle/>
        <a:p>
          <a:endParaRPr lang="en-US"/>
        </a:p>
      </dgm:t>
    </dgm:pt>
    <dgm:pt modelId="{77154DEE-0DBA-4F43-9040-EC40BAA809C9}" type="sibTrans" cxnId="{DAF030B8-7CCF-4D0C-8BA7-3A696F0EECEB}">
      <dgm:prSet/>
      <dgm:spPr/>
      <dgm:t>
        <a:bodyPr/>
        <a:lstStyle/>
        <a:p>
          <a:endParaRPr lang="en-US"/>
        </a:p>
      </dgm:t>
    </dgm:pt>
    <dgm:pt modelId="{F93FFB91-EAB9-476D-8875-5A2F85ABC3EC}">
      <dgm:prSet/>
      <dgm:spPr/>
      <dgm:t>
        <a:bodyPr/>
        <a:lstStyle/>
        <a:p>
          <a:pPr>
            <a:lnSpc>
              <a:spcPct val="100000"/>
            </a:lnSpc>
          </a:pPr>
          <a:r>
            <a:rPr lang="en-US" dirty="0"/>
            <a:t>Olympics hosted Cities</a:t>
          </a:r>
        </a:p>
      </dgm:t>
    </dgm:pt>
    <dgm:pt modelId="{7B2D628B-C6DD-44C9-9307-0C7A4A7FFFCC}" type="parTrans" cxnId="{4D315F09-63E0-4BB6-A783-6D6C039E951D}">
      <dgm:prSet/>
      <dgm:spPr/>
      <dgm:t>
        <a:bodyPr/>
        <a:lstStyle/>
        <a:p>
          <a:endParaRPr lang="en-US"/>
        </a:p>
      </dgm:t>
    </dgm:pt>
    <dgm:pt modelId="{EADD1DF3-BEBC-4202-9A8A-C70D6728175E}" type="sibTrans" cxnId="{4D315F09-63E0-4BB6-A783-6D6C039E951D}">
      <dgm:prSet/>
      <dgm:spPr/>
      <dgm:t>
        <a:bodyPr/>
        <a:lstStyle/>
        <a:p>
          <a:endParaRPr lang="en-US"/>
        </a:p>
      </dgm:t>
    </dgm:pt>
    <dgm:pt modelId="{A4389BC1-9344-4DEC-8B84-F5AFAC254C00}">
      <dgm:prSet/>
      <dgm:spPr/>
      <dgm:t>
        <a:bodyPr/>
        <a:lstStyle/>
        <a:p>
          <a:pPr>
            <a:lnSpc>
              <a:spcPct val="100000"/>
            </a:lnSpc>
          </a:pPr>
          <a:r>
            <a:rPr lang="en-US"/>
            <a:t>Medals :</a:t>
          </a:r>
        </a:p>
      </dgm:t>
    </dgm:pt>
    <dgm:pt modelId="{C8BD7171-8690-444D-AF43-58FFE800A1B3}" type="parTrans" cxnId="{5E0BF2E5-9D3E-4E5F-95C2-CC2AE5D7BBBF}">
      <dgm:prSet/>
      <dgm:spPr/>
      <dgm:t>
        <a:bodyPr/>
        <a:lstStyle/>
        <a:p>
          <a:endParaRPr lang="en-US"/>
        </a:p>
      </dgm:t>
    </dgm:pt>
    <dgm:pt modelId="{EA35A14F-8516-45E9-ADB3-088C5AD07527}" type="sibTrans" cxnId="{5E0BF2E5-9D3E-4E5F-95C2-CC2AE5D7BBBF}">
      <dgm:prSet/>
      <dgm:spPr/>
      <dgm:t>
        <a:bodyPr/>
        <a:lstStyle/>
        <a:p>
          <a:endParaRPr lang="en-US"/>
        </a:p>
      </dgm:t>
    </dgm:pt>
    <dgm:pt modelId="{D29D8623-9E3E-4757-AD47-2A439409CD86}">
      <dgm:prSet/>
      <dgm:spPr/>
      <dgm:t>
        <a:bodyPr/>
        <a:lstStyle/>
        <a:p>
          <a:pPr>
            <a:lnSpc>
              <a:spcPct val="100000"/>
            </a:lnSpc>
          </a:pPr>
          <a:r>
            <a:rPr lang="en-US"/>
            <a:t>Top 5 Countries in Olympics History</a:t>
          </a:r>
        </a:p>
      </dgm:t>
    </dgm:pt>
    <dgm:pt modelId="{FFA001A3-A7DF-4568-82D5-270DF871785A}" type="parTrans" cxnId="{F5EA354E-3212-45F2-B3D1-4E5088386779}">
      <dgm:prSet/>
      <dgm:spPr/>
      <dgm:t>
        <a:bodyPr/>
        <a:lstStyle/>
        <a:p>
          <a:endParaRPr lang="en-US"/>
        </a:p>
      </dgm:t>
    </dgm:pt>
    <dgm:pt modelId="{5FBDA67B-52DE-45E6-B042-EDCD725A356B}" type="sibTrans" cxnId="{F5EA354E-3212-45F2-B3D1-4E5088386779}">
      <dgm:prSet/>
      <dgm:spPr/>
      <dgm:t>
        <a:bodyPr/>
        <a:lstStyle/>
        <a:p>
          <a:endParaRPr lang="en-US"/>
        </a:p>
      </dgm:t>
    </dgm:pt>
    <dgm:pt modelId="{1A135E82-1546-402D-9D70-D28F55D6E58E}">
      <dgm:prSet/>
      <dgm:spPr/>
      <dgm:t>
        <a:bodyPr/>
        <a:lstStyle/>
        <a:p>
          <a:pPr>
            <a:lnSpc>
              <a:spcPct val="100000"/>
            </a:lnSpc>
          </a:pPr>
          <a:r>
            <a:rPr lang="en-US"/>
            <a:t>Trend in medal won count over the years.</a:t>
          </a:r>
        </a:p>
      </dgm:t>
    </dgm:pt>
    <dgm:pt modelId="{E9EE3B3F-1A3E-410D-911A-F2ACDA22C3AB}" type="parTrans" cxnId="{F043C162-67DA-4CF3-9534-2B9EAA3D9FAF}">
      <dgm:prSet/>
      <dgm:spPr/>
      <dgm:t>
        <a:bodyPr/>
        <a:lstStyle/>
        <a:p>
          <a:endParaRPr lang="en-US"/>
        </a:p>
      </dgm:t>
    </dgm:pt>
    <dgm:pt modelId="{F26250EF-C824-49F2-86E9-11205F0B47FC}" type="sibTrans" cxnId="{F043C162-67DA-4CF3-9534-2B9EAA3D9FAF}">
      <dgm:prSet/>
      <dgm:spPr/>
      <dgm:t>
        <a:bodyPr/>
        <a:lstStyle/>
        <a:p>
          <a:endParaRPr lang="en-US"/>
        </a:p>
      </dgm:t>
    </dgm:pt>
    <dgm:pt modelId="{7EF88C74-2C78-45C2-86A1-751A9C8BBEDD}">
      <dgm:prSet/>
      <dgm:spPr/>
      <dgm:t>
        <a:bodyPr/>
        <a:lstStyle/>
        <a:p>
          <a:pPr>
            <a:lnSpc>
              <a:spcPct val="100000"/>
            </a:lnSpc>
          </a:pPr>
          <a:r>
            <a:rPr lang="en-US"/>
            <a:t>Top 3 Countries over the history</a:t>
          </a:r>
        </a:p>
      </dgm:t>
    </dgm:pt>
    <dgm:pt modelId="{6BE2A28F-032F-45E7-AF36-D34688B66761}" type="parTrans" cxnId="{B8A8F7D5-CAC1-406D-A401-E836D9810932}">
      <dgm:prSet/>
      <dgm:spPr/>
      <dgm:t>
        <a:bodyPr/>
        <a:lstStyle/>
        <a:p>
          <a:endParaRPr lang="en-US"/>
        </a:p>
      </dgm:t>
    </dgm:pt>
    <dgm:pt modelId="{D56F8D35-CEFD-4C99-9A07-553E89A2933F}" type="sibTrans" cxnId="{B8A8F7D5-CAC1-406D-A401-E836D9810932}">
      <dgm:prSet/>
      <dgm:spPr/>
      <dgm:t>
        <a:bodyPr/>
        <a:lstStyle/>
        <a:p>
          <a:endParaRPr lang="en-US"/>
        </a:p>
      </dgm:t>
    </dgm:pt>
    <dgm:pt modelId="{89485D8E-6EB6-43FF-9B62-3AD71E3F4E9C}">
      <dgm:prSet/>
      <dgm:spPr/>
      <dgm:t>
        <a:bodyPr/>
        <a:lstStyle/>
        <a:p>
          <a:pPr>
            <a:lnSpc>
              <a:spcPct val="100000"/>
            </a:lnSpc>
          </a:pPr>
          <a:r>
            <a:rPr lang="en-US" dirty="0"/>
            <a:t>Sports and Discipline added over the Years.</a:t>
          </a:r>
        </a:p>
      </dgm:t>
    </dgm:pt>
    <dgm:pt modelId="{E6291023-C4F1-4F9C-8E98-8A29880D22CB}" type="parTrans" cxnId="{1A0EC43E-5F84-4F00-AFB0-A532944E02DE}">
      <dgm:prSet/>
      <dgm:spPr/>
      <dgm:t>
        <a:bodyPr/>
        <a:lstStyle/>
        <a:p>
          <a:endParaRPr lang="en-US"/>
        </a:p>
      </dgm:t>
    </dgm:pt>
    <dgm:pt modelId="{FDF25FBB-A7A6-4F5C-B61D-4AC591278339}" type="sibTrans" cxnId="{1A0EC43E-5F84-4F00-AFB0-A532944E02DE}">
      <dgm:prSet/>
      <dgm:spPr/>
      <dgm:t>
        <a:bodyPr/>
        <a:lstStyle/>
        <a:p>
          <a:endParaRPr lang="en-US"/>
        </a:p>
      </dgm:t>
    </dgm:pt>
    <dgm:pt modelId="{44EF261B-965D-4C87-AF8D-8E4018B07001}">
      <dgm:prSet/>
      <dgm:spPr/>
      <dgm:t>
        <a:bodyPr/>
        <a:lstStyle/>
        <a:p>
          <a:pPr>
            <a:lnSpc>
              <a:spcPct val="100000"/>
            </a:lnSpc>
          </a:pPr>
          <a:r>
            <a:rPr lang="en-US" dirty="0"/>
            <a:t>Men and Women Performance over the years</a:t>
          </a:r>
        </a:p>
      </dgm:t>
    </dgm:pt>
    <dgm:pt modelId="{6C1E71E1-2A84-44FE-A246-26EDBCD1E62A}" type="parTrans" cxnId="{0F41236C-C1F0-466C-ACEF-DF3BDDDD206A}">
      <dgm:prSet/>
      <dgm:spPr/>
      <dgm:t>
        <a:bodyPr/>
        <a:lstStyle/>
        <a:p>
          <a:endParaRPr lang="en-US"/>
        </a:p>
      </dgm:t>
    </dgm:pt>
    <dgm:pt modelId="{00809458-869A-400C-B718-238D2910B8A4}" type="sibTrans" cxnId="{0F41236C-C1F0-466C-ACEF-DF3BDDDD206A}">
      <dgm:prSet/>
      <dgm:spPr/>
      <dgm:t>
        <a:bodyPr/>
        <a:lstStyle/>
        <a:p>
          <a:endParaRPr lang="en-US"/>
        </a:p>
      </dgm:t>
    </dgm:pt>
    <dgm:pt modelId="{91DE9DE4-B27C-4C99-A454-5E5C5DC5450E}">
      <dgm:prSet/>
      <dgm:spPr/>
      <dgm:t>
        <a:bodyPr/>
        <a:lstStyle/>
        <a:p>
          <a:pPr>
            <a:lnSpc>
              <a:spcPct val="100000"/>
            </a:lnSpc>
          </a:pPr>
          <a:r>
            <a:rPr lang="en-US" dirty="0"/>
            <a:t>India Performance in Olympics History</a:t>
          </a:r>
        </a:p>
      </dgm:t>
    </dgm:pt>
    <dgm:pt modelId="{FA311BD2-9120-4E62-8B31-1054D05ABDB0}" type="parTrans" cxnId="{A3997A6B-AA47-4AAD-8D61-F48638C14BCC}">
      <dgm:prSet/>
      <dgm:spPr/>
      <dgm:t>
        <a:bodyPr/>
        <a:lstStyle/>
        <a:p>
          <a:endParaRPr lang="en-US"/>
        </a:p>
      </dgm:t>
    </dgm:pt>
    <dgm:pt modelId="{9009D0C1-40B3-4637-ACF5-18911C7EF7E9}" type="sibTrans" cxnId="{A3997A6B-AA47-4AAD-8D61-F48638C14BCC}">
      <dgm:prSet/>
      <dgm:spPr/>
      <dgm:t>
        <a:bodyPr/>
        <a:lstStyle/>
        <a:p>
          <a:endParaRPr lang="en-US"/>
        </a:p>
      </dgm:t>
    </dgm:pt>
    <dgm:pt modelId="{B7C47ECB-88CA-4A44-86E2-6530C0F983E3}">
      <dgm:prSet/>
      <dgm:spPr/>
      <dgm:t>
        <a:bodyPr/>
        <a:lstStyle/>
        <a:p>
          <a:pPr>
            <a:lnSpc>
              <a:spcPct val="100000"/>
            </a:lnSpc>
          </a:pPr>
          <a:r>
            <a:rPr lang="en-US" dirty="0"/>
            <a:t>Top 10 - Men and Women Athlete </a:t>
          </a:r>
        </a:p>
      </dgm:t>
    </dgm:pt>
    <dgm:pt modelId="{94D21DC7-1567-4A03-BCF7-B88457994C6B}" type="parTrans" cxnId="{9956D35B-4EB1-40DE-B8DF-87E679265F69}">
      <dgm:prSet/>
      <dgm:spPr/>
      <dgm:t>
        <a:bodyPr/>
        <a:lstStyle/>
        <a:p>
          <a:endParaRPr lang="en-US"/>
        </a:p>
      </dgm:t>
    </dgm:pt>
    <dgm:pt modelId="{1418B15F-42A2-425B-86F6-0E7372D061F4}" type="sibTrans" cxnId="{9956D35B-4EB1-40DE-B8DF-87E679265F69}">
      <dgm:prSet/>
      <dgm:spPr/>
      <dgm:t>
        <a:bodyPr/>
        <a:lstStyle/>
        <a:p>
          <a:endParaRPr lang="en-US"/>
        </a:p>
      </dgm:t>
    </dgm:pt>
    <dgm:pt modelId="{83D1463C-D288-4436-90D9-A98E6A81BE23}" type="pres">
      <dgm:prSet presAssocID="{8438A4CD-C973-4748-9EAD-481E351EF925}" presName="root" presStyleCnt="0">
        <dgm:presLayoutVars>
          <dgm:dir/>
          <dgm:resizeHandles val="exact"/>
        </dgm:presLayoutVars>
      </dgm:prSet>
      <dgm:spPr/>
    </dgm:pt>
    <dgm:pt modelId="{BBCBD4EC-F1D1-4A50-AA90-8872570C1C75}" type="pres">
      <dgm:prSet presAssocID="{FB8AC372-6019-4A10-93AE-DA4BB6147D6E}" presName="compNode" presStyleCnt="0"/>
      <dgm:spPr/>
    </dgm:pt>
    <dgm:pt modelId="{C15272CE-7066-4422-AABB-8343BBAE011D}" type="pres">
      <dgm:prSet presAssocID="{FB8AC372-6019-4A10-93AE-DA4BB6147D6E}" presName="bgRect" presStyleLbl="bgShp" presStyleIdx="0" presStyleCnt="7"/>
      <dgm:spPr/>
    </dgm:pt>
    <dgm:pt modelId="{4E4A9E38-5DF1-4C2F-8127-A27E6AE1BCF1}" type="pres">
      <dgm:prSet presAssocID="{FB8AC372-6019-4A10-93AE-DA4BB6147D6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rotUp"/>
        </a:ext>
      </dgm:extLst>
    </dgm:pt>
    <dgm:pt modelId="{ECBC46E7-C702-4E48-99C2-B4D8BF8AE489}" type="pres">
      <dgm:prSet presAssocID="{FB8AC372-6019-4A10-93AE-DA4BB6147D6E}" presName="spaceRect" presStyleCnt="0"/>
      <dgm:spPr/>
    </dgm:pt>
    <dgm:pt modelId="{EB9B1ABF-61A8-405C-BD90-E7B30A646811}" type="pres">
      <dgm:prSet presAssocID="{FB8AC372-6019-4A10-93AE-DA4BB6147D6E}" presName="parTx" presStyleLbl="revTx" presStyleIdx="0" presStyleCnt="9">
        <dgm:presLayoutVars>
          <dgm:chMax val="0"/>
          <dgm:chPref val="0"/>
        </dgm:presLayoutVars>
      </dgm:prSet>
      <dgm:spPr/>
    </dgm:pt>
    <dgm:pt modelId="{27D61644-AF07-4993-A85A-FFA06D2A7C0C}" type="pres">
      <dgm:prSet presAssocID="{7387FE27-77FF-403B-A442-9F7E54504DC9}" presName="sibTrans" presStyleCnt="0"/>
      <dgm:spPr/>
    </dgm:pt>
    <dgm:pt modelId="{B1949BFD-F6CD-46DC-A405-D8F26DDE6DB7}" type="pres">
      <dgm:prSet presAssocID="{63282DE3-6C7F-49EC-93B1-2A4551100BAD}" presName="compNode" presStyleCnt="0"/>
      <dgm:spPr/>
    </dgm:pt>
    <dgm:pt modelId="{6E590391-1622-450F-BE87-30289DE939D8}" type="pres">
      <dgm:prSet presAssocID="{63282DE3-6C7F-49EC-93B1-2A4551100BAD}" presName="bgRect" presStyleLbl="bgShp" presStyleIdx="1" presStyleCnt="7" custScaleY="129394"/>
      <dgm:spPr/>
    </dgm:pt>
    <dgm:pt modelId="{27CBB193-4113-4946-8965-46B60AC4150E}" type="pres">
      <dgm:prSet presAssocID="{63282DE3-6C7F-49EC-93B1-2A4551100BA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rth America"/>
        </a:ext>
      </dgm:extLst>
    </dgm:pt>
    <dgm:pt modelId="{01A95531-1799-4049-9CCD-CC8E0E5DCD45}" type="pres">
      <dgm:prSet presAssocID="{63282DE3-6C7F-49EC-93B1-2A4551100BAD}" presName="spaceRect" presStyleCnt="0"/>
      <dgm:spPr/>
    </dgm:pt>
    <dgm:pt modelId="{E7D80788-DF68-49A4-BC3F-2DA8C18666B6}" type="pres">
      <dgm:prSet presAssocID="{63282DE3-6C7F-49EC-93B1-2A4551100BAD}" presName="parTx" presStyleLbl="revTx" presStyleIdx="1" presStyleCnt="9">
        <dgm:presLayoutVars>
          <dgm:chMax val="0"/>
          <dgm:chPref val="0"/>
        </dgm:presLayoutVars>
      </dgm:prSet>
      <dgm:spPr/>
    </dgm:pt>
    <dgm:pt modelId="{821F6A82-C1B0-4F23-BC3C-B05874CD1449}" type="pres">
      <dgm:prSet presAssocID="{63282DE3-6C7F-49EC-93B1-2A4551100BAD}" presName="desTx" presStyleLbl="revTx" presStyleIdx="2" presStyleCnt="9">
        <dgm:presLayoutVars/>
      </dgm:prSet>
      <dgm:spPr/>
    </dgm:pt>
    <dgm:pt modelId="{25DC5C3B-51FD-476E-B21C-ED7AB20BCA0C}" type="pres">
      <dgm:prSet presAssocID="{D2E51BCB-9C90-4CF9-A313-18333C640DF5}" presName="sibTrans" presStyleCnt="0"/>
      <dgm:spPr/>
    </dgm:pt>
    <dgm:pt modelId="{25C7CADC-56D8-4D17-BF2D-936B4973AACD}" type="pres">
      <dgm:prSet presAssocID="{A4389BC1-9344-4DEC-8B84-F5AFAC254C00}" presName="compNode" presStyleCnt="0"/>
      <dgm:spPr/>
    </dgm:pt>
    <dgm:pt modelId="{545492DD-C150-4260-B9E3-DC275D8DD0F5}" type="pres">
      <dgm:prSet presAssocID="{A4389BC1-9344-4DEC-8B84-F5AFAC254C00}" presName="bgRect" presStyleLbl="bgShp" presStyleIdx="2" presStyleCnt="7"/>
      <dgm:spPr/>
    </dgm:pt>
    <dgm:pt modelId="{121D6DF6-D1D6-4648-B892-D60FE919ACE0}" type="pres">
      <dgm:prSet presAssocID="{A4389BC1-9344-4DEC-8B84-F5AFAC254C0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al"/>
        </a:ext>
      </dgm:extLst>
    </dgm:pt>
    <dgm:pt modelId="{B4E567F0-9ADF-4382-9720-EBD847DA3415}" type="pres">
      <dgm:prSet presAssocID="{A4389BC1-9344-4DEC-8B84-F5AFAC254C00}" presName="spaceRect" presStyleCnt="0"/>
      <dgm:spPr/>
    </dgm:pt>
    <dgm:pt modelId="{155A01F3-EF26-4770-9218-6FB7B567E94D}" type="pres">
      <dgm:prSet presAssocID="{A4389BC1-9344-4DEC-8B84-F5AFAC254C00}" presName="parTx" presStyleLbl="revTx" presStyleIdx="3" presStyleCnt="9">
        <dgm:presLayoutVars>
          <dgm:chMax val="0"/>
          <dgm:chPref val="0"/>
        </dgm:presLayoutVars>
      </dgm:prSet>
      <dgm:spPr/>
    </dgm:pt>
    <dgm:pt modelId="{39719D39-7010-4E06-B4C0-6673DF4C9198}" type="pres">
      <dgm:prSet presAssocID="{A4389BC1-9344-4DEC-8B84-F5AFAC254C00}" presName="desTx" presStyleLbl="revTx" presStyleIdx="4" presStyleCnt="9">
        <dgm:presLayoutVars/>
      </dgm:prSet>
      <dgm:spPr/>
    </dgm:pt>
    <dgm:pt modelId="{E9A34D55-D1BD-44CC-875A-064966C12129}" type="pres">
      <dgm:prSet presAssocID="{EA35A14F-8516-45E9-ADB3-088C5AD07527}" presName="sibTrans" presStyleCnt="0"/>
      <dgm:spPr/>
    </dgm:pt>
    <dgm:pt modelId="{2D93039A-EEE0-498C-B8CE-4AC1AE7C4808}" type="pres">
      <dgm:prSet presAssocID="{89485D8E-6EB6-43FF-9B62-3AD71E3F4E9C}" presName="compNode" presStyleCnt="0"/>
      <dgm:spPr/>
    </dgm:pt>
    <dgm:pt modelId="{AA1ABE47-8971-416A-92DD-2D6F387ED7E9}" type="pres">
      <dgm:prSet presAssocID="{89485D8E-6EB6-43FF-9B62-3AD71E3F4E9C}" presName="bgRect" presStyleLbl="bgShp" presStyleIdx="3" presStyleCnt="7"/>
      <dgm:spPr/>
    </dgm:pt>
    <dgm:pt modelId="{DEB0B7DF-E517-464E-B773-A8FA46278579}" type="pres">
      <dgm:prSet presAssocID="{89485D8E-6EB6-43FF-9B62-3AD71E3F4E9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icket bat and ball"/>
        </a:ext>
      </dgm:extLst>
    </dgm:pt>
    <dgm:pt modelId="{66E48B0E-210A-4647-8336-B96409C86128}" type="pres">
      <dgm:prSet presAssocID="{89485D8E-6EB6-43FF-9B62-3AD71E3F4E9C}" presName="spaceRect" presStyleCnt="0"/>
      <dgm:spPr/>
    </dgm:pt>
    <dgm:pt modelId="{895EB04B-8373-49B1-B461-D839FD357748}" type="pres">
      <dgm:prSet presAssocID="{89485D8E-6EB6-43FF-9B62-3AD71E3F4E9C}" presName="parTx" presStyleLbl="revTx" presStyleIdx="5" presStyleCnt="9">
        <dgm:presLayoutVars>
          <dgm:chMax val="0"/>
          <dgm:chPref val="0"/>
        </dgm:presLayoutVars>
      </dgm:prSet>
      <dgm:spPr/>
    </dgm:pt>
    <dgm:pt modelId="{A2BB25EC-0544-4508-AC38-4BFC8061535E}" type="pres">
      <dgm:prSet presAssocID="{FDF25FBB-A7A6-4F5C-B61D-4AC591278339}" presName="sibTrans" presStyleCnt="0"/>
      <dgm:spPr/>
    </dgm:pt>
    <dgm:pt modelId="{D19163CF-550B-44DD-AD0F-5A0FFD6D0A8E}" type="pres">
      <dgm:prSet presAssocID="{44EF261B-965D-4C87-AF8D-8E4018B07001}" presName="compNode" presStyleCnt="0"/>
      <dgm:spPr/>
    </dgm:pt>
    <dgm:pt modelId="{83A4F462-7895-4002-A3EA-9AA0B5614A8F}" type="pres">
      <dgm:prSet presAssocID="{44EF261B-965D-4C87-AF8D-8E4018B07001}" presName="bgRect" presStyleLbl="bgShp" presStyleIdx="4" presStyleCnt="7"/>
      <dgm:spPr/>
    </dgm:pt>
    <dgm:pt modelId="{24F1295B-B5DC-444E-9513-783C734583B7}" type="pres">
      <dgm:prSet presAssocID="{44EF261B-965D-4C87-AF8D-8E4018B0700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Tennis"/>
        </a:ext>
      </dgm:extLst>
    </dgm:pt>
    <dgm:pt modelId="{325313D0-DEF3-4D4A-A103-F6539A374A82}" type="pres">
      <dgm:prSet presAssocID="{44EF261B-965D-4C87-AF8D-8E4018B07001}" presName="spaceRect" presStyleCnt="0"/>
      <dgm:spPr/>
    </dgm:pt>
    <dgm:pt modelId="{A1E5F555-9DA9-4773-B9BA-B18DCB788835}" type="pres">
      <dgm:prSet presAssocID="{44EF261B-965D-4C87-AF8D-8E4018B07001}" presName="parTx" presStyleLbl="revTx" presStyleIdx="6" presStyleCnt="9">
        <dgm:presLayoutVars>
          <dgm:chMax val="0"/>
          <dgm:chPref val="0"/>
        </dgm:presLayoutVars>
      </dgm:prSet>
      <dgm:spPr/>
    </dgm:pt>
    <dgm:pt modelId="{A861C8E7-466F-4324-B3FB-C7C9F5D30CC7}" type="pres">
      <dgm:prSet presAssocID="{00809458-869A-400C-B718-238D2910B8A4}" presName="sibTrans" presStyleCnt="0"/>
      <dgm:spPr/>
    </dgm:pt>
    <dgm:pt modelId="{565C551B-4937-4357-8219-44D81325F4CD}" type="pres">
      <dgm:prSet presAssocID="{91DE9DE4-B27C-4C99-A454-5E5C5DC5450E}" presName="compNode" presStyleCnt="0"/>
      <dgm:spPr/>
    </dgm:pt>
    <dgm:pt modelId="{198AD88C-7E27-4AD0-8DAA-B9C0C1036551}" type="pres">
      <dgm:prSet presAssocID="{91DE9DE4-B27C-4C99-A454-5E5C5DC5450E}" presName="bgRect" presStyleLbl="bgShp" presStyleIdx="5" presStyleCnt="7"/>
      <dgm:spPr/>
    </dgm:pt>
    <dgm:pt modelId="{5CC9B527-AAAA-4372-8EE6-748C129CCDC5}" type="pres">
      <dgm:prSet presAssocID="{91DE9DE4-B27C-4C99-A454-5E5C5DC5450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odium"/>
        </a:ext>
      </dgm:extLst>
    </dgm:pt>
    <dgm:pt modelId="{49B7ECE8-BC86-41AC-92E2-0BDA84A0261F}" type="pres">
      <dgm:prSet presAssocID="{91DE9DE4-B27C-4C99-A454-5E5C5DC5450E}" presName="spaceRect" presStyleCnt="0"/>
      <dgm:spPr/>
    </dgm:pt>
    <dgm:pt modelId="{5C76259E-BD05-422C-B751-5298FCF2DFEF}" type="pres">
      <dgm:prSet presAssocID="{91DE9DE4-B27C-4C99-A454-5E5C5DC5450E}" presName="parTx" presStyleLbl="revTx" presStyleIdx="7" presStyleCnt="9">
        <dgm:presLayoutVars>
          <dgm:chMax val="0"/>
          <dgm:chPref val="0"/>
        </dgm:presLayoutVars>
      </dgm:prSet>
      <dgm:spPr/>
    </dgm:pt>
    <dgm:pt modelId="{6F28D34E-2941-4F31-B5A6-40EDBC1270F1}" type="pres">
      <dgm:prSet presAssocID="{9009D0C1-40B3-4637-ACF5-18911C7EF7E9}" presName="sibTrans" presStyleCnt="0"/>
      <dgm:spPr/>
    </dgm:pt>
    <dgm:pt modelId="{38DAFF13-C853-4975-AAD8-38DC513DAD3A}" type="pres">
      <dgm:prSet presAssocID="{B7C47ECB-88CA-4A44-86E2-6530C0F983E3}" presName="compNode" presStyleCnt="0"/>
      <dgm:spPr/>
    </dgm:pt>
    <dgm:pt modelId="{EDE1B0F5-BC21-4AD6-8E88-2FF8733D2A77}" type="pres">
      <dgm:prSet presAssocID="{B7C47ECB-88CA-4A44-86E2-6530C0F983E3}" presName="bgRect" presStyleLbl="bgShp" presStyleIdx="6" presStyleCnt="7"/>
      <dgm:spPr/>
    </dgm:pt>
    <dgm:pt modelId="{F9EDBC87-A2A8-43B3-906F-B0EBC1CFDCBF}" type="pres">
      <dgm:prSet presAssocID="{B7C47ECB-88CA-4A44-86E2-6530C0F983E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rophy"/>
        </a:ext>
      </dgm:extLst>
    </dgm:pt>
    <dgm:pt modelId="{8CBA6DBA-6E66-448B-8187-BD3CFFF61288}" type="pres">
      <dgm:prSet presAssocID="{B7C47ECB-88CA-4A44-86E2-6530C0F983E3}" presName="spaceRect" presStyleCnt="0"/>
      <dgm:spPr/>
    </dgm:pt>
    <dgm:pt modelId="{4CF59D3F-FD93-472D-A7F0-85EFF7FA283B}" type="pres">
      <dgm:prSet presAssocID="{B7C47ECB-88CA-4A44-86E2-6530C0F983E3}" presName="parTx" presStyleLbl="revTx" presStyleIdx="8" presStyleCnt="9">
        <dgm:presLayoutVars>
          <dgm:chMax val="0"/>
          <dgm:chPref val="0"/>
        </dgm:presLayoutVars>
      </dgm:prSet>
      <dgm:spPr/>
    </dgm:pt>
  </dgm:ptLst>
  <dgm:cxnLst>
    <dgm:cxn modelId="{4D315F09-63E0-4BB6-A783-6D6C039E951D}" srcId="{63282DE3-6C7F-49EC-93B1-2A4551100BAD}" destId="{F93FFB91-EAB9-476D-8875-5A2F85ABC3EC}" srcOrd="1" destOrd="0" parTransId="{7B2D628B-C6DD-44C9-9307-0C7A4A7FFFCC}" sibTransId="{EADD1DF3-BEBC-4202-9A8A-C70D6728175E}"/>
    <dgm:cxn modelId="{8CF04310-A7D7-4B1B-91BD-F02AE91ED85C}" type="presOf" srcId="{86A902D5-230A-4A41-ABCF-FC87A26F9C56}" destId="{821F6A82-C1B0-4F23-BC3C-B05874CD1449}" srcOrd="0" destOrd="0" presId="urn:microsoft.com/office/officeart/2018/2/layout/IconVerticalSolidList"/>
    <dgm:cxn modelId="{0873A031-3DE0-4F3D-BBBE-8B6521FFA44C}" srcId="{8438A4CD-C973-4748-9EAD-481E351EF925}" destId="{63282DE3-6C7F-49EC-93B1-2A4551100BAD}" srcOrd="1" destOrd="0" parTransId="{0FD0FEB3-65CF-42B2-822F-5BDA76C58A46}" sibTransId="{D2E51BCB-9C90-4CF9-A313-18333C640DF5}"/>
    <dgm:cxn modelId="{1A0EC43E-5F84-4F00-AFB0-A532944E02DE}" srcId="{8438A4CD-C973-4748-9EAD-481E351EF925}" destId="{89485D8E-6EB6-43FF-9B62-3AD71E3F4E9C}" srcOrd="3" destOrd="0" parTransId="{E6291023-C4F1-4F9C-8E98-8A29880D22CB}" sibTransId="{FDF25FBB-A7A6-4F5C-B61D-4AC591278339}"/>
    <dgm:cxn modelId="{9956D35B-4EB1-40DE-B8DF-87E679265F69}" srcId="{8438A4CD-C973-4748-9EAD-481E351EF925}" destId="{B7C47ECB-88CA-4A44-86E2-6530C0F983E3}" srcOrd="6" destOrd="0" parTransId="{94D21DC7-1567-4A03-BCF7-B88457994C6B}" sibTransId="{1418B15F-42A2-425B-86F6-0E7372D061F4}"/>
    <dgm:cxn modelId="{F043C162-67DA-4CF3-9534-2B9EAA3D9FAF}" srcId="{A4389BC1-9344-4DEC-8B84-F5AFAC254C00}" destId="{1A135E82-1546-402D-9D70-D28F55D6E58E}" srcOrd="1" destOrd="0" parTransId="{E9EE3B3F-1A3E-410D-911A-F2ACDA22C3AB}" sibTransId="{F26250EF-C824-49F2-86E9-11205F0B47FC}"/>
    <dgm:cxn modelId="{B0508944-622A-4428-8BFA-D4E2A624F42F}" type="presOf" srcId="{FB8AC372-6019-4A10-93AE-DA4BB6147D6E}" destId="{EB9B1ABF-61A8-405C-BD90-E7B30A646811}" srcOrd="0" destOrd="0" presId="urn:microsoft.com/office/officeart/2018/2/layout/IconVerticalSolidList"/>
    <dgm:cxn modelId="{9B1DA145-6D64-414F-AC18-FC984AE75A9A}" srcId="{8438A4CD-C973-4748-9EAD-481E351EF925}" destId="{FB8AC372-6019-4A10-93AE-DA4BB6147D6E}" srcOrd="0" destOrd="0" parTransId="{26BDAFC1-0026-4B6C-BF5F-A08C7A34D8B8}" sibTransId="{7387FE27-77FF-403B-A442-9F7E54504DC9}"/>
    <dgm:cxn modelId="{5CAF1268-80A9-4277-9DD7-DB4ECE4E9C9F}" type="presOf" srcId="{D29D8623-9E3E-4757-AD47-2A439409CD86}" destId="{39719D39-7010-4E06-B4C0-6673DF4C9198}" srcOrd="0" destOrd="0" presId="urn:microsoft.com/office/officeart/2018/2/layout/IconVerticalSolidList"/>
    <dgm:cxn modelId="{A3997A6B-AA47-4AAD-8D61-F48638C14BCC}" srcId="{8438A4CD-C973-4748-9EAD-481E351EF925}" destId="{91DE9DE4-B27C-4C99-A454-5E5C5DC5450E}" srcOrd="5" destOrd="0" parTransId="{FA311BD2-9120-4E62-8B31-1054D05ABDB0}" sibTransId="{9009D0C1-40B3-4637-ACF5-18911C7EF7E9}"/>
    <dgm:cxn modelId="{0F41236C-C1F0-466C-ACEF-DF3BDDDD206A}" srcId="{8438A4CD-C973-4748-9EAD-481E351EF925}" destId="{44EF261B-965D-4C87-AF8D-8E4018B07001}" srcOrd="4" destOrd="0" parTransId="{6C1E71E1-2A84-44FE-A246-26EDBCD1E62A}" sibTransId="{00809458-869A-400C-B718-238D2910B8A4}"/>
    <dgm:cxn modelId="{F5EA354E-3212-45F2-B3D1-4E5088386779}" srcId="{A4389BC1-9344-4DEC-8B84-F5AFAC254C00}" destId="{D29D8623-9E3E-4757-AD47-2A439409CD86}" srcOrd="0" destOrd="0" parTransId="{FFA001A3-A7DF-4568-82D5-270DF871785A}" sibTransId="{5FBDA67B-52DE-45E6-B042-EDCD725A356B}"/>
    <dgm:cxn modelId="{FF6FD44E-AFEA-45F5-B28A-0626F35F01E8}" type="presOf" srcId="{F93FFB91-EAB9-476D-8875-5A2F85ABC3EC}" destId="{821F6A82-C1B0-4F23-BC3C-B05874CD1449}" srcOrd="0" destOrd="1" presId="urn:microsoft.com/office/officeart/2018/2/layout/IconVerticalSolidList"/>
    <dgm:cxn modelId="{AD58D851-E242-46DA-8FAF-86945C029A15}" type="presOf" srcId="{B7C47ECB-88CA-4A44-86E2-6530C0F983E3}" destId="{4CF59D3F-FD93-472D-A7F0-85EFF7FA283B}" srcOrd="0" destOrd="0" presId="urn:microsoft.com/office/officeart/2018/2/layout/IconVerticalSolidList"/>
    <dgm:cxn modelId="{5BAA258B-9458-4F05-8C3D-0B4E18883390}" type="presOf" srcId="{1A135E82-1546-402D-9D70-D28F55D6E58E}" destId="{39719D39-7010-4E06-B4C0-6673DF4C9198}" srcOrd="0" destOrd="1" presId="urn:microsoft.com/office/officeart/2018/2/layout/IconVerticalSolidList"/>
    <dgm:cxn modelId="{784E39A0-9A13-4745-81A9-9BF4A627EA91}" type="presOf" srcId="{44EF261B-965D-4C87-AF8D-8E4018B07001}" destId="{A1E5F555-9DA9-4773-B9BA-B18DCB788835}" srcOrd="0" destOrd="0" presId="urn:microsoft.com/office/officeart/2018/2/layout/IconVerticalSolidList"/>
    <dgm:cxn modelId="{B93D24A5-5BC1-4872-8F3D-5672345EE70D}" type="presOf" srcId="{63282DE3-6C7F-49EC-93B1-2A4551100BAD}" destId="{E7D80788-DF68-49A4-BC3F-2DA8C18666B6}" srcOrd="0" destOrd="0" presId="urn:microsoft.com/office/officeart/2018/2/layout/IconVerticalSolidList"/>
    <dgm:cxn modelId="{E8FCCAAA-E3D7-4A04-9BD4-AB85B35634EE}" type="presOf" srcId="{A4389BC1-9344-4DEC-8B84-F5AFAC254C00}" destId="{155A01F3-EF26-4770-9218-6FB7B567E94D}" srcOrd="0" destOrd="0" presId="urn:microsoft.com/office/officeart/2018/2/layout/IconVerticalSolidList"/>
    <dgm:cxn modelId="{2DB832B0-7B8A-45A3-B39B-9DA7B418BBFD}" type="presOf" srcId="{91DE9DE4-B27C-4C99-A454-5E5C5DC5450E}" destId="{5C76259E-BD05-422C-B751-5298FCF2DFEF}" srcOrd="0" destOrd="0" presId="urn:microsoft.com/office/officeart/2018/2/layout/IconVerticalSolidList"/>
    <dgm:cxn modelId="{DAF030B8-7CCF-4D0C-8BA7-3A696F0EECEB}" srcId="{63282DE3-6C7F-49EC-93B1-2A4551100BAD}" destId="{86A902D5-230A-4A41-ABCF-FC87A26F9C56}" srcOrd="0" destOrd="0" parTransId="{AB36D93F-612A-4C67-8607-5AFEB6DCDA87}" sibTransId="{77154DEE-0DBA-4F43-9040-EC40BAA809C9}"/>
    <dgm:cxn modelId="{F95C9BBD-2D41-45DF-8BE3-D0C11856576C}" type="presOf" srcId="{89485D8E-6EB6-43FF-9B62-3AD71E3F4E9C}" destId="{895EB04B-8373-49B1-B461-D839FD357748}" srcOrd="0" destOrd="0" presId="urn:microsoft.com/office/officeart/2018/2/layout/IconVerticalSolidList"/>
    <dgm:cxn modelId="{9325CDCE-41E2-4896-86EC-CFE9977042D0}" type="presOf" srcId="{7EF88C74-2C78-45C2-86A1-751A9C8BBEDD}" destId="{39719D39-7010-4E06-B4C0-6673DF4C9198}" srcOrd="0" destOrd="2" presId="urn:microsoft.com/office/officeart/2018/2/layout/IconVerticalSolidList"/>
    <dgm:cxn modelId="{B8A8F7D5-CAC1-406D-A401-E836D9810932}" srcId="{A4389BC1-9344-4DEC-8B84-F5AFAC254C00}" destId="{7EF88C74-2C78-45C2-86A1-751A9C8BBEDD}" srcOrd="2" destOrd="0" parTransId="{6BE2A28F-032F-45E7-AF36-D34688B66761}" sibTransId="{D56F8D35-CEFD-4C99-9A07-553E89A2933F}"/>
    <dgm:cxn modelId="{83B640E5-55CF-42C9-8EA1-4553DEC5E190}" type="presOf" srcId="{8438A4CD-C973-4748-9EAD-481E351EF925}" destId="{83D1463C-D288-4436-90D9-A98E6A81BE23}" srcOrd="0" destOrd="0" presId="urn:microsoft.com/office/officeart/2018/2/layout/IconVerticalSolidList"/>
    <dgm:cxn modelId="{5E0BF2E5-9D3E-4E5F-95C2-CC2AE5D7BBBF}" srcId="{8438A4CD-C973-4748-9EAD-481E351EF925}" destId="{A4389BC1-9344-4DEC-8B84-F5AFAC254C00}" srcOrd="2" destOrd="0" parTransId="{C8BD7171-8690-444D-AF43-58FFE800A1B3}" sibTransId="{EA35A14F-8516-45E9-ADB3-088C5AD07527}"/>
    <dgm:cxn modelId="{85F05780-79A3-4A10-840D-70859D259CF4}" type="presParOf" srcId="{83D1463C-D288-4436-90D9-A98E6A81BE23}" destId="{BBCBD4EC-F1D1-4A50-AA90-8872570C1C75}" srcOrd="0" destOrd="0" presId="urn:microsoft.com/office/officeart/2018/2/layout/IconVerticalSolidList"/>
    <dgm:cxn modelId="{01547B3B-6680-4F90-BA0D-03FDB2D8638C}" type="presParOf" srcId="{BBCBD4EC-F1D1-4A50-AA90-8872570C1C75}" destId="{C15272CE-7066-4422-AABB-8343BBAE011D}" srcOrd="0" destOrd="0" presId="urn:microsoft.com/office/officeart/2018/2/layout/IconVerticalSolidList"/>
    <dgm:cxn modelId="{145F11BD-F151-45A4-BA71-DF2D8A3A92EE}" type="presParOf" srcId="{BBCBD4EC-F1D1-4A50-AA90-8872570C1C75}" destId="{4E4A9E38-5DF1-4C2F-8127-A27E6AE1BCF1}" srcOrd="1" destOrd="0" presId="urn:microsoft.com/office/officeart/2018/2/layout/IconVerticalSolidList"/>
    <dgm:cxn modelId="{A70CC3A4-3816-4129-A9E1-87DADB663987}" type="presParOf" srcId="{BBCBD4EC-F1D1-4A50-AA90-8872570C1C75}" destId="{ECBC46E7-C702-4E48-99C2-B4D8BF8AE489}" srcOrd="2" destOrd="0" presId="urn:microsoft.com/office/officeart/2018/2/layout/IconVerticalSolidList"/>
    <dgm:cxn modelId="{2743D20E-F8FB-4CD9-82AD-E4ACF9364C43}" type="presParOf" srcId="{BBCBD4EC-F1D1-4A50-AA90-8872570C1C75}" destId="{EB9B1ABF-61A8-405C-BD90-E7B30A646811}" srcOrd="3" destOrd="0" presId="urn:microsoft.com/office/officeart/2018/2/layout/IconVerticalSolidList"/>
    <dgm:cxn modelId="{B5F94BA6-0266-46FD-895D-D79B6794C23D}" type="presParOf" srcId="{83D1463C-D288-4436-90D9-A98E6A81BE23}" destId="{27D61644-AF07-4993-A85A-FFA06D2A7C0C}" srcOrd="1" destOrd="0" presId="urn:microsoft.com/office/officeart/2018/2/layout/IconVerticalSolidList"/>
    <dgm:cxn modelId="{A98C9751-DCE4-4323-97C1-96705B81EC2F}" type="presParOf" srcId="{83D1463C-D288-4436-90D9-A98E6A81BE23}" destId="{B1949BFD-F6CD-46DC-A405-D8F26DDE6DB7}" srcOrd="2" destOrd="0" presId="urn:microsoft.com/office/officeart/2018/2/layout/IconVerticalSolidList"/>
    <dgm:cxn modelId="{F83AF476-27E3-4C0B-AB33-04EEC66C0196}" type="presParOf" srcId="{B1949BFD-F6CD-46DC-A405-D8F26DDE6DB7}" destId="{6E590391-1622-450F-BE87-30289DE939D8}" srcOrd="0" destOrd="0" presId="urn:microsoft.com/office/officeart/2018/2/layout/IconVerticalSolidList"/>
    <dgm:cxn modelId="{648B2C78-C8E8-4817-B019-AC498CA97FBE}" type="presParOf" srcId="{B1949BFD-F6CD-46DC-A405-D8F26DDE6DB7}" destId="{27CBB193-4113-4946-8965-46B60AC4150E}" srcOrd="1" destOrd="0" presId="urn:microsoft.com/office/officeart/2018/2/layout/IconVerticalSolidList"/>
    <dgm:cxn modelId="{5D5E8879-02C0-40DF-848C-B8FE40F7CF85}" type="presParOf" srcId="{B1949BFD-F6CD-46DC-A405-D8F26DDE6DB7}" destId="{01A95531-1799-4049-9CCD-CC8E0E5DCD45}" srcOrd="2" destOrd="0" presId="urn:microsoft.com/office/officeart/2018/2/layout/IconVerticalSolidList"/>
    <dgm:cxn modelId="{4F61898A-15B1-4234-807A-A72BA6ABEE39}" type="presParOf" srcId="{B1949BFD-F6CD-46DC-A405-D8F26DDE6DB7}" destId="{E7D80788-DF68-49A4-BC3F-2DA8C18666B6}" srcOrd="3" destOrd="0" presId="urn:microsoft.com/office/officeart/2018/2/layout/IconVerticalSolidList"/>
    <dgm:cxn modelId="{1F2BEE16-AA1A-4FFB-A658-2D0652056E47}" type="presParOf" srcId="{B1949BFD-F6CD-46DC-A405-D8F26DDE6DB7}" destId="{821F6A82-C1B0-4F23-BC3C-B05874CD1449}" srcOrd="4" destOrd="0" presId="urn:microsoft.com/office/officeart/2018/2/layout/IconVerticalSolidList"/>
    <dgm:cxn modelId="{1745F304-B6BC-4ADA-867C-5A4E9757ED7E}" type="presParOf" srcId="{83D1463C-D288-4436-90D9-A98E6A81BE23}" destId="{25DC5C3B-51FD-476E-B21C-ED7AB20BCA0C}" srcOrd="3" destOrd="0" presId="urn:microsoft.com/office/officeart/2018/2/layout/IconVerticalSolidList"/>
    <dgm:cxn modelId="{06A7F98C-7ABF-4E09-96C7-6BC70C306AF5}" type="presParOf" srcId="{83D1463C-D288-4436-90D9-A98E6A81BE23}" destId="{25C7CADC-56D8-4D17-BF2D-936B4973AACD}" srcOrd="4" destOrd="0" presId="urn:microsoft.com/office/officeart/2018/2/layout/IconVerticalSolidList"/>
    <dgm:cxn modelId="{D4EB224E-729E-469D-A234-2C86BFDA08AA}" type="presParOf" srcId="{25C7CADC-56D8-4D17-BF2D-936B4973AACD}" destId="{545492DD-C150-4260-B9E3-DC275D8DD0F5}" srcOrd="0" destOrd="0" presId="urn:microsoft.com/office/officeart/2018/2/layout/IconVerticalSolidList"/>
    <dgm:cxn modelId="{26C02B45-144B-420D-A0D7-18D4D2D00C1F}" type="presParOf" srcId="{25C7CADC-56D8-4D17-BF2D-936B4973AACD}" destId="{121D6DF6-D1D6-4648-B892-D60FE919ACE0}" srcOrd="1" destOrd="0" presId="urn:microsoft.com/office/officeart/2018/2/layout/IconVerticalSolidList"/>
    <dgm:cxn modelId="{E0AA308F-F7EE-46A2-90F8-F5BA478C2094}" type="presParOf" srcId="{25C7CADC-56D8-4D17-BF2D-936B4973AACD}" destId="{B4E567F0-9ADF-4382-9720-EBD847DA3415}" srcOrd="2" destOrd="0" presId="urn:microsoft.com/office/officeart/2018/2/layout/IconVerticalSolidList"/>
    <dgm:cxn modelId="{6E2124CD-041E-45DB-BF1E-F84EF86EE23F}" type="presParOf" srcId="{25C7CADC-56D8-4D17-BF2D-936B4973AACD}" destId="{155A01F3-EF26-4770-9218-6FB7B567E94D}" srcOrd="3" destOrd="0" presId="urn:microsoft.com/office/officeart/2018/2/layout/IconVerticalSolidList"/>
    <dgm:cxn modelId="{7F2F7663-CCA1-4FBF-9CAE-48BFD6857860}" type="presParOf" srcId="{25C7CADC-56D8-4D17-BF2D-936B4973AACD}" destId="{39719D39-7010-4E06-B4C0-6673DF4C9198}" srcOrd="4" destOrd="0" presId="urn:microsoft.com/office/officeart/2018/2/layout/IconVerticalSolidList"/>
    <dgm:cxn modelId="{DB9ACC80-5A60-4A56-A3F6-B60AABB23FEC}" type="presParOf" srcId="{83D1463C-D288-4436-90D9-A98E6A81BE23}" destId="{E9A34D55-D1BD-44CC-875A-064966C12129}" srcOrd="5" destOrd="0" presId="urn:microsoft.com/office/officeart/2018/2/layout/IconVerticalSolidList"/>
    <dgm:cxn modelId="{6FB8BA11-09D5-4667-BBCE-E44EF76F7A51}" type="presParOf" srcId="{83D1463C-D288-4436-90D9-A98E6A81BE23}" destId="{2D93039A-EEE0-498C-B8CE-4AC1AE7C4808}" srcOrd="6" destOrd="0" presId="urn:microsoft.com/office/officeart/2018/2/layout/IconVerticalSolidList"/>
    <dgm:cxn modelId="{B7A089DC-1604-47F9-ABA1-233BC3B2B06D}" type="presParOf" srcId="{2D93039A-EEE0-498C-B8CE-4AC1AE7C4808}" destId="{AA1ABE47-8971-416A-92DD-2D6F387ED7E9}" srcOrd="0" destOrd="0" presId="urn:microsoft.com/office/officeart/2018/2/layout/IconVerticalSolidList"/>
    <dgm:cxn modelId="{EF72ACCD-04A3-466F-AD28-BEF48A65C2DC}" type="presParOf" srcId="{2D93039A-EEE0-498C-B8CE-4AC1AE7C4808}" destId="{DEB0B7DF-E517-464E-B773-A8FA46278579}" srcOrd="1" destOrd="0" presId="urn:microsoft.com/office/officeart/2018/2/layout/IconVerticalSolidList"/>
    <dgm:cxn modelId="{655400C6-436B-4AF8-AF6E-6BE9F04D03EE}" type="presParOf" srcId="{2D93039A-EEE0-498C-B8CE-4AC1AE7C4808}" destId="{66E48B0E-210A-4647-8336-B96409C86128}" srcOrd="2" destOrd="0" presId="urn:microsoft.com/office/officeart/2018/2/layout/IconVerticalSolidList"/>
    <dgm:cxn modelId="{BD07D7C2-ABDE-4E2E-9F97-983D0C221C34}" type="presParOf" srcId="{2D93039A-EEE0-498C-B8CE-4AC1AE7C4808}" destId="{895EB04B-8373-49B1-B461-D839FD357748}" srcOrd="3" destOrd="0" presId="urn:microsoft.com/office/officeart/2018/2/layout/IconVerticalSolidList"/>
    <dgm:cxn modelId="{D1BBD32F-E850-4A5E-B971-9DDB43400B44}" type="presParOf" srcId="{83D1463C-D288-4436-90D9-A98E6A81BE23}" destId="{A2BB25EC-0544-4508-AC38-4BFC8061535E}" srcOrd="7" destOrd="0" presId="urn:microsoft.com/office/officeart/2018/2/layout/IconVerticalSolidList"/>
    <dgm:cxn modelId="{09D831CB-B51C-4A89-8960-507E7FB21386}" type="presParOf" srcId="{83D1463C-D288-4436-90D9-A98E6A81BE23}" destId="{D19163CF-550B-44DD-AD0F-5A0FFD6D0A8E}" srcOrd="8" destOrd="0" presId="urn:microsoft.com/office/officeart/2018/2/layout/IconVerticalSolidList"/>
    <dgm:cxn modelId="{25E6E3F0-F91E-4EFD-B492-15D2583FDABB}" type="presParOf" srcId="{D19163CF-550B-44DD-AD0F-5A0FFD6D0A8E}" destId="{83A4F462-7895-4002-A3EA-9AA0B5614A8F}" srcOrd="0" destOrd="0" presId="urn:microsoft.com/office/officeart/2018/2/layout/IconVerticalSolidList"/>
    <dgm:cxn modelId="{6AF4F4B5-2163-46AF-8327-E12258CE0A53}" type="presParOf" srcId="{D19163CF-550B-44DD-AD0F-5A0FFD6D0A8E}" destId="{24F1295B-B5DC-444E-9513-783C734583B7}" srcOrd="1" destOrd="0" presId="urn:microsoft.com/office/officeart/2018/2/layout/IconVerticalSolidList"/>
    <dgm:cxn modelId="{583D3C26-97BC-4954-BF55-1DCE34AF5788}" type="presParOf" srcId="{D19163CF-550B-44DD-AD0F-5A0FFD6D0A8E}" destId="{325313D0-DEF3-4D4A-A103-F6539A374A82}" srcOrd="2" destOrd="0" presId="urn:microsoft.com/office/officeart/2018/2/layout/IconVerticalSolidList"/>
    <dgm:cxn modelId="{3CABD374-948A-4470-B031-57D8BDC04DAA}" type="presParOf" srcId="{D19163CF-550B-44DD-AD0F-5A0FFD6D0A8E}" destId="{A1E5F555-9DA9-4773-B9BA-B18DCB788835}" srcOrd="3" destOrd="0" presId="urn:microsoft.com/office/officeart/2018/2/layout/IconVerticalSolidList"/>
    <dgm:cxn modelId="{B07B0893-E60F-4983-813A-24FAF00D954C}" type="presParOf" srcId="{83D1463C-D288-4436-90D9-A98E6A81BE23}" destId="{A861C8E7-466F-4324-B3FB-C7C9F5D30CC7}" srcOrd="9" destOrd="0" presId="urn:microsoft.com/office/officeart/2018/2/layout/IconVerticalSolidList"/>
    <dgm:cxn modelId="{4D24726D-9E11-46E5-B68A-6E9E40228CB7}" type="presParOf" srcId="{83D1463C-D288-4436-90D9-A98E6A81BE23}" destId="{565C551B-4937-4357-8219-44D81325F4CD}" srcOrd="10" destOrd="0" presId="urn:microsoft.com/office/officeart/2018/2/layout/IconVerticalSolidList"/>
    <dgm:cxn modelId="{3B27A1C3-1BDC-4827-B35B-0F23A3A94266}" type="presParOf" srcId="{565C551B-4937-4357-8219-44D81325F4CD}" destId="{198AD88C-7E27-4AD0-8DAA-B9C0C1036551}" srcOrd="0" destOrd="0" presId="urn:microsoft.com/office/officeart/2018/2/layout/IconVerticalSolidList"/>
    <dgm:cxn modelId="{9E60360E-40D5-4706-92A9-8121CE22BD5A}" type="presParOf" srcId="{565C551B-4937-4357-8219-44D81325F4CD}" destId="{5CC9B527-AAAA-4372-8EE6-748C129CCDC5}" srcOrd="1" destOrd="0" presId="urn:microsoft.com/office/officeart/2018/2/layout/IconVerticalSolidList"/>
    <dgm:cxn modelId="{B3CE3F8B-F72B-4FEB-B48C-40328FF29C08}" type="presParOf" srcId="{565C551B-4937-4357-8219-44D81325F4CD}" destId="{49B7ECE8-BC86-41AC-92E2-0BDA84A0261F}" srcOrd="2" destOrd="0" presId="urn:microsoft.com/office/officeart/2018/2/layout/IconVerticalSolidList"/>
    <dgm:cxn modelId="{471633FF-24E9-49D5-A7B8-AAC2DFD3AE3F}" type="presParOf" srcId="{565C551B-4937-4357-8219-44D81325F4CD}" destId="{5C76259E-BD05-422C-B751-5298FCF2DFEF}" srcOrd="3" destOrd="0" presId="urn:microsoft.com/office/officeart/2018/2/layout/IconVerticalSolidList"/>
    <dgm:cxn modelId="{3890D7AC-A672-406F-8E9D-01B936D0F2D1}" type="presParOf" srcId="{83D1463C-D288-4436-90D9-A98E6A81BE23}" destId="{6F28D34E-2941-4F31-B5A6-40EDBC1270F1}" srcOrd="11" destOrd="0" presId="urn:microsoft.com/office/officeart/2018/2/layout/IconVerticalSolidList"/>
    <dgm:cxn modelId="{0940E853-3406-4290-AC04-08D4843E6AF8}" type="presParOf" srcId="{83D1463C-D288-4436-90D9-A98E6A81BE23}" destId="{38DAFF13-C853-4975-AAD8-38DC513DAD3A}" srcOrd="12" destOrd="0" presId="urn:microsoft.com/office/officeart/2018/2/layout/IconVerticalSolidList"/>
    <dgm:cxn modelId="{68D5D767-DAFA-4C09-A61C-C32CC9007504}" type="presParOf" srcId="{38DAFF13-C853-4975-AAD8-38DC513DAD3A}" destId="{EDE1B0F5-BC21-4AD6-8E88-2FF8733D2A77}" srcOrd="0" destOrd="0" presId="urn:microsoft.com/office/officeart/2018/2/layout/IconVerticalSolidList"/>
    <dgm:cxn modelId="{97BEF2F9-362B-4BF7-9BBC-5A71115DF0B6}" type="presParOf" srcId="{38DAFF13-C853-4975-AAD8-38DC513DAD3A}" destId="{F9EDBC87-A2A8-43B3-906F-B0EBC1CFDCBF}" srcOrd="1" destOrd="0" presId="urn:microsoft.com/office/officeart/2018/2/layout/IconVerticalSolidList"/>
    <dgm:cxn modelId="{42E166B2-6880-442C-867F-1B14DC856352}" type="presParOf" srcId="{38DAFF13-C853-4975-AAD8-38DC513DAD3A}" destId="{8CBA6DBA-6E66-448B-8187-BD3CFFF61288}" srcOrd="2" destOrd="0" presId="urn:microsoft.com/office/officeart/2018/2/layout/IconVerticalSolidList"/>
    <dgm:cxn modelId="{38293FBE-9D75-461A-9652-B43F13DF868D}" type="presParOf" srcId="{38DAFF13-C853-4975-AAD8-38DC513DAD3A}" destId="{4CF59D3F-FD93-472D-A7F0-85EFF7FA28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272CE-7066-4422-AABB-8343BBAE011D}">
      <dsp:nvSpPr>
        <dsp:cNvPr id="0" name=""/>
        <dsp:cNvSpPr/>
      </dsp:nvSpPr>
      <dsp:spPr>
        <a:xfrm>
          <a:off x="0" y="4371"/>
          <a:ext cx="6685365" cy="7341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A9E38-5DF1-4C2F-8127-A27E6AE1BCF1}">
      <dsp:nvSpPr>
        <dsp:cNvPr id="0" name=""/>
        <dsp:cNvSpPr/>
      </dsp:nvSpPr>
      <dsp:spPr>
        <a:xfrm>
          <a:off x="222067" y="169546"/>
          <a:ext cx="403759" cy="4037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9B1ABF-61A8-405C-BD90-E7B30A646811}">
      <dsp:nvSpPr>
        <dsp:cNvPr id="0" name=""/>
        <dsp:cNvSpPr/>
      </dsp:nvSpPr>
      <dsp:spPr>
        <a:xfrm>
          <a:off x="847895" y="4371"/>
          <a:ext cx="5836641" cy="734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93" tIns="77693" rIns="77693" bIns="77693" numCol="1" spcCol="1270" anchor="ctr" anchorCtr="0">
          <a:noAutofit/>
        </a:bodyPr>
        <a:lstStyle/>
        <a:p>
          <a:pPr marL="0" lvl="0" indent="0" algn="l" defTabSz="711200">
            <a:lnSpc>
              <a:spcPct val="100000"/>
            </a:lnSpc>
            <a:spcBef>
              <a:spcPct val="0"/>
            </a:spcBef>
            <a:spcAft>
              <a:spcPct val="35000"/>
            </a:spcAft>
            <a:buNone/>
          </a:pPr>
          <a:r>
            <a:rPr lang="en-US" sz="1600" kern="1200"/>
            <a:t>This EDA represents the Data analysis for Summer Olympics history back from 1896 till 2012. </a:t>
          </a:r>
        </a:p>
      </dsp:txBody>
      <dsp:txXfrm>
        <a:off x="847895" y="4371"/>
        <a:ext cx="5836641" cy="734108"/>
      </dsp:txXfrm>
    </dsp:sp>
    <dsp:sp modelId="{6E590391-1622-450F-BE87-30289DE939D8}">
      <dsp:nvSpPr>
        <dsp:cNvPr id="0" name=""/>
        <dsp:cNvSpPr/>
      </dsp:nvSpPr>
      <dsp:spPr>
        <a:xfrm>
          <a:off x="0" y="922007"/>
          <a:ext cx="6685365" cy="9498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BB193-4113-4946-8965-46B60AC4150E}">
      <dsp:nvSpPr>
        <dsp:cNvPr id="0" name=""/>
        <dsp:cNvSpPr/>
      </dsp:nvSpPr>
      <dsp:spPr>
        <a:xfrm>
          <a:off x="222067" y="1195073"/>
          <a:ext cx="403759" cy="4037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D80788-DF68-49A4-BC3F-2DA8C18666B6}">
      <dsp:nvSpPr>
        <dsp:cNvPr id="0" name=""/>
        <dsp:cNvSpPr/>
      </dsp:nvSpPr>
      <dsp:spPr>
        <a:xfrm>
          <a:off x="847895" y="1029899"/>
          <a:ext cx="3008414" cy="734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93" tIns="77693" rIns="77693" bIns="77693" numCol="1" spcCol="1270" anchor="ctr" anchorCtr="0">
          <a:noAutofit/>
        </a:bodyPr>
        <a:lstStyle/>
        <a:p>
          <a:pPr marL="0" lvl="0" indent="0" algn="l" defTabSz="711200">
            <a:lnSpc>
              <a:spcPct val="100000"/>
            </a:lnSpc>
            <a:spcBef>
              <a:spcPct val="0"/>
            </a:spcBef>
            <a:spcAft>
              <a:spcPct val="35000"/>
            </a:spcAft>
            <a:buNone/>
          </a:pPr>
          <a:r>
            <a:rPr lang="en-US" sz="1600" kern="1200" dirty="0"/>
            <a:t>Olympics Hosting</a:t>
          </a:r>
        </a:p>
      </dsp:txBody>
      <dsp:txXfrm>
        <a:off x="847895" y="1029899"/>
        <a:ext cx="3008414" cy="734108"/>
      </dsp:txXfrm>
    </dsp:sp>
    <dsp:sp modelId="{821F6A82-C1B0-4F23-BC3C-B05874CD1449}">
      <dsp:nvSpPr>
        <dsp:cNvPr id="0" name=""/>
        <dsp:cNvSpPr/>
      </dsp:nvSpPr>
      <dsp:spPr>
        <a:xfrm>
          <a:off x="3856309" y="1029899"/>
          <a:ext cx="2828226" cy="734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93" tIns="77693" rIns="77693" bIns="77693" numCol="1" spcCol="1270" anchor="ctr" anchorCtr="0">
          <a:noAutofit/>
        </a:bodyPr>
        <a:lstStyle/>
        <a:p>
          <a:pPr marL="0" lvl="0" indent="0" algn="l" defTabSz="488950">
            <a:lnSpc>
              <a:spcPct val="100000"/>
            </a:lnSpc>
            <a:spcBef>
              <a:spcPct val="0"/>
            </a:spcBef>
            <a:spcAft>
              <a:spcPct val="35000"/>
            </a:spcAft>
            <a:buNone/>
          </a:pPr>
          <a:r>
            <a:rPr lang="en-US" sz="1100" kern="1200" dirty="0"/>
            <a:t>Countries Participation over the Olympics History.</a:t>
          </a:r>
        </a:p>
        <a:p>
          <a:pPr marL="0" lvl="0" indent="0" algn="l" defTabSz="488950">
            <a:lnSpc>
              <a:spcPct val="100000"/>
            </a:lnSpc>
            <a:spcBef>
              <a:spcPct val="0"/>
            </a:spcBef>
            <a:spcAft>
              <a:spcPct val="35000"/>
            </a:spcAft>
            <a:buNone/>
          </a:pPr>
          <a:r>
            <a:rPr lang="en-US" sz="1100" kern="1200" dirty="0"/>
            <a:t>Olympics hosted Cities</a:t>
          </a:r>
        </a:p>
      </dsp:txBody>
      <dsp:txXfrm>
        <a:off x="3856309" y="1029899"/>
        <a:ext cx="2828226" cy="734108"/>
      </dsp:txXfrm>
    </dsp:sp>
    <dsp:sp modelId="{545492DD-C150-4260-B9E3-DC275D8DD0F5}">
      <dsp:nvSpPr>
        <dsp:cNvPr id="0" name=""/>
        <dsp:cNvSpPr/>
      </dsp:nvSpPr>
      <dsp:spPr>
        <a:xfrm>
          <a:off x="0" y="2055426"/>
          <a:ext cx="6685365" cy="7341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D6DF6-D1D6-4648-B892-D60FE919ACE0}">
      <dsp:nvSpPr>
        <dsp:cNvPr id="0" name=""/>
        <dsp:cNvSpPr/>
      </dsp:nvSpPr>
      <dsp:spPr>
        <a:xfrm>
          <a:off x="222067" y="2220600"/>
          <a:ext cx="403759" cy="4037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A01F3-EF26-4770-9218-6FB7B567E94D}">
      <dsp:nvSpPr>
        <dsp:cNvPr id="0" name=""/>
        <dsp:cNvSpPr/>
      </dsp:nvSpPr>
      <dsp:spPr>
        <a:xfrm>
          <a:off x="847895" y="2055426"/>
          <a:ext cx="3008414" cy="734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93" tIns="77693" rIns="77693" bIns="77693" numCol="1" spcCol="1270" anchor="ctr" anchorCtr="0">
          <a:noAutofit/>
        </a:bodyPr>
        <a:lstStyle/>
        <a:p>
          <a:pPr marL="0" lvl="0" indent="0" algn="l" defTabSz="711200">
            <a:lnSpc>
              <a:spcPct val="100000"/>
            </a:lnSpc>
            <a:spcBef>
              <a:spcPct val="0"/>
            </a:spcBef>
            <a:spcAft>
              <a:spcPct val="35000"/>
            </a:spcAft>
            <a:buNone/>
          </a:pPr>
          <a:r>
            <a:rPr lang="en-US" sz="1600" kern="1200"/>
            <a:t>Medals :</a:t>
          </a:r>
        </a:p>
      </dsp:txBody>
      <dsp:txXfrm>
        <a:off x="847895" y="2055426"/>
        <a:ext cx="3008414" cy="734108"/>
      </dsp:txXfrm>
    </dsp:sp>
    <dsp:sp modelId="{39719D39-7010-4E06-B4C0-6673DF4C9198}">
      <dsp:nvSpPr>
        <dsp:cNvPr id="0" name=""/>
        <dsp:cNvSpPr/>
      </dsp:nvSpPr>
      <dsp:spPr>
        <a:xfrm>
          <a:off x="3856309" y="2055426"/>
          <a:ext cx="2828226" cy="734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93" tIns="77693" rIns="77693" bIns="77693" numCol="1" spcCol="1270" anchor="ctr" anchorCtr="0">
          <a:noAutofit/>
        </a:bodyPr>
        <a:lstStyle/>
        <a:p>
          <a:pPr marL="0" lvl="0" indent="0" algn="l" defTabSz="488950">
            <a:lnSpc>
              <a:spcPct val="100000"/>
            </a:lnSpc>
            <a:spcBef>
              <a:spcPct val="0"/>
            </a:spcBef>
            <a:spcAft>
              <a:spcPct val="35000"/>
            </a:spcAft>
            <a:buNone/>
          </a:pPr>
          <a:r>
            <a:rPr lang="en-US" sz="1100" kern="1200"/>
            <a:t>Top 5 Countries in Olympics History</a:t>
          </a:r>
        </a:p>
        <a:p>
          <a:pPr marL="0" lvl="0" indent="0" algn="l" defTabSz="488950">
            <a:lnSpc>
              <a:spcPct val="100000"/>
            </a:lnSpc>
            <a:spcBef>
              <a:spcPct val="0"/>
            </a:spcBef>
            <a:spcAft>
              <a:spcPct val="35000"/>
            </a:spcAft>
            <a:buNone/>
          </a:pPr>
          <a:r>
            <a:rPr lang="en-US" sz="1100" kern="1200"/>
            <a:t>Trend in medal won count over the years.</a:t>
          </a:r>
        </a:p>
        <a:p>
          <a:pPr marL="0" lvl="0" indent="0" algn="l" defTabSz="488950">
            <a:lnSpc>
              <a:spcPct val="100000"/>
            </a:lnSpc>
            <a:spcBef>
              <a:spcPct val="0"/>
            </a:spcBef>
            <a:spcAft>
              <a:spcPct val="35000"/>
            </a:spcAft>
            <a:buNone/>
          </a:pPr>
          <a:r>
            <a:rPr lang="en-US" sz="1100" kern="1200"/>
            <a:t>Top 3 Countries over the history</a:t>
          </a:r>
        </a:p>
      </dsp:txBody>
      <dsp:txXfrm>
        <a:off x="3856309" y="2055426"/>
        <a:ext cx="2828226" cy="734108"/>
      </dsp:txXfrm>
    </dsp:sp>
    <dsp:sp modelId="{AA1ABE47-8971-416A-92DD-2D6F387ED7E9}">
      <dsp:nvSpPr>
        <dsp:cNvPr id="0" name=""/>
        <dsp:cNvSpPr/>
      </dsp:nvSpPr>
      <dsp:spPr>
        <a:xfrm>
          <a:off x="0" y="2973061"/>
          <a:ext cx="6685365" cy="7341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0B7DF-E517-464E-B773-A8FA46278579}">
      <dsp:nvSpPr>
        <dsp:cNvPr id="0" name=""/>
        <dsp:cNvSpPr/>
      </dsp:nvSpPr>
      <dsp:spPr>
        <a:xfrm>
          <a:off x="222067" y="3138236"/>
          <a:ext cx="403759" cy="4037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5EB04B-8373-49B1-B461-D839FD357748}">
      <dsp:nvSpPr>
        <dsp:cNvPr id="0" name=""/>
        <dsp:cNvSpPr/>
      </dsp:nvSpPr>
      <dsp:spPr>
        <a:xfrm>
          <a:off x="847895" y="2973061"/>
          <a:ext cx="5836641" cy="734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93" tIns="77693" rIns="77693" bIns="77693" numCol="1" spcCol="1270" anchor="ctr" anchorCtr="0">
          <a:noAutofit/>
        </a:bodyPr>
        <a:lstStyle/>
        <a:p>
          <a:pPr marL="0" lvl="0" indent="0" algn="l" defTabSz="711200">
            <a:lnSpc>
              <a:spcPct val="100000"/>
            </a:lnSpc>
            <a:spcBef>
              <a:spcPct val="0"/>
            </a:spcBef>
            <a:spcAft>
              <a:spcPct val="35000"/>
            </a:spcAft>
            <a:buNone/>
          </a:pPr>
          <a:r>
            <a:rPr lang="en-US" sz="1600" kern="1200" dirty="0"/>
            <a:t>Sports and Discipline added over the Years.</a:t>
          </a:r>
        </a:p>
      </dsp:txBody>
      <dsp:txXfrm>
        <a:off x="847895" y="2973061"/>
        <a:ext cx="5836641" cy="734108"/>
      </dsp:txXfrm>
    </dsp:sp>
    <dsp:sp modelId="{83A4F462-7895-4002-A3EA-9AA0B5614A8F}">
      <dsp:nvSpPr>
        <dsp:cNvPr id="0" name=""/>
        <dsp:cNvSpPr/>
      </dsp:nvSpPr>
      <dsp:spPr>
        <a:xfrm>
          <a:off x="0" y="3890697"/>
          <a:ext cx="6685365" cy="73410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1295B-B5DC-444E-9513-783C734583B7}">
      <dsp:nvSpPr>
        <dsp:cNvPr id="0" name=""/>
        <dsp:cNvSpPr/>
      </dsp:nvSpPr>
      <dsp:spPr>
        <a:xfrm>
          <a:off x="222067" y="4055871"/>
          <a:ext cx="403759" cy="4037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5F555-9DA9-4773-B9BA-B18DCB788835}">
      <dsp:nvSpPr>
        <dsp:cNvPr id="0" name=""/>
        <dsp:cNvSpPr/>
      </dsp:nvSpPr>
      <dsp:spPr>
        <a:xfrm>
          <a:off x="847895" y="3890697"/>
          <a:ext cx="5836641" cy="734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93" tIns="77693" rIns="77693" bIns="77693" numCol="1" spcCol="1270" anchor="ctr" anchorCtr="0">
          <a:noAutofit/>
        </a:bodyPr>
        <a:lstStyle/>
        <a:p>
          <a:pPr marL="0" lvl="0" indent="0" algn="l" defTabSz="711200">
            <a:lnSpc>
              <a:spcPct val="100000"/>
            </a:lnSpc>
            <a:spcBef>
              <a:spcPct val="0"/>
            </a:spcBef>
            <a:spcAft>
              <a:spcPct val="35000"/>
            </a:spcAft>
            <a:buNone/>
          </a:pPr>
          <a:r>
            <a:rPr lang="en-US" sz="1600" kern="1200" dirty="0"/>
            <a:t>Men and Women Performance over the years</a:t>
          </a:r>
        </a:p>
      </dsp:txBody>
      <dsp:txXfrm>
        <a:off x="847895" y="3890697"/>
        <a:ext cx="5836641" cy="734108"/>
      </dsp:txXfrm>
    </dsp:sp>
    <dsp:sp modelId="{198AD88C-7E27-4AD0-8DAA-B9C0C1036551}">
      <dsp:nvSpPr>
        <dsp:cNvPr id="0" name=""/>
        <dsp:cNvSpPr/>
      </dsp:nvSpPr>
      <dsp:spPr>
        <a:xfrm>
          <a:off x="0" y="4808332"/>
          <a:ext cx="6685365" cy="7341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9B527-AAAA-4372-8EE6-748C129CCDC5}">
      <dsp:nvSpPr>
        <dsp:cNvPr id="0" name=""/>
        <dsp:cNvSpPr/>
      </dsp:nvSpPr>
      <dsp:spPr>
        <a:xfrm>
          <a:off x="222067" y="4973506"/>
          <a:ext cx="403759" cy="4037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76259E-BD05-422C-B751-5298FCF2DFEF}">
      <dsp:nvSpPr>
        <dsp:cNvPr id="0" name=""/>
        <dsp:cNvSpPr/>
      </dsp:nvSpPr>
      <dsp:spPr>
        <a:xfrm>
          <a:off x="847895" y="4808332"/>
          <a:ext cx="5836641" cy="734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93" tIns="77693" rIns="77693" bIns="77693" numCol="1" spcCol="1270" anchor="ctr" anchorCtr="0">
          <a:noAutofit/>
        </a:bodyPr>
        <a:lstStyle/>
        <a:p>
          <a:pPr marL="0" lvl="0" indent="0" algn="l" defTabSz="711200">
            <a:lnSpc>
              <a:spcPct val="100000"/>
            </a:lnSpc>
            <a:spcBef>
              <a:spcPct val="0"/>
            </a:spcBef>
            <a:spcAft>
              <a:spcPct val="35000"/>
            </a:spcAft>
            <a:buNone/>
          </a:pPr>
          <a:r>
            <a:rPr lang="en-US" sz="1600" kern="1200" dirty="0"/>
            <a:t>India Performance in Olympics History</a:t>
          </a:r>
        </a:p>
      </dsp:txBody>
      <dsp:txXfrm>
        <a:off x="847895" y="4808332"/>
        <a:ext cx="5836641" cy="734108"/>
      </dsp:txXfrm>
    </dsp:sp>
    <dsp:sp modelId="{EDE1B0F5-BC21-4AD6-8E88-2FF8733D2A77}">
      <dsp:nvSpPr>
        <dsp:cNvPr id="0" name=""/>
        <dsp:cNvSpPr/>
      </dsp:nvSpPr>
      <dsp:spPr>
        <a:xfrm>
          <a:off x="0" y="5725967"/>
          <a:ext cx="6685365" cy="7341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DBC87-A2A8-43B3-906F-B0EBC1CFDCBF}">
      <dsp:nvSpPr>
        <dsp:cNvPr id="0" name=""/>
        <dsp:cNvSpPr/>
      </dsp:nvSpPr>
      <dsp:spPr>
        <a:xfrm>
          <a:off x="222067" y="5891142"/>
          <a:ext cx="403759" cy="40375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F59D3F-FD93-472D-A7F0-85EFF7FA283B}">
      <dsp:nvSpPr>
        <dsp:cNvPr id="0" name=""/>
        <dsp:cNvSpPr/>
      </dsp:nvSpPr>
      <dsp:spPr>
        <a:xfrm>
          <a:off x="847895" y="5725967"/>
          <a:ext cx="5836641" cy="734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93" tIns="77693" rIns="77693" bIns="77693" numCol="1" spcCol="1270" anchor="ctr" anchorCtr="0">
          <a:noAutofit/>
        </a:bodyPr>
        <a:lstStyle/>
        <a:p>
          <a:pPr marL="0" lvl="0" indent="0" algn="l" defTabSz="711200">
            <a:lnSpc>
              <a:spcPct val="100000"/>
            </a:lnSpc>
            <a:spcBef>
              <a:spcPct val="0"/>
            </a:spcBef>
            <a:spcAft>
              <a:spcPct val="35000"/>
            </a:spcAft>
            <a:buNone/>
          </a:pPr>
          <a:r>
            <a:rPr lang="en-US" sz="1600" kern="1200" dirty="0"/>
            <a:t>Top 10 - Men and Women Athlete </a:t>
          </a:r>
        </a:p>
      </dsp:txBody>
      <dsp:txXfrm>
        <a:off x="847895" y="5725967"/>
        <a:ext cx="5836641" cy="7341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D320-FE38-493E-BA56-D79FDC61C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8630AF-F209-4A15-8C65-5DD371A2E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4890AE-F2B8-4980-91AE-5DFA7DD4B796}"/>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5" name="Footer Placeholder 4">
            <a:extLst>
              <a:ext uri="{FF2B5EF4-FFF2-40B4-BE49-F238E27FC236}">
                <a16:creationId xmlns:a16="http://schemas.microsoft.com/office/drawing/2014/main" id="{6DB9D6B2-7AB5-406F-8AEB-0D4306445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C23E0-33C5-4268-872F-8B5457C5E1D4}"/>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1118039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49C2-519B-43B6-B925-48F7E4D299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F449C2-ECB1-4044-9CD4-AE8552EF72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6223C-C0FF-425F-B326-8AB0A9491E26}"/>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5" name="Footer Placeholder 4">
            <a:extLst>
              <a:ext uri="{FF2B5EF4-FFF2-40B4-BE49-F238E27FC236}">
                <a16:creationId xmlns:a16="http://schemas.microsoft.com/office/drawing/2014/main" id="{6A8017BB-6117-47DE-ACC8-67D14FBC8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988B6-FDCA-4FE3-85AC-9E0E22D41E42}"/>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131217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838D3-81DE-4F40-968D-3F536218E4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2EB8D9-CAE1-4EE4-9ED4-34EA6798C8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A8F8A-07AF-42EE-85BD-E4C09B8552C6}"/>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5" name="Footer Placeholder 4">
            <a:extLst>
              <a:ext uri="{FF2B5EF4-FFF2-40B4-BE49-F238E27FC236}">
                <a16:creationId xmlns:a16="http://schemas.microsoft.com/office/drawing/2014/main" id="{6ED1AE60-981D-40D4-8CAC-EFF703416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ED56C-9429-46CB-845B-8224A459E6B8}"/>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332988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1AEA-16E4-4CED-830E-E6BCA1E0A4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ACD5B-481B-4E8D-BC1D-B31E50F54E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973FF-B72A-4F59-882F-3B3BB19F5A99}"/>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5" name="Footer Placeholder 4">
            <a:extLst>
              <a:ext uri="{FF2B5EF4-FFF2-40B4-BE49-F238E27FC236}">
                <a16:creationId xmlns:a16="http://schemas.microsoft.com/office/drawing/2014/main" id="{1744637A-AE55-4870-BC62-3CD1104A6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A8F9E-26D2-43D8-AA34-2E1ABD33C00A}"/>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316967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E8B7-8867-4D9A-8B80-D780D6C65D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852E4-A263-4BD6-A6B8-0AC97C31A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B700EB-533F-4794-B83D-64C39408CDD5}"/>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5" name="Footer Placeholder 4">
            <a:extLst>
              <a:ext uri="{FF2B5EF4-FFF2-40B4-BE49-F238E27FC236}">
                <a16:creationId xmlns:a16="http://schemas.microsoft.com/office/drawing/2014/main" id="{B1F33085-2100-4886-8BB8-2BC6F0C0B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83C14-586D-494D-A088-61D8E8DA5A41}"/>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64417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ABB7-FB1E-4BE2-A1DD-67433F149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D4FA7-A7BA-4764-A8CE-75FAAF3E8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765C7C-4E0D-4137-8773-EB22AED77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7831A-CE7B-4C05-A102-6B1588C9B972}"/>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6" name="Footer Placeholder 5">
            <a:extLst>
              <a:ext uri="{FF2B5EF4-FFF2-40B4-BE49-F238E27FC236}">
                <a16:creationId xmlns:a16="http://schemas.microsoft.com/office/drawing/2014/main" id="{56B8CE0E-D164-4FCD-9777-8724ED22A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5C6AF-4D52-40D8-AAA3-C2529CD0C8D8}"/>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271556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1D43-EA71-455F-9812-9BCE5D9EB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8F0332-13E0-475C-B1DE-EDD624A6F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F7CA-1197-41FA-A5A8-03F37D0AC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9AC86F-B37E-4486-AAC9-9B5FCB4CB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EACC0B-CB87-419A-B77A-74A764278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ED53FA-4CDB-44BD-A61C-A637714BC608}"/>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8" name="Footer Placeholder 7">
            <a:extLst>
              <a:ext uri="{FF2B5EF4-FFF2-40B4-BE49-F238E27FC236}">
                <a16:creationId xmlns:a16="http://schemas.microsoft.com/office/drawing/2014/main" id="{F1F014DF-AF5D-4BDA-9C49-08A3E3EA1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C95C32-DCCF-4DC9-B3EF-905D77C90FCE}"/>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204821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CCD0-84C7-418E-BACC-F440BBB361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468217-2DC1-4B89-B0E9-57A38840E951}"/>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4" name="Footer Placeholder 3">
            <a:extLst>
              <a:ext uri="{FF2B5EF4-FFF2-40B4-BE49-F238E27FC236}">
                <a16:creationId xmlns:a16="http://schemas.microsoft.com/office/drawing/2014/main" id="{571943AD-06C7-4968-A746-9108C1060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27220-CB6C-4CDD-A704-5A5F7FBD57BF}"/>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120389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3E45FF-36B6-420C-810D-7F424A63E8A2}"/>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3" name="Footer Placeholder 2">
            <a:extLst>
              <a:ext uri="{FF2B5EF4-FFF2-40B4-BE49-F238E27FC236}">
                <a16:creationId xmlns:a16="http://schemas.microsoft.com/office/drawing/2014/main" id="{60EE1161-94DB-4908-9A8C-05242A75BC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4794-FA9B-4F30-A6C4-499C2E416217}"/>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168672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AD9B-B3C4-4F55-817D-EDE35511E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2D0AE7-8F27-44E2-BAEC-1B942142B4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B4FECA-CA49-4EC9-A8DA-AFE21F388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28F5B-0DD5-4D4D-A88D-4D0C7E8748F3}"/>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6" name="Footer Placeholder 5">
            <a:extLst>
              <a:ext uri="{FF2B5EF4-FFF2-40B4-BE49-F238E27FC236}">
                <a16:creationId xmlns:a16="http://schemas.microsoft.com/office/drawing/2014/main" id="{C0593DCA-9426-42AF-91E5-AC0F946C70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44ABC-CE5E-47B7-B94C-F8F372DB7670}"/>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326893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3B9B-3289-473E-8D66-A3A2F06CD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8EB506-A3FD-4DDA-B34A-F0316F025E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6F8FC2-CF0D-43D8-B92C-19468D97C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245F9-70E9-4B50-97F1-112CA6624D2F}"/>
              </a:ext>
            </a:extLst>
          </p:cNvPr>
          <p:cNvSpPr>
            <a:spLocks noGrp="1"/>
          </p:cNvSpPr>
          <p:nvPr>
            <p:ph type="dt" sz="half" idx="10"/>
          </p:nvPr>
        </p:nvSpPr>
        <p:spPr/>
        <p:txBody>
          <a:bodyPr/>
          <a:lstStyle/>
          <a:p>
            <a:fld id="{CBAF65A5-BFF5-4864-84AD-1D344FDECEC7}" type="datetimeFigureOut">
              <a:rPr lang="en-US" smtClean="0"/>
              <a:t>8/31/2019</a:t>
            </a:fld>
            <a:endParaRPr lang="en-US"/>
          </a:p>
        </p:txBody>
      </p:sp>
      <p:sp>
        <p:nvSpPr>
          <p:cNvPr id="6" name="Footer Placeholder 5">
            <a:extLst>
              <a:ext uri="{FF2B5EF4-FFF2-40B4-BE49-F238E27FC236}">
                <a16:creationId xmlns:a16="http://schemas.microsoft.com/office/drawing/2014/main" id="{FA5C5618-0AA5-4062-A959-D8D5608CB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AAE6A-E402-44B9-B856-D56D0E7F57BD}"/>
              </a:ext>
            </a:extLst>
          </p:cNvPr>
          <p:cNvSpPr>
            <a:spLocks noGrp="1"/>
          </p:cNvSpPr>
          <p:nvPr>
            <p:ph type="sldNum" sz="quarter" idx="12"/>
          </p:nvPr>
        </p:nvSpPr>
        <p:spPr/>
        <p:txBody>
          <a:bodyPr/>
          <a:lstStyle/>
          <a:p>
            <a:fld id="{042ACC3F-0BDF-4B2E-B840-8BFA78F19CA2}" type="slidenum">
              <a:rPr lang="en-US" smtClean="0"/>
              <a:t>‹#›</a:t>
            </a:fld>
            <a:endParaRPr lang="en-US"/>
          </a:p>
        </p:txBody>
      </p:sp>
    </p:spTree>
    <p:extLst>
      <p:ext uri="{BB962C8B-B14F-4D97-AF65-F5344CB8AC3E}">
        <p14:creationId xmlns:p14="http://schemas.microsoft.com/office/powerpoint/2010/main" val="50394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8173E-6EE4-46FB-9627-54461DD96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F6BAD-AD83-4944-A906-E74D66FD4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D1E14-B6ED-4CD2-9940-0F4C79730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F65A5-BFF5-4864-84AD-1D344FDECEC7}" type="datetimeFigureOut">
              <a:rPr lang="en-US" smtClean="0"/>
              <a:t>8/31/2019</a:t>
            </a:fld>
            <a:endParaRPr lang="en-US"/>
          </a:p>
        </p:txBody>
      </p:sp>
      <p:sp>
        <p:nvSpPr>
          <p:cNvPr id="5" name="Footer Placeholder 4">
            <a:extLst>
              <a:ext uri="{FF2B5EF4-FFF2-40B4-BE49-F238E27FC236}">
                <a16:creationId xmlns:a16="http://schemas.microsoft.com/office/drawing/2014/main" id="{29A40377-8F86-4E2B-9075-37EDC7926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56C5C7-F92A-498D-AEA3-446FEC642B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CC3F-0BDF-4B2E-B840-8BFA78F19CA2}" type="slidenum">
              <a:rPr lang="en-US" smtClean="0"/>
              <a:t>‹#›</a:t>
            </a:fld>
            <a:endParaRPr lang="en-US"/>
          </a:p>
        </p:txBody>
      </p:sp>
    </p:spTree>
    <p:extLst>
      <p:ext uri="{BB962C8B-B14F-4D97-AF65-F5344CB8AC3E}">
        <p14:creationId xmlns:p14="http://schemas.microsoft.com/office/powerpoint/2010/main" val="1131207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harjeet31/Summer-Olympics-EDA/blob/master/Olympic_Project_Term1%262.ipynb" TargetMode="External"/><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hyperlink" Target="https://github.com/harjeet31/Summer-Olympics-EDA/blob/master/OlympicsDataset_After_preprocessing.html" TargetMode="External"/><Relationship Id="rId4" Type="http://schemas.openxmlformats.org/officeDocument/2006/relationships/hyperlink" Target="https://github.com/harjeet31/Summer-Olympics-EDA/blob/master/Summer%20Olympics%20-%20EDA.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97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6BD58797-B8D6-46FD-8008-8819B0640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730" y="643467"/>
            <a:ext cx="9700591" cy="5571066"/>
          </a:xfrm>
          <a:prstGeom prst="rect">
            <a:avLst/>
          </a:prstGeom>
        </p:spPr>
      </p:pic>
      <p:sp>
        <p:nvSpPr>
          <p:cNvPr id="2" name="TextBox 1">
            <a:extLst>
              <a:ext uri="{FF2B5EF4-FFF2-40B4-BE49-F238E27FC236}">
                <a16:creationId xmlns:a16="http://schemas.microsoft.com/office/drawing/2014/main" id="{9B01FDAB-22F8-453B-9616-C003F055D508}"/>
              </a:ext>
            </a:extLst>
          </p:cNvPr>
          <p:cNvSpPr txBox="1"/>
          <p:nvPr/>
        </p:nvSpPr>
        <p:spPr>
          <a:xfrm>
            <a:off x="6881247" y="6356681"/>
            <a:ext cx="5072247" cy="523220"/>
          </a:xfrm>
          <a:prstGeom prst="rect">
            <a:avLst/>
          </a:prstGeom>
          <a:noFill/>
        </p:spPr>
        <p:txBody>
          <a:bodyPr wrap="square" rtlCol="0">
            <a:spAutoFit/>
          </a:bodyPr>
          <a:lstStyle/>
          <a:p>
            <a:r>
              <a:rPr lang="en-US" sz="2800" dirty="0"/>
              <a:t>Prepared By : Harjeet Kaur</a:t>
            </a:r>
          </a:p>
        </p:txBody>
      </p:sp>
      <p:sp>
        <p:nvSpPr>
          <p:cNvPr id="3" name="TextBox 2">
            <a:extLst>
              <a:ext uri="{FF2B5EF4-FFF2-40B4-BE49-F238E27FC236}">
                <a16:creationId xmlns:a16="http://schemas.microsoft.com/office/drawing/2014/main" id="{CC4B17DA-AAA2-4842-9D45-F4D8F849FE59}"/>
              </a:ext>
            </a:extLst>
          </p:cNvPr>
          <p:cNvSpPr txBox="1"/>
          <p:nvPr/>
        </p:nvSpPr>
        <p:spPr>
          <a:xfrm>
            <a:off x="540803" y="501319"/>
            <a:ext cx="4200041" cy="523220"/>
          </a:xfrm>
          <a:prstGeom prst="rect">
            <a:avLst/>
          </a:prstGeom>
          <a:noFill/>
        </p:spPr>
        <p:txBody>
          <a:bodyPr wrap="square" rtlCol="0">
            <a:spAutoFit/>
          </a:bodyPr>
          <a:lstStyle/>
          <a:p>
            <a:r>
              <a:rPr lang="en-US" sz="2800" dirty="0"/>
              <a:t>EDA – Summer Olympics</a:t>
            </a:r>
          </a:p>
        </p:txBody>
      </p:sp>
    </p:spTree>
    <p:extLst>
      <p:ext uri="{BB962C8B-B14F-4D97-AF65-F5344CB8AC3E}">
        <p14:creationId xmlns:p14="http://schemas.microsoft.com/office/powerpoint/2010/main" val="227425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EA54220E-32BF-4BEE-B73D-F9EA055546F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4752"/>
          <a:stretch/>
        </p:blipFill>
        <p:spPr>
          <a:xfrm>
            <a:off x="1504951" y="0"/>
            <a:ext cx="10687049" cy="6724650"/>
          </a:xfrm>
          <a:prstGeom prst="rect">
            <a:avLst/>
          </a:prstGeom>
        </p:spPr>
      </p:pic>
      <p:sp>
        <p:nvSpPr>
          <p:cNvPr id="6" name="TextBox 5">
            <a:extLst>
              <a:ext uri="{FF2B5EF4-FFF2-40B4-BE49-F238E27FC236}">
                <a16:creationId xmlns:a16="http://schemas.microsoft.com/office/drawing/2014/main" id="{47D6EB83-2724-4DC5-9398-A4B8EEA213D8}"/>
              </a:ext>
            </a:extLst>
          </p:cNvPr>
          <p:cNvSpPr txBox="1"/>
          <p:nvPr/>
        </p:nvSpPr>
        <p:spPr>
          <a:xfrm>
            <a:off x="185738" y="614363"/>
            <a:ext cx="1871662" cy="5909310"/>
          </a:xfrm>
          <a:prstGeom prst="rect">
            <a:avLst/>
          </a:prstGeom>
          <a:noFill/>
        </p:spPr>
        <p:txBody>
          <a:bodyPr wrap="square" rtlCol="0">
            <a:spAutoFit/>
          </a:bodyPr>
          <a:lstStyle/>
          <a:p>
            <a:r>
              <a:rPr lang="en-US" dirty="0"/>
              <a:t>Total number of Gold </a:t>
            </a:r>
            <a:r>
              <a:rPr lang="en-US" dirty="0" err="1"/>
              <a:t>Silver,Bronze</a:t>
            </a:r>
            <a:r>
              <a:rPr lang="en-US" dirty="0"/>
              <a:t> medal won over the Olympic history:-</a:t>
            </a:r>
          </a:p>
          <a:p>
            <a:endParaRPr lang="en-US" dirty="0"/>
          </a:p>
          <a:p>
            <a:pPr marL="342900" indent="-342900">
              <a:buAutoNum type="arabicPeriod"/>
            </a:pPr>
            <a:r>
              <a:rPr lang="en-US" dirty="0"/>
              <a:t>Around 500 Gold medal won in 1920</a:t>
            </a:r>
          </a:p>
          <a:p>
            <a:pPr marL="342900" indent="-342900">
              <a:buAutoNum type="arabicPeriod"/>
            </a:pPr>
            <a:r>
              <a:rPr lang="en-US" dirty="0"/>
              <a:t>From 1976 , more than 400 medals has won each year.</a:t>
            </a:r>
          </a:p>
          <a:p>
            <a:pPr marL="342900" indent="-342900">
              <a:buAutoNum type="arabicPeriod"/>
            </a:pPr>
            <a:r>
              <a:rPr lang="en-US" dirty="0"/>
              <a:t>Medal crossed 700 mark in year 2008</a:t>
            </a:r>
          </a:p>
          <a:p>
            <a:pPr marL="342900" indent="-342900">
              <a:buAutoNum type="arabicPeriod"/>
            </a:pPr>
            <a:r>
              <a:rPr lang="en-US" dirty="0"/>
              <a:t>Highly positive trend.</a:t>
            </a:r>
          </a:p>
          <a:p>
            <a:pPr marL="342900" indent="-342900">
              <a:buAutoNum type="arabicPeriod"/>
            </a:pPr>
            <a:endParaRPr lang="en-US" dirty="0"/>
          </a:p>
        </p:txBody>
      </p:sp>
    </p:spTree>
    <p:extLst>
      <p:ext uri="{BB962C8B-B14F-4D97-AF65-F5344CB8AC3E}">
        <p14:creationId xmlns:p14="http://schemas.microsoft.com/office/powerpoint/2010/main" val="419737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63E3E-348B-47A9-BDC3-D7017C28DC19}"/>
              </a:ext>
            </a:extLst>
          </p:cNvPr>
          <p:cNvSpPr>
            <a:spLocks noGrp="1"/>
          </p:cNvSpPr>
          <p:nvPr>
            <p:ph type="title"/>
          </p:nvPr>
        </p:nvSpPr>
        <p:spPr>
          <a:xfrm>
            <a:off x="543483" y="1483830"/>
            <a:ext cx="3208436" cy="3890339"/>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kern="1200" dirty="0">
                <a:solidFill>
                  <a:srgbClr val="FFFFFF"/>
                </a:solidFill>
                <a:latin typeface="+mj-lt"/>
                <a:ea typeface="+mj-ea"/>
                <a:cs typeface="+mj-cs"/>
              </a:rPr>
              <a:t>Sports AND Discipline added over the years</a:t>
            </a: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Canoe and Triathlon has recently added in Olympics	</a:t>
            </a:r>
          </a:p>
        </p:txBody>
      </p:sp>
      <p:pic>
        <p:nvPicPr>
          <p:cNvPr id="15" name="Content Placeholder 14" descr="A picture containing sky&#10;&#10;Description automatically generated">
            <a:extLst>
              <a:ext uri="{FF2B5EF4-FFF2-40B4-BE49-F238E27FC236}">
                <a16:creationId xmlns:a16="http://schemas.microsoft.com/office/drawing/2014/main" id="{ABA57D78-1346-4041-BA07-C24B420C59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6512" y="-393896"/>
            <a:ext cx="7975488" cy="7385615"/>
          </a:xfrm>
        </p:spPr>
      </p:pic>
    </p:spTree>
    <p:extLst>
      <p:ext uri="{BB962C8B-B14F-4D97-AF65-F5344CB8AC3E}">
        <p14:creationId xmlns:p14="http://schemas.microsoft.com/office/powerpoint/2010/main" val="249613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C534-2F28-4CCF-87EA-E4BB287F6C04}"/>
              </a:ext>
            </a:extLst>
          </p:cNvPr>
          <p:cNvSpPr>
            <a:spLocks noGrp="1"/>
          </p:cNvSpPr>
          <p:nvPr>
            <p:ph type="title"/>
          </p:nvPr>
        </p:nvSpPr>
        <p:spPr>
          <a:xfrm>
            <a:off x="648929" y="629266"/>
            <a:ext cx="3651467" cy="1676603"/>
          </a:xfrm>
        </p:spPr>
        <p:txBody>
          <a:bodyPr>
            <a:normAutofit/>
          </a:bodyPr>
          <a:lstStyle/>
          <a:p>
            <a:r>
              <a:rPr lang="en-US" sz="3200" b="1" dirty="0"/>
              <a:t>Number of Events per Sport in each Year </a:t>
            </a:r>
          </a:p>
        </p:txBody>
      </p:sp>
      <p:sp>
        <p:nvSpPr>
          <p:cNvPr id="14" name="Content Placeholder 8">
            <a:extLst>
              <a:ext uri="{FF2B5EF4-FFF2-40B4-BE49-F238E27FC236}">
                <a16:creationId xmlns:a16="http://schemas.microsoft.com/office/drawing/2014/main" id="{23CD3F81-DE5D-419A-BD79-F361CC8BAA3D}"/>
              </a:ext>
            </a:extLst>
          </p:cNvPr>
          <p:cNvSpPr>
            <a:spLocks noGrp="1"/>
          </p:cNvSpPr>
          <p:nvPr>
            <p:ph idx="1"/>
          </p:nvPr>
        </p:nvSpPr>
        <p:spPr>
          <a:xfrm>
            <a:off x="648931" y="2438400"/>
            <a:ext cx="3651466" cy="3785419"/>
          </a:xfrm>
        </p:spPr>
        <p:txBody>
          <a:bodyPr>
            <a:normAutofit/>
          </a:bodyPr>
          <a:lstStyle/>
          <a:p>
            <a:r>
              <a:rPr lang="en-US" dirty="0"/>
              <a:t>Athletics and Aquatic host maximum number of events. </a:t>
            </a:r>
          </a:p>
        </p:txBody>
      </p:sp>
      <p:pic>
        <p:nvPicPr>
          <p:cNvPr id="5" name="Content Placeholder 4">
            <a:extLst>
              <a:ext uri="{FF2B5EF4-FFF2-40B4-BE49-F238E27FC236}">
                <a16:creationId xmlns:a16="http://schemas.microsoft.com/office/drawing/2014/main" id="{0DDE7BA1-E054-4953-AE2D-CBA24BACE107}"/>
              </a:ext>
            </a:extLst>
          </p:cNvPr>
          <p:cNvPicPr>
            <a:picLocks noChangeAspect="1"/>
          </p:cNvPicPr>
          <p:nvPr/>
        </p:nvPicPr>
        <p:blipFill rotWithShape="1">
          <a:blip r:embed="rId2">
            <a:extLst>
              <a:ext uri="{28A0092B-C50C-407E-A947-70E740481C1C}">
                <a14:useLocalDpi xmlns:a14="http://schemas.microsoft.com/office/drawing/2010/main" val="0"/>
              </a:ext>
            </a:extLst>
          </a:blip>
          <a:srcRect t="5790" r="-2" b="3410"/>
          <a:stretch/>
        </p:blipFill>
        <p:spPr>
          <a:xfrm>
            <a:off x="4639056" y="10"/>
            <a:ext cx="7552944" cy="6857990"/>
          </a:xfrm>
          <a:prstGeom prst="rect">
            <a:avLst/>
          </a:prstGeom>
          <a:effectLst/>
        </p:spPr>
      </p:pic>
    </p:spTree>
    <p:extLst>
      <p:ext uri="{BB962C8B-B14F-4D97-AF65-F5344CB8AC3E}">
        <p14:creationId xmlns:p14="http://schemas.microsoft.com/office/powerpoint/2010/main" val="146764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E3066-EADC-4C99-975D-53E01A6AA0EC}"/>
              </a:ext>
            </a:extLst>
          </p:cNvPr>
          <p:cNvSpPr>
            <a:spLocks noGrp="1"/>
          </p:cNvSpPr>
          <p:nvPr>
            <p:ph type="title"/>
          </p:nvPr>
        </p:nvSpPr>
        <p:spPr>
          <a:xfrm>
            <a:off x="426975" y="2045789"/>
            <a:ext cx="3446145" cy="3097712"/>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200" kern="1200" dirty="0">
                <a:solidFill>
                  <a:srgbClr val="FFFFFF"/>
                </a:solidFill>
                <a:latin typeface="+mj-lt"/>
                <a:ea typeface="+mj-ea"/>
                <a:cs typeface="+mj-cs"/>
              </a:rPr>
              <a:t>1.Men Athlete are dominating in participation.</a:t>
            </a:r>
            <a:br>
              <a:rPr lang="en-US" sz="2200" kern="1200" dirty="0">
                <a:solidFill>
                  <a:srgbClr val="FFFFFF"/>
                </a:solidFill>
                <a:latin typeface="+mj-lt"/>
                <a:ea typeface="+mj-ea"/>
                <a:cs typeface="+mj-cs"/>
              </a:rPr>
            </a:br>
            <a:br>
              <a:rPr lang="en-US" sz="2200" kern="1200" dirty="0">
                <a:solidFill>
                  <a:srgbClr val="FFFFFF"/>
                </a:solidFill>
                <a:latin typeface="+mj-lt"/>
                <a:ea typeface="+mj-ea"/>
                <a:cs typeface="+mj-cs"/>
              </a:rPr>
            </a:br>
            <a:r>
              <a:rPr lang="en-US" sz="2200" kern="1200" dirty="0">
                <a:solidFill>
                  <a:srgbClr val="FFFFFF"/>
                </a:solidFill>
                <a:latin typeface="+mj-lt"/>
                <a:ea typeface="+mj-ea"/>
                <a:cs typeface="+mj-cs"/>
              </a:rPr>
              <a:t>2. Women participation increasing over time and may surpass the men in near future.	</a:t>
            </a:r>
          </a:p>
        </p:txBody>
      </p:sp>
      <p:pic>
        <p:nvPicPr>
          <p:cNvPr id="5" name="Content Placeholder 4">
            <a:extLst>
              <a:ext uri="{FF2B5EF4-FFF2-40B4-BE49-F238E27FC236}">
                <a16:creationId xmlns:a16="http://schemas.microsoft.com/office/drawing/2014/main" id="{BD2F43C8-D0BB-47DD-B9CC-B7E7202323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6224" y="0"/>
            <a:ext cx="8378757" cy="6858000"/>
          </a:xfrm>
          <a:prstGeom prst="rect">
            <a:avLst/>
          </a:prstGeom>
        </p:spPr>
      </p:pic>
    </p:spTree>
    <p:extLst>
      <p:ext uri="{BB962C8B-B14F-4D97-AF65-F5344CB8AC3E}">
        <p14:creationId xmlns:p14="http://schemas.microsoft.com/office/powerpoint/2010/main" val="119752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3C87E-A881-4E9B-AF0E-435CA2C143D2}"/>
              </a:ext>
            </a:extLst>
          </p:cNvPr>
          <p:cNvSpPr>
            <a:spLocks noGrp="1"/>
          </p:cNvSpPr>
          <p:nvPr>
            <p:ph type="title"/>
          </p:nvPr>
        </p:nvSpPr>
        <p:spPr>
          <a:xfrm>
            <a:off x="598230" y="3891528"/>
            <a:ext cx="3657600" cy="1228724"/>
          </a:xfrm>
        </p:spPr>
        <p:txBody>
          <a:bodyPr vert="horz" lIns="91440" tIns="45720" rIns="91440" bIns="45720" rtlCol="0" anchor="b">
            <a:normAutofit fontScale="90000"/>
          </a:bodyPr>
          <a:lstStyle/>
          <a:p>
            <a:pPr algn="ctr"/>
            <a:r>
              <a:rPr lang="en-US" sz="2400" kern="1200" dirty="0">
                <a:solidFill>
                  <a:srgbClr val="FFFFFF"/>
                </a:solidFill>
                <a:latin typeface="+mj-lt"/>
                <a:ea typeface="+mj-ea"/>
                <a:cs typeface="+mj-cs"/>
              </a:rPr>
              <a:t>1. Women Athlete </a:t>
            </a:r>
            <a:r>
              <a:rPr lang="en-US" sz="2400" dirty="0">
                <a:solidFill>
                  <a:srgbClr val="FFFFFF"/>
                </a:solidFill>
              </a:rPr>
              <a:t>Started performing from the year 1900 onwards.</a:t>
            </a:r>
            <a:br>
              <a:rPr lang="en-US" sz="2400" dirty="0">
                <a:solidFill>
                  <a:srgbClr val="FFFFFF"/>
                </a:solidFill>
              </a:rPr>
            </a:br>
            <a:r>
              <a:rPr lang="en-US" sz="2400" dirty="0">
                <a:solidFill>
                  <a:srgbClr val="FFFFFF"/>
                </a:solidFill>
              </a:rPr>
              <a:t>2.  There are highly uprising </a:t>
            </a:r>
            <a:r>
              <a:rPr lang="en-US" sz="2400" kern="1200" dirty="0">
                <a:solidFill>
                  <a:srgbClr val="FFFFFF"/>
                </a:solidFill>
                <a:latin typeface="+mj-lt"/>
                <a:ea typeface="+mj-ea"/>
                <a:cs typeface="+mj-cs"/>
              </a:rPr>
              <a:t>trend in their performance over the years.</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3. Men Athlete are dominating in bagging the Olympics Medals, but Women Athlete performance almost converges to men towards year 2000.</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D9B8AF1D-29DA-402E-B382-701C6721AFFC}"/>
              </a:ext>
            </a:extLst>
          </p:cNvPr>
          <p:cNvSpPr txBox="1">
            <a:spLocks/>
          </p:cNvSpPr>
          <p:nvPr/>
        </p:nvSpPr>
        <p:spPr>
          <a:xfrm>
            <a:off x="598230" y="192534"/>
            <a:ext cx="3657600" cy="12287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FFFFFF"/>
                </a:solidFill>
              </a:rPr>
              <a:t>Performance of Men and Women Athlete in Olympics History</a:t>
            </a:r>
          </a:p>
        </p:txBody>
      </p:sp>
      <p:pic>
        <p:nvPicPr>
          <p:cNvPr id="6" name="Picture 5">
            <a:extLst>
              <a:ext uri="{FF2B5EF4-FFF2-40B4-BE49-F238E27FC236}">
                <a16:creationId xmlns:a16="http://schemas.microsoft.com/office/drawing/2014/main" id="{9B61B5E2-0EED-41C1-B354-095DCF586977}"/>
              </a:ext>
            </a:extLst>
          </p:cNvPr>
          <p:cNvPicPr>
            <a:picLocks noChangeAspect="1"/>
          </p:cNvPicPr>
          <p:nvPr/>
        </p:nvPicPr>
        <p:blipFill>
          <a:blip r:embed="rId2"/>
          <a:stretch>
            <a:fillRect/>
          </a:stretch>
        </p:blipFill>
        <p:spPr>
          <a:xfrm>
            <a:off x="598230" y="5191689"/>
            <a:ext cx="1314450" cy="1209675"/>
          </a:xfrm>
          <a:prstGeom prst="rect">
            <a:avLst/>
          </a:prstGeom>
        </p:spPr>
      </p:pic>
      <p:pic>
        <p:nvPicPr>
          <p:cNvPr id="4" name="Picture 3" descr="A map of a person&#10;&#10;Description automatically generated">
            <a:extLst>
              <a:ext uri="{FF2B5EF4-FFF2-40B4-BE49-F238E27FC236}">
                <a16:creationId xmlns:a16="http://schemas.microsoft.com/office/drawing/2014/main" id="{6AD1E563-A2CC-45D7-8C65-576562ED9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176" y="-139525"/>
            <a:ext cx="8572500" cy="6858000"/>
          </a:xfrm>
          <a:prstGeom prst="rect">
            <a:avLst/>
          </a:prstGeom>
        </p:spPr>
      </p:pic>
    </p:spTree>
    <p:extLst>
      <p:ext uri="{BB962C8B-B14F-4D97-AF65-F5344CB8AC3E}">
        <p14:creationId xmlns:p14="http://schemas.microsoft.com/office/powerpoint/2010/main" val="3642706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342E4-324C-4ECA-8504-EE493813C736}"/>
              </a:ext>
            </a:extLst>
          </p:cNvPr>
          <p:cNvSpPr>
            <a:spLocks noGrp="1"/>
          </p:cNvSpPr>
          <p:nvPr>
            <p:ph type="title"/>
          </p:nvPr>
        </p:nvSpPr>
        <p:spPr>
          <a:xfrm>
            <a:off x="1028700" y="1967266"/>
            <a:ext cx="2628900" cy="2547257"/>
          </a:xfrm>
          <a:noFill/>
        </p:spPr>
        <p:txBody>
          <a:bodyPr vert="horz" lIns="91440" tIns="45720" rIns="91440" bIns="45720" rtlCol="0" anchor="ctr">
            <a:noAutofit/>
          </a:bodyPr>
          <a:lstStyle/>
          <a:p>
            <a:pPr algn="ctr"/>
            <a:r>
              <a:rPr lang="en-US" sz="2400" kern="1200" dirty="0">
                <a:solidFill>
                  <a:srgbClr val="FFFFFF"/>
                </a:solidFill>
                <a:latin typeface="+mj-lt"/>
                <a:ea typeface="+mj-ea"/>
                <a:cs typeface="+mj-cs"/>
              </a:rPr>
              <a:t>Women Performance in Olymp</a:t>
            </a:r>
            <a:r>
              <a:rPr lang="en-US" sz="2400" dirty="0">
                <a:solidFill>
                  <a:srgbClr val="FFFFFF"/>
                </a:solidFill>
              </a:rPr>
              <a:t>ics significantly increase in the history. There were highly positive trend. Women performance increase 800% .</a:t>
            </a:r>
            <a:endParaRPr lang="en-US" sz="2400" kern="1200" dirty="0">
              <a:solidFill>
                <a:srgbClr val="FFFFFF"/>
              </a:solidFill>
              <a:latin typeface="+mj-lt"/>
              <a:ea typeface="+mj-ea"/>
              <a:cs typeface="+mj-cs"/>
            </a:endParaRPr>
          </a:p>
        </p:txBody>
      </p:sp>
      <p:pic>
        <p:nvPicPr>
          <p:cNvPr id="10" name="Content Placeholder 9" descr="A close up of a map&#10;&#10;Description automatically generated">
            <a:extLst>
              <a:ext uri="{FF2B5EF4-FFF2-40B4-BE49-F238E27FC236}">
                <a16:creationId xmlns:a16="http://schemas.microsoft.com/office/drawing/2014/main" id="{ADB10468-0D83-4498-B7E0-D71583E93D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6526" y="213541"/>
            <a:ext cx="8276771" cy="6621417"/>
          </a:xfrm>
          <a:prstGeom prst="rect">
            <a:avLst/>
          </a:prstGeom>
        </p:spPr>
      </p:pic>
    </p:spTree>
    <p:extLst>
      <p:ext uri="{BB962C8B-B14F-4D97-AF65-F5344CB8AC3E}">
        <p14:creationId xmlns:p14="http://schemas.microsoft.com/office/powerpoint/2010/main" val="124066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6" name="Title 1">
            <a:extLst>
              <a:ext uri="{FF2B5EF4-FFF2-40B4-BE49-F238E27FC236}">
                <a16:creationId xmlns:a16="http://schemas.microsoft.com/office/drawing/2014/main" id="{49604D86-CAFB-489A-A0CA-058C3F89C4AE}"/>
              </a:ext>
            </a:extLst>
          </p:cNvPr>
          <p:cNvSpPr>
            <a:spLocks noGrp="1"/>
          </p:cNvSpPr>
          <p:nvPr>
            <p:ph type="title"/>
          </p:nvPr>
        </p:nvSpPr>
        <p:spPr>
          <a:xfrm>
            <a:off x="804998" y="798445"/>
            <a:ext cx="4803636" cy="1311664"/>
          </a:xfrm>
        </p:spPr>
        <p:txBody>
          <a:bodyPr>
            <a:noAutofit/>
          </a:bodyPr>
          <a:lstStyle/>
          <a:p>
            <a:r>
              <a:rPr lang="en-US" sz="3200">
                <a:solidFill>
                  <a:srgbClr val="000000"/>
                </a:solidFill>
              </a:rPr>
              <a:t>Medal Won by Men and Women in Olympics in Percentage</a:t>
            </a:r>
            <a:endParaRPr lang="en-US" sz="3200" dirty="0">
              <a:solidFill>
                <a:srgbClr val="000000"/>
              </a:solidFill>
            </a:endParaRPr>
          </a:p>
        </p:txBody>
      </p:sp>
      <p:sp>
        <p:nvSpPr>
          <p:cNvPr id="27" name="Content Placeholder 8">
            <a:extLst>
              <a:ext uri="{FF2B5EF4-FFF2-40B4-BE49-F238E27FC236}">
                <a16:creationId xmlns:a16="http://schemas.microsoft.com/office/drawing/2014/main" id="{FA11BC9D-C3A1-4E8C-8FC4-23A46D2CE319}"/>
              </a:ext>
            </a:extLst>
          </p:cNvPr>
          <p:cNvSpPr>
            <a:spLocks noGrp="1"/>
          </p:cNvSpPr>
          <p:nvPr>
            <p:ph idx="1"/>
          </p:nvPr>
        </p:nvSpPr>
        <p:spPr>
          <a:xfrm>
            <a:off x="804997" y="2272143"/>
            <a:ext cx="4706803" cy="3788830"/>
          </a:xfrm>
        </p:spPr>
        <p:txBody>
          <a:bodyPr anchor="ctr">
            <a:normAutofit/>
          </a:bodyPr>
          <a:lstStyle/>
          <a:p>
            <a:pPr marL="0" indent="0">
              <a:buNone/>
            </a:pPr>
            <a:r>
              <a:rPr lang="en-US" sz="2000">
                <a:solidFill>
                  <a:srgbClr val="000000"/>
                </a:solidFill>
              </a:rPr>
              <a:t>73% of the total medal won count in Olympics were Men and women contributed to 27%.</a:t>
            </a:r>
          </a:p>
          <a:p>
            <a:pPr marL="0" indent="0">
              <a:buNone/>
            </a:pPr>
            <a:r>
              <a:rPr lang="en-US" sz="2000">
                <a:solidFill>
                  <a:srgbClr val="000000"/>
                </a:solidFill>
              </a:rPr>
              <a:t>Men were dominating in medal count, but women also started contributed close to 1/3</a:t>
            </a:r>
            <a:r>
              <a:rPr lang="en-US" sz="2000" baseline="30000">
                <a:solidFill>
                  <a:srgbClr val="000000"/>
                </a:solidFill>
              </a:rPr>
              <a:t>rd</a:t>
            </a:r>
            <a:r>
              <a:rPr lang="en-US" sz="2000">
                <a:solidFill>
                  <a:srgbClr val="000000"/>
                </a:solidFill>
              </a:rPr>
              <a:t> of total medal won count after year 1900.</a:t>
            </a:r>
            <a:endParaRPr lang="en-US" sz="2000" dirty="0">
              <a:solidFill>
                <a:srgbClr val="000000"/>
              </a:solidFill>
            </a:endParaRPr>
          </a:p>
        </p:txBody>
      </p:sp>
      <p:pic>
        <p:nvPicPr>
          <p:cNvPr id="7" name="Picture 6" descr="A close up of a logo&#10;&#10;Description automatically generated">
            <a:extLst>
              <a:ext uri="{FF2B5EF4-FFF2-40B4-BE49-F238E27FC236}">
                <a16:creationId xmlns:a16="http://schemas.microsoft.com/office/drawing/2014/main" id="{E3033831-68AF-4640-82AA-AC081DEB0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8897" y="145143"/>
            <a:ext cx="8572500" cy="6858000"/>
          </a:xfrm>
          <a:prstGeom prst="rect">
            <a:avLst/>
          </a:prstGeom>
        </p:spPr>
      </p:pic>
    </p:spTree>
    <p:extLst>
      <p:ext uri="{BB962C8B-B14F-4D97-AF65-F5344CB8AC3E}">
        <p14:creationId xmlns:p14="http://schemas.microsoft.com/office/powerpoint/2010/main" val="913775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5139-4927-4829-9B48-3DF111FAC356}"/>
              </a:ext>
            </a:extLst>
          </p:cNvPr>
          <p:cNvSpPr>
            <a:spLocks noGrp="1"/>
          </p:cNvSpPr>
          <p:nvPr>
            <p:ph type="title"/>
          </p:nvPr>
        </p:nvSpPr>
        <p:spPr>
          <a:xfrm>
            <a:off x="390727" y="6035674"/>
            <a:ext cx="10515600" cy="822326"/>
          </a:xfrm>
        </p:spPr>
        <p:txBody>
          <a:bodyPr vert="horz" lIns="91440" tIns="45720" rIns="91440" bIns="45720" rtlCol="0" anchor="ctr">
            <a:normAutofit/>
          </a:bodyPr>
          <a:lstStyle/>
          <a:p>
            <a:pPr algn="ctr"/>
            <a:r>
              <a:rPr lang="en-US" dirty="0"/>
              <a:t>Top 10 Athlete in Olympics history</a:t>
            </a:r>
          </a:p>
        </p:txBody>
      </p:sp>
      <p:pic>
        <p:nvPicPr>
          <p:cNvPr id="5" name="Content Placeholder 4" descr="A screenshot of a cell phone&#10;&#10;Description automatically generated">
            <a:extLst>
              <a:ext uri="{FF2B5EF4-FFF2-40B4-BE49-F238E27FC236}">
                <a16:creationId xmlns:a16="http://schemas.microsoft.com/office/drawing/2014/main" id="{A4CF7D78-EE46-45B3-A447-453F9AB69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5687" y="122238"/>
            <a:ext cx="5907155" cy="5905363"/>
          </a:xfrm>
        </p:spPr>
      </p:pic>
      <p:pic>
        <p:nvPicPr>
          <p:cNvPr id="7" name="Picture 6" descr="A screenshot of a cell phone&#10;&#10;Description automatically generated">
            <a:extLst>
              <a:ext uri="{FF2B5EF4-FFF2-40B4-BE49-F238E27FC236}">
                <a16:creationId xmlns:a16="http://schemas.microsoft.com/office/drawing/2014/main" id="{C3BF7211-87DE-4544-B383-D5D4CD21B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27" y="122238"/>
            <a:ext cx="5662411" cy="5662411"/>
          </a:xfrm>
          <a:prstGeom prst="rect">
            <a:avLst/>
          </a:prstGeom>
        </p:spPr>
      </p:pic>
    </p:spTree>
    <p:extLst>
      <p:ext uri="{BB962C8B-B14F-4D97-AF65-F5344CB8AC3E}">
        <p14:creationId xmlns:p14="http://schemas.microsoft.com/office/powerpoint/2010/main" val="396160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4CCAB18C-7819-4003-9CEB-67F5235EF73C}"/>
              </a:ext>
            </a:extLst>
          </p:cNvPr>
          <p:cNvSpPr>
            <a:spLocks noGrp="1"/>
          </p:cNvSpPr>
          <p:nvPr>
            <p:ph idx="1"/>
          </p:nvPr>
        </p:nvSpPr>
        <p:spPr>
          <a:xfrm>
            <a:off x="338668" y="1094993"/>
            <a:ext cx="3363974" cy="4462845"/>
          </a:xfrm>
        </p:spPr>
        <p:txBody>
          <a:bodyPr>
            <a:normAutofit fontScale="92500" lnSpcReduction="10000"/>
          </a:bodyPr>
          <a:lstStyle/>
          <a:p>
            <a:r>
              <a:rPr lang="en-US" sz="2000" dirty="0"/>
              <a:t>India has performed quite well in early Olympics.</a:t>
            </a:r>
          </a:p>
          <a:p>
            <a:r>
              <a:rPr lang="en-US" sz="2000" dirty="0"/>
              <a:t>India bagged maximum 20 Olympics medal in the year 1948 which is the year when India got Independence.</a:t>
            </a:r>
          </a:p>
          <a:p>
            <a:pPr lvl="1"/>
            <a:r>
              <a:rPr lang="en-US" sz="1600" dirty="0"/>
              <a:t>This shows that the sentiments and victory plays important role in Athlete moral level.</a:t>
            </a:r>
          </a:p>
          <a:p>
            <a:r>
              <a:rPr lang="en-US" sz="2000" dirty="0"/>
              <a:t>After 1948, India’s performance decreased over time.</a:t>
            </a:r>
          </a:p>
          <a:p>
            <a:r>
              <a:rPr lang="en-US" sz="2000" dirty="0"/>
              <a:t>India has not won any Medal between 1980 to 1996 in FOUR Olympics games.</a:t>
            </a:r>
          </a:p>
          <a:p>
            <a:r>
              <a:rPr lang="en-US" sz="2000" dirty="0"/>
              <a:t>There is again positive trend shown after 1996.</a:t>
            </a:r>
          </a:p>
        </p:txBody>
      </p:sp>
      <p:pic>
        <p:nvPicPr>
          <p:cNvPr id="10" name="Content Placeholder 9" descr="A close up of a map&#10;&#10;Description automatically generated">
            <a:extLst>
              <a:ext uri="{FF2B5EF4-FFF2-40B4-BE49-F238E27FC236}">
                <a16:creationId xmlns:a16="http://schemas.microsoft.com/office/drawing/2014/main" id="{B3FFCCA4-E419-450B-97D4-A58F6B361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910" y="-1"/>
            <a:ext cx="8365788" cy="6857999"/>
          </a:xfrm>
          <a:prstGeom prst="rect">
            <a:avLst/>
          </a:prstGeom>
        </p:spPr>
      </p:pic>
      <p:sp>
        <p:nvSpPr>
          <p:cNvPr id="15" name="Content Placeholder 13">
            <a:extLst>
              <a:ext uri="{FF2B5EF4-FFF2-40B4-BE49-F238E27FC236}">
                <a16:creationId xmlns:a16="http://schemas.microsoft.com/office/drawing/2014/main" id="{F6B238C8-A1E7-46B7-8416-DDFA65697117}"/>
              </a:ext>
            </a:extLst>
          </p:cNvPr>
          <p:cNvSpPr txBox="1">
            <a:spLocks/>
          </p:cNvSpPr>
          <p:nvPr/>
        </p:nvSpPr>
        <p:spPr>
          <a:xfrm>
            <a:off x="338668" y="94339"/>
            <a:ext cx="3363974" cy="709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Indian Performance in Summer Olympics</a:t>
            </a:r>
            <a:endParaRPr lang="en-US" sz="2000" dirty="0"/>
          </a:p>
        </p:txBody>
      </p:sp>
    </p:spTree>
    <p:extLst>
      <p:ext uri="{BB962C8B-B14F-4D97-AF65-F5344CB8AC3E}">
        <p14:creationId xmlns:p14="http://schemas.microsoft.com/office/powerpoint/2010/main" val="290127694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8ABC-1D73-46FA-99B1-49F6C8423F27}"/>
              </a:ext>
            </a:extLst>
          </p:cNvPr>
          <p:cNvSpPr>
            <a:spLocks noGrp="1"/>
          </p:cNvSpPr>
          <p:nvPr>
            <p:ph type="title"/>
          </p:nvPr>
        </p:nvSpPr>
        <p:spPr/>
        <p:txBody>
          <a:bodyPr/>
          <a:lstStyle/>
          <a:p>
            <a:r>
              <a:rPr lang="en-US" dirty="0"/>
              <a:t>Top Ten Indian Athlete in Olympics Games</a:t>
            </a:r>
          </a:p>
        </p:txBody>
      </p:sp>
      <p:pic>
        <p:nvPicPr>
          <p:cNvPr id="5" name="Content Placeholder 4" descr="A screenshot of a cell phone&#10;&#10;Description automatically generated">
            <a:extLst>
              <a:ext uri="{FF2B5EF4-FFF2-40B4-BE49-F238E27FC236}">
                <a16:creationId xmlns:a16="http://schemas.microsoft.com/office/drawing/2014/main" id="{C63DB782-062A-43D8-8FEC-3F9D41082B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6162" y="1690688"/>
            <a:ext cx="7287638" cy="5167312"/>
          </a:xfrm>
        </p:spPr>
      </p:pic>
      <p:sp>
        <p:nvSpPr>
          <p:cNvPr id="4" name="Title 1">
            <a:extLst>
              <a:ext uri="{FF2B5EF4-FFF2-40B4-BE49-F238E27FC236}">
                <a16:creationId xmlns:a16="http://schemas.microsoft.com/office/drawing/2014/main" id="{35F0476A-251E-4259-9D8A-C419568F590C}"/>
              </a:ext>
            </a:extLst>
          </p:cNvPr>
          <p:cNvSpPr txBox="1">
            <a:spLocks/>
          </p:cNvSpPr>
          <p:nvPr/>
        </p:nvSpPr>
        <p:spPr>
          <a:xfrm>
            <a:off x="238539" y="2045788"/>
            <a:ext cx="3634581" cy="3771915"/>
          </a:xfrm>
          <a:prstGeom prst="ellipse">
            <a:avLst/>
          </a:prstGeom>
          <a:solidFill>
            <a:srgbClr val="262626"/>
          </a:solidFill>
          <a:ln w="174625" cmpd="thinThick">
            <a:solidFill>
              <a:srgbClr val="262626"/>
            </a:solid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FFFFFF"/>
                </a:solidFill>
              </a:rPr>
              <a:t>Leslie Walter Claudius was the FIRST Athlete to bag a Olympic Medal for India.</a:t>
            </a:r>
          </a:p>
          <a:p>
            <a:pPr algn="ctr"/>
            <a:endParaRPr lang="en-US" sz="2200" dirty="0">
              <a:solidFill>
                <a:srgbClr val="FFFFFF"/>
              </a:solidFill>
            </a:endParaRPr>
          </a:p>
          <a:p>
            <a:pPr algn="ctr"/>
            <a:r>
              <a:rPr lang="en-US" sz="2200" dirty="0" err="1">
                <a:solidFill>
                  <a:srgbClr val="FFFFFF"/>
                </a:solidFill>
              </a:rPr>
              <a:t>Udham</a:t>
            </a:r>
            <a:r>
              <a:rPr lang="en-US" sz="2200" dirty="0">
                <a:solidFill>
                  <a:srgbClr val="FFFFFF"/>
                </a:solidFill>
              </a:rPr>
              <a:t> Singh </a:t>
            </a:r>
            <a:r>
              <a:rPr lang="en-US" sz="2200" dirty="0" err="1">
                <a:solidFill>
                  <a:srgbClr val="FFFFFF"/>
                </a:solidFill>
              </a:rPr>
              <a:t>Kullar</a:t>
            </a:r>
            <a:r>
              <a:rPr lang="en-US" sz="2200" dirty="0">
                <a:solidFill>
                  <a:srgbClr val="FFFFFF"/>
                </a:solidFill>
              </a:rPr>
              <a:t> and Balbir Singh Dosanjh were the top Indian Athlete.</a:t>
            </a:r>
          </a:p>
          <a:p>
            <a:pPr algn="ctr"/>
            <a:endParaRPr lang="en-US" sz="2200" dirty="0">
              <a:solidFill>
                <a:srgbClr val="FFFFFF"/>
              </a:solidFill>
            </a:endParaRPr>
          </a:p>
          <a:p>
            <a:pPr algn="ctr"/>
            <a:r>
              <a:rPr lang="en-US" sz="2200" dirty="0">
                <a:solidFill>
                  <a:srgbClr val="FFFFFF"/>
                </a:solidFill>
              </a:rPr>
              <a:t>2 Athletes has bagged 4 medals whereas 7 bagged 3 Olympic medals each.</a:t>
            </a:r>
          </a:p>
        </p:txBody>
      </p:sp>
    </p:spTree>
    <p:extLst>
      <p:ext uri="{BB962C8B-B14F-4D97-AF65-F5344CB8AC3E}">
        <p14:creationId xmlns:p14="http://schemas.microsoft.com/office/powerpoint/2010/main" val="94172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8785BD-E898-4DAF-8C26-6C78508FC0E7}"/>
              </a:ext>
            </a:extLst>
          </p:cNvPr>
          <p:cNvSpPr>
            <a:spLocks noGrp="1"/>
          </p:cNvSpPr>
          <p:nvPr>
            <p:ph type="title"/>
          </p:nvPr>
        </p:nvSpPr>
        <p:spPr>
          <a:xfrm>
            <a:off x="863029" y="1012004"/>
            <a:ext cx="3416158" cy="4795408"/>
          </a:xfrm>
        </p:spPr>
        <p:txBody>
          <a:bodyPr>
            <a:normAutofit/>
          </a:bodyPr>
          <a:lstStyle/>
          <a:p>
            <a:r>
              <a:rPr lang="en-US">
                <a:solidFill>
                  <a:srgbClr val="FFFFFF"/>
                </a:solidFill>
              </a:rPr>
              <a:t>Summer Olympics - EDA</a:t>
            </a:r>
          </a:p>
        </p:txBody>
      </p:sp>
      <p:graphicFrame>
        <p:nvGraphicFramePr>
          <p:cNvPr id="5" name="Content Placeholder 2">
            <a:extLst>
              <a:ext uri="{FF2B5EF4-FFF2-40B4-BE49-F238E27FC236}">
                <a16:creationId xmlns:a16="http://schemas.microsoft.com/office/drawing/2014/main" id="{BD8E84D0-2778-4768-92F4-7BC923E2A008}"/>
              </a:ext>
            </a:extLst>
          </p:cNvPr>
          <p:cNvGraphicFramePr>
            <a:graphicFrameLocks noGrp="1"/>
          </p:cNvGraphicFramePr>
          <p:nvPr>
            <p:ph idx="1"/>
            <p:extLst>
              <p:ext uri="{D42A27DB-BD31-4B8C-83A1-F6EECF244321}">
                <p14:modId xmlns:p14="http://schemas.microsoft.com/office/powerpoint/2010/main" val="2884512965"/>
              </p:ext>
            </p:extLst>
          </p:nvPr>
        </p:nvGraphicFramePr>
        <p:xfrm>
          <a:off x="5244037" y="288044"/>
          <a:ext cx="6685365" cy="6464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4436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FDAF4C-6092-4E44-AD5A-C961A670EB1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Countries – Won Olympics games more than once.</a:t>
            </a:r>
          </a:p>
        </p:txBody>
      </p:sp>
      <p:sp>
        <p:nvSpPr>
          <p:cNvPr id="9" name="Content Placeholder 8">
            <a:extLst>
              <a:ext uri="{FF2B5EF4-FFF2-40B4-BE49-F238E27FC236}">
                <a16:creationId xmlns:a16="http://schemas.microsoft.com/office/drawing/2014/main" id="{CB5046B8-9476-431C-9E94-66175914BD28}"/>
              </a:ext>
            </a:extLst>
          </p:cNvPr>
          <p:cNvSpPr>
            <a:spLocks noGrp="1"/>
          </p:cNvSpPr>
          <p:nvPr>
            <p:ph idx="1"/>
          </p:nvPr>
        </p:nvSpPr>
        <p:spPr>
          <a:xfrm>
            <a:off x="643468" y="2638043"/>
            <a:ext cx="3363974" cy="3415623"/>
          </a:xfrm>
        </p:spPr>
        <p:txBody>
          <a:bodyPr>
            <a:normAutofit/>
          </a:bodyPr>
          <a:lstStyle/>
          <a:p>
            <a:r>
              <a:rPr lang="en-US" sz="2000" dirty="0"/>
              <a:t>URS, USA, GBR remain the countries which won the Olympics games more than once.</a:t>
            </a:r>
          </a:p>
          <a:p>
            <a:r>
              <a:rPr lang="en-US" sz="2000" dirty="0"/>
              <a:t>The countries has total won count more than 325.</a:t>
            </a:r>
          </a:p>
        </p:txBody>
      </p:sp>
      <p:pic>
        <p:nvPicPr>
          <p:cNvPr id="5" name="Content Placeholder 4" descr="A screenshot of a cell phone&#10;&#10;Description automatically generated">
            <a:extLst>
              <a:ext uri="{FF2B5EF4-FFF2-40B4-BE49-F238E27FC236}">
                <a16:creationId xmlns:a16="http://schemas.microsoft.com/office/drawing/2014/main" id="{D0884399-1669-4AE3-8C76-31573072A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4" y="9127"/>
            <a:ext cx="6894235" cy="6572714"/>
          </a:xfrm>
          <a:prstGeom prst="rect">
            <a:avLst/>
          </a:prstGeom>
        </p:spPr>
      </p:pic>
    </p:spTree>
    <p:extLst>
      <p:ext uri="{BB962C8B-B14F-4D97-AF65-F5344CB8AC3E}">
        <p14:creationId xmlns:p14="http://schemas.microsoft.com/office/powerpoint/2010/main" val="125018668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A3DD-C90A-46F4-BFE4-C44CD1D98069}"/>
              </a:ext>
            </a:extLst>
          </p:cNvPr>
          <p:cNvSpPr>
            <a:spLocks noGrp="1"/>
          </p:cNvSpPr>
          <p:nvPr>
            <p:ph type="title"/>
          </p:nvPr>
        </p:nvSpPr>
        <p:spPr>
          <a:xfrm>
            <a:off x="489903" y="1063381"/>
            <a:ext cx="4237914" cy="4731238"/>
          </a:xfrm>
        </p:spPr>
        <p:txBody>
          <a:bodyPr>
            <a:noAutofit/>
          </a:bodyPr>
          <a:lstStyle/>
          <a:p>
            <a:r>
              <a:rPr lang="en-US" sz="2400" b="1" dirty="0"/>
              <a:t>USA (1924),GER has high positive co-relation</a:t>
            </a:r>
            <a:r>
              <a:rPr lang="en-US" sz="2400" dirty="0"/>
              <a:t> and won maximum medals in different Discipline and events in Olympics in different games.</a:t>
            </a:r>
            <a:br>
              <a:rPr lang="en-US" sz="2400" dirty="0"/>
            </a:br>
            <a:r>
              <a:rPr lang="en-US" sz="2400" b="1" dirty="0"/>
              <a:t>GBR,AUS</a:t>
            </a:r>
            <a:r>
              <a:rPr lang="en-US" sz="2400" dirty="0"/>
              <a:t> has some co-relation exists in winning medals in Olympics.</a:t>
            </a:r>
            <a:br>
              <a:rPr lang="en-US" sz="2400" dirty="0"/>
            </a:br>
            <a:r>
              <a:rPr lang="en-US" sz="2400" b="1" dirty="0"/>
              <a:t>Whereas JAM,ETH,SRI,IRL</a:t>
            </a:r>
            <a:r>
              <a:rPr lang="en-US" sz="2400" dirty="0"/>
              <a:t> among the countries with </a:t>
            </a:r>
            <a:r>
              <a:rPr lang="en-US" sz="2400" b="1" dirty="0"/>
              <a:t>negative correlation</a:t>
            </a:r>
            <a:r>
              <a:rPr lang="en-US" sz="2400" dirty="0"/>
              <a:t> and hardly able to won any Olympic medals.</a:t>
            </a:r>
            <a:br>
              <a:rPr lang="en-US" sz="2400" dirty="0"/>
            </a:br>
            <a:endParaRPr lang="en-US" sz="2400" dirty="0"/>
          </a:p>
        </p:txBody>
      </p:sp>
      <p:pic>
        <p:nvPicPr>
          <p:cNvPr id="7" name="Content Placeholder 6">
            <a:extLst>
              <a:ext uri="{FF2B5EF4-FFF2-40B4-BE49-F238E27FC236}">
                <a16:creationId xmlns:a16="http://schemas.microsoft.com/office/drawing/2014/main" id="{D170639B-5F7E-42E9-B65F-408A37F76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7817" y="-581484"/>
            <a:ext cx="8020968" cy="8020968"/>
          </a:xfrm>
        </p:spPr>
      </p:pic>
    </p:spTree>
    <p:extLst>
      <p:ext uri="{BB962C8B-B14F-4D97-AF65-F5344CB8AC3E}">
        <p14:creationId xmlns:p14="http://schemas.microsoft.com/office/powerpoint/2010/main" val="75214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B568-DA95-4996-9BF1-B0E5409B978C}"/>
              </a:ext>
            </a:extLst>
          </p:cNvPr>
          <p:cNvSpPr>
            <a:spLocks noGrp="1"/>
          </p:cNvSpPr>
          <p:nvPr>
            <p:ph type="title"/>
          </p:nvPr>
        </p:nvSpPr>
        <p:spPr>
          <a:xfrm>
            <a:off x="0" y="0"/>
            <a:ext cx="10515600" cy="449451"/>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9C86DF07-E5A8-4045-9AD7-22B97CAA52E2}"/>
              </a:ext>
            </a:extLst>
          </p:cNvPr>
          <p:cNvSpPr>
            <a:spLocks noGrp="1"/>
          </p:cNvSpPr>
          <p:nvPr>
            <p:ph idx="1"/>
          </p:nvPr>
        </p:nvSpPr>
        <p:spPr>
          <a:xfrm>
            <a:off x="373251" y="449451"/>
            <a:ext cx="10515600" cy="4351338"/>
          </a:xfrm>
        </p:spPr>
        <p:txBody>
          <a:bodyPr>
            <a:noAutofit/>
          </a:bodyPr>
          <a:lstStyle/>
          <a:p>
            <a:r>
              <a:rPr lang="en-US" sz="1600" dirty="0"/>
              <a:t>The Olympics games being held for </a:t>
            </a:r>
            <a:r>
              <a:rPr lang="en-US" sz="1600" b="1" dirty="0"/>
              <a:t>27 times</a:t>
            </a:r>
            <a:r>
              <a:rPr lang="en-US" sz="1600" dirty="0"/>
              <a:t> since 1896 and </a:t>
            </a:r>
            <a:r>
              <a:rPr lang="en-US" sz="1600" b="1" dirty="0"/>
              <a:t>22 different cities</a:t>
            </a:r>
            <a:r>
              <a:rPr lang="en-US" sz="1600" dirty="0"/>
              <a:t> around the world hosted the games.</a:t>
            </a:r>
          </a:p>
          <a:p>
            <a:pPr lvl="1"/>
            <a:r>
              <a:rPr lang="en-US" sz="1600" b="1" dirty="0"/>
              <a:t>London hosted the games maximum of 3 times</a:t>
            </a:r>
            <a:r>
              <a:rPr lang="en-US" sz="1600" dirty="0"/>
              <a:t> , whereas </a:t>
            </a:r>
            <a:r>
              <a:rPr lang="en-US" sz="1600" b="1" dirty="0" err="1"/>
              <a:t>Paris,Athens,Los</a:t>
            </a:r>
            <a:r>
              <a:rPr lang="en-US" sz="1600" b="1" dirty="0"/>
              <a:t> Angeles hosted more than once</a:t>
            </a:r>
            <a:r>
              <a:rPr lang="en-US" sz="1600" dirty="0"/>
              <a:t>.</a:t>
            </a:r>
          </a:p>
          <a:p>
            <a:r>
              <a:rPr lang="en-US" sz="1600" dirty="0"/>
              <a:t>The participation level also increase </a:t>
            </a:r>
            <a:r>
              <a:rPr lang="en-US" sz="1600" dirty="0" err="1"/>
              <a:t>dramitically</a:t>
            </a:r>
            <a:r>
              <a:rPr lang="en-US" sz="1600" dirty="0"/>
              <a:t> in Olympics from 1896 onwards. It was 10 countries participated in FIRST Olympics games which rises to 86 Nations world wide by the year 2012. There is </a:t>
            </a:r>
            <a:r>
              <a:rPr lang="en-US" sz="1600" dirty="0" err="1"/>
              <a:t>higly</a:t>
            </a:r>
            <a:r>
              <a:rPr lang="en-US" sz="1600" dirty="0"/>
              <a:t> upwards trends and Olympics again Popularity in few years from start.</a:t>
            </a:r>
          </a:p>
          <a:p>
            <a:r>
              <a:rPr lang="en-US" sz="1600" dirty="0"/>
              <a:t>The Medal won count increases over the period and from 1964, more than 1000 medals won by athletes in different events which rises close to 2000 medals.</a:t>
            </a:r>
          </a:p>
          <a:p>
            <a:r>
              <a:rPr lang="en-US" sz="1600" b="1" dirty="0" err="1"/>
              <a:t>Australia,Great</a:t>
            </a:r>
            <a:r>
              <a:rPr lang="en-US" sz="1600" b="1" dirty="0"/>
              <a:t> </a:t>
            </a:r>
            <a:r>
              <a:rPr lang="en-US" sz="1600" b="1" dirty="0" err="1"/>
              <a:t>Britain,USA</a:t>
            </a:r>
            <a:r>
              <a:rPr lang="en-US" sz="1600" dirty="0"/>
              <a:t> were dominating countries in MAX medal won count.</a:t>
            </a:r>
          </a:p>
          <a:p>
            <a:r>
              <a:rPr lang="en-US" sz="1600" b="1" dirty="0"/>
              <a:t>URS,USA,GBR</a:t>
            </a:r>
            <a:r>
              <a:rPr lang="en-US" sz="1600" dirty="0"/>
              <a:t> are the Countries with </a:t>
            </a:r>
            <a:r>
              <a:rPr lang="en-US" sz="1600" b="1" dirty="0"/>
              <a:t>Maximum Number of Gold Medals</a:t>
            </a:r>
            <a:r>
              <a:rPr lang="en-US" sz="1600" dirty="0"/>
              <a:t> in History</a:t>
            </a:r>
          </a:p>
          <a:p>
            <a:r>
              <a:rPr lang="en-US" sz="1600" dirty="0"/>
              <a:t>From 1988 onwards, on an average 500 medals being won by different countries.</a:t>
            </a:r>
          </a:p>
          <a:p>
            <a:r>
              <a:rPr lang="en-US" sz="1600" i="1" dirty="0" err="1"/>
              <a:t>Canoe,Trithalon,Teakwondo,Softball</a:t>
            </a:r>
            <a:r>
              <a:rPr lang="en-US" sz="1600" i="1" dirty="0"/>
              <a:t>_</a:t>
            </a:r>
            <a:r>
              <a:rPr lang="en-US" sz="1600" dirty="0"/>
              <a:t> are the </a:t>
            </a:r>
            <a:r>
              <a:rPr lang="en-US" sz="1600" b="1" dirty="0"/>
              <a:t>Newest games added</a:t>
            </a:r>
            <a:r>
              <a:rPr lang="en-US" sz="1600" dirty="0"/>
              <a:t> to Olympics.</a:t>
            </a:r>
          </a:p>
          <a:p>
            <a:r>
              <a:rPr lang="en-US" sz="1600" b="1" dirty="0" err="1"/>
              <a:t>Athletics,Aquatics</a:t>
            </a:r>
            <a:r>
              <a:rPr lang="en-US" sz="1600" dirty="0"/>
              <a:t> were the Sports with </a:t>
            </a:r>
            <a:r>
              <a:rPr lang="en-US" sz="1600" b="1" dirty="0"/>
              <a:t>maximum events.</a:t>
            </a:r>
            <a:endParaRPr lang="en-US" sz="1600" dirty="0"/>
          </a:p>
          <a:p>
            <a:r>
              <a:rPr lang="en-US" sz="1600" dirty="0"/>
              <a:t>Men were dominating in bagging Olympics medals but women Athlete also pick up the pace with time. </a:t>
            </a:r>
            <a:r>
              <a:rPr lang="en-US" sz="1600" b="1" dirty="0"/>
              <a:t>73%</a:t>
            </a:r>
            <a:r>
              <a:rPr lang="en-US" sz="1600" dirty="0"/>
              <a:t> Men </a:t>
            </a:r>
            <a:r>
              <a:rPr lang="en-US" sz="1600" b="1" dirty="0"/>
              <a:t>27%</a:t>
            </a:r>
            <a:r>
              <a:rPr lang="en-US" sz="1600" dirty="0"/>
              <a:t> Women</a:t>
            </a:r>
          </a:p>
          <a:p>
            <a:r>
              <a:rPr lang="en-US" sz="1600" dirty="0"/>
              <a:t>Women Athlete Performance increased significantly over the period.</a:t>
            </a:r>
          </a:p>
          <a:p>
            <a:r>
              <a:rPr lang="en-US" sz="1600" b="1" dirty="0"/>
              <a:t>LATYINA </a:t>
            </a:r>
            <a:r>
              <a:rPr lang="en-US" sz="1600" b="1" dirty="0" err="1"/>
              <a:t>Laisa</a:t>
            </a:r>
            <a:r>
              <a:rPr lang="en-US" sz="1600" b="1" dirty="0"/>
              <a:t>, Thompson </a:t>
            </a:r>
            <a:r>
              <a:rPr lang="en-US" sz="1600" b="1" dirty="0" err="1"/>
              <a:t>Jenny,FISCHER</a:t>
            </a:r>
            <a:r>
              <a:rPr lang="en-US" sz="1600" dirty="0"/>
              <a:t> Birgit are the TOP THREE women Athlete.</a:t>
            </a:r>
          </a:p>
          <a:p>
            <a:r>
              <a:rPr lang="en-US" sz="1600" b="1" dirty="0"/>
              <a:t>Michael PHELPS , Paavo </a:t>
            </a:r>
            <a:r>
              <a:rPr lang="en-US" sz="1600" b="1" dirty="0" err="1"/>
              <a:t>NURMI,Carl</a:t>
            </a:r>
            <a:r>
              <a:rPr lang="en-US" sz="1600" b="1" dirty="0"/>
              <a:t> LEWIS</a:t>
            </a:r>
            <a:r>
              <a:rPr lang="en-US" sz="1600" dirty="0"/>
              <a:t> are the TOP THREE Men Athletes.</a:t>
            </a:r>
          </a:p>
          <a:p>
            <a:r>
              <a:rPr lang="en-US" sz="1600" b="1" dirty="0"/>
              <a:t>Indian Olympics Performance was good from 1928 to 1956 with on average 15 Medals per Olympics</a:t>
            </a:r>
            <a:endParaRPr lang="en-US" sz="1600" dirty="0"/>
          </a:p>
          <a:p>
            <a:r>
              <a:rPr lang="en-US" sz="1600" b="1" dirty="0"/>
              <a:t>Indian Performance dropped from 1980 to 1996 with ZERO medal and gain momentum from 1996 onwards</a:t>
            </a:r>
            <a:endParaRPr lang="en-US" sz="1600" dirty="0"/>
          </a:p>
          <a:p>
            <a:r>
              <a:rPr lang="en-US" sz="1600" b="1" dirty="0"/>
              <a:t>Leslie Walter Claudius was the first Indian to bag MEDAL in Olympics followed by UDHAM Singh </a:t>
            </a:r>
            <a:r>
              <a:rPr lang="en-US" sz="1600" b="1" dirty="0" err="1"/>
              <a:t>Kullar,Balbir</a:t>
            </a:r>
            <a:r>
              <a:rPr lang="en-US" sz="1600" b="1" dirty="0"/>
              <a:t> Singh Dosanjh</a:t>
            </a:r>
            <a:endParaRPr lang="en-US" sz="1600" dirty="0"/>
          </a:p>
          <a:p>
            <a:endParaRPr lang="en-US" sz="1600" dirty="0"/>
          </a:p>
        </p:txBody>
      </p:sp>
    </p:spTree>
    <p:extLst>
      <p:ext uri="{BB962C8B-B14F-4D97-AF65-F5344CB8AC3E}">
        <p14:creationId xmlns:p14="http://schemas.microsoft.com/office/powerpoint/2010/main" val="412328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372F76-603F-4177-903A-5CDE55EEF1E5}"/>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Thank You</a:t>
            </a:r>
          </a:p>
        </p:txBody>
      </p:sp>
      <p:sp>
        <p:nvSpPr>
          <p:cNvPr id="8" name="Content Placeholder 7">
            <a:extLst>
              <a:ext uri="{FF2B5EF4-FFF2-40B4-BE49-F238E27FC236}">
                <a16:creationId xmlns:a16="http://schemas.microsoft.com/office/drawing/2014/main" id="{ED6365CE-59A9-4FEA-BF8B-2F438B0C74F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GitHub References</a:t>
            </a:r>
          </a:p>
          <a:p>
            <a:pPr lvl="1"/>
            <a:r>
              <a:rPr lang="en-US">
                <a:solidFill>
                  <a:srgbClr val="000000"/>
                </a:solidFill>
                <a:hlinkClick r:id="rId3"/>
              </a:rPr>
              <a:t>https://github.com/harjeet31/Summer-Olympics-EDA/blob/master/Olympic_Project_Term1%262.ipynb</a:t>
            </a:r>
            <a:endParaRPr lang="en-US">
              <a:solidFill>
                <a:srgbClr val="000000"/>
              </a:solidFill>
            </a:endParaRPr>
          </a:p>
          <a:p>
            <a:pPr lvl="1"/>
            <a:r>
              <a:rPr lang="en-US">
                <a:solidFill>
                  <a:srgbClr val="000000"/>
                </a:solidFill>
                <a:hlinkClick r:id="rId4"/>
              </a:rPr>
              <a:t>https://github.com/harjeet31/Summer-Olympics-EDA/blob/master/Summer%20Olympics%20-%20EDA.pdf</a:t>
            </a:r>
            <a:endParaRPr lang="en-US">
              <a:solidFill>
                <a:srgbClr val="000000"/>
              </a:solidFill>
            </a:endParaRPr>
          </a:p>
          <a:p>
            <a:pPr lvl="1"/>
            <a:r>
              <a:rPr lang="en-US">
                <a:solidFill>
                  <a:srgbClr val="000000"/>
                </a:solidFill>
                <a:hlinkClick r:id="rId5"/>
              </a:rPr>
              <a:t>https://github.com/harjeet31/Summer-Olympics-EDA/blob/master/OlympicsDataset_After_preprocessing.html</a:t>
            </a:r>
            <a:endParaRPr lang="en-US">
              <a:solidFill>
                <a:srgbClr val="000000"/>
              </a:solidFill>
            </a:endParaRPr>
          </a:p>
          <a:p>
            <a:pPr lvl="1"/>
            <a:endParaRPr lang="en-US">
              <a:solidFill>
                <a:srgbClr val="000000"/>
              </a:solidFill>
            </a:endParaRPr>
          </a:p>
        </p:txBody>
      </p:sp>
    </p:spTree>
    <p:extLst>
      <p:ext uri="{BB962C8B-B14F-4D97-AF65-F5344CB8AC3E}">
        <p14:creationId xmlns:p14="http://schemas.microsoft.com/office/powerpoint/2010/main" val="31697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1D962-5226-4F1D-BDF6-FB4ACCC8E45A}"/>
              </a:ext>
            </a:extLst>
          </p:cNvPr>
          <p:cNvSpPr>
            <a:spLocks noGrp="1"/>
          </p:cNvSpPr>
          <p:nvPr>
            <p:ph type="title"/>
          </p:nvPr>
        </p:nvSpPr>
        <p:spPr>
          <a:xfrm>
            <a:off x="546351" y="433545"/>
            <a:ext cx="11139854" cy="930447"/>
          </a:xfrm>
          <a:prstGeom prst="ellipse">
            <a:avLst/>
          </a:prstGeom>
        </p:spPr>
        <p:txBody>
          <a:bodyPr vert="horz" lIns="91440" tIns="45720" rIns="91440" bIns="45720" rtlCol="0" anchor="b">
            <a:normAutofit/>
          </a:bodyPr>
          <a:lstStyle/>
          <a:p>
            <a:pPr algn="ctr"/>
            <a:r>
              <a:rPr lang="en-US" sz="3800" dirty="0">
                <a:solidFill>
                  <a:srgbClr val="FFFFFF"/>
                </a:solidFill>
              </a:rPr>
              <a:t>Data Pre-processing</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social media post&#10;&#10;Description automatically generated">
            <a:extLst>
              <a:ext uri="{FF2B5EF4-FFF2-40B4-BE49-F238E27FC236}">
                <a16:creationId xmlns:a16="http://schemas.microsoft.com/office/drawing/2014/main" id="{15FDC586-823A-4DE9-BE78-613A648EF3C1}"/>
              </a:ext>
            </a:extLst>
          </p:cNvPr>
          <p:cNvPicPr>
            <a:picLocks noChangeAspect="1"/>
          </p:cNvPicPr>
          <p:nvPr/>
        </p:nvPicPr>
        <p:blipFill>
          <a:blip r:embed="rId2"/>
          <a:stretch>
            <a:fillRect/>
          </a:stretch>
        </p:blipFill>
        <p:spPr>
          <a:xfrm>
            <a:off x="6255065" y="2596836"/>
            <a:ext cx="5455917" cy="3827619"/>
          </a:xfrm>
          <a:prstGeom prst="rect">
            <a:avLst/>
          </a:prstGeom>
        </p:spPr>
      </p:pic>
      <p:cxnSp>
        <p:nvCxnSpPr>
          <p:cNvPr id="29" name="Straight Connector 2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ell phone&#10;&#10;Description automatically generated">
            <a:extLst>
              <a:ext uri="{FF2B5EF4-FFF2-40B4-BE49-F238E27FC236}">
                <a16:creationId xmlns:a16="http://schemas.microsoft.com/office/drawing/2014/main" id="{F562672D-2626-4A37-85B0-ED9B5230AAB0}"/>
              </a:ext>
            </a:extLst>
          </p:cNvPr>
          <p:cNvPicPr>
            <a:picLocks noChangeAspect="1"/>
          </p:cNvPicPr>
          <p:nvPr/>
        </p:nvPicPr>
        <p:blipFill>
          <a:blip r:embed="rId3"/>
          <a:stretch>
            <a:fillRect/>
          </a:stretch>
        </p:blipFill>
        <p:spPr>
          <a:xfrm>
            <a:off x="183335" y="2596836"/>
            <a:ext cx="5794158" cy="3827619"/>
          </a:xfrm>
          <a:prstGeom prst="rect">
            <a:avLst/>
          </a:prstGeom>
        </p:spPr>
      </p:pic>
    </p:spTree>
    <p:extLst>
      <p:ext uri="{BB962C8B-B14F-4D97-AF65-F5344CB8AC3E}">
        <p14:creationId xmlns:p14="http://schemas.microsoft.com/office/powerpoint/2010/main" val="18203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Freeform: Shape 22">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4">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Content Placeholder 5">
            <a:extLst>
              <a:ext uri="{FF2B5EF4-FFF2-40B4-BE49-F238E27FC236}">
                <a16:creationId xmlns:a16="http://schemas.microsoft.com/office/drawing/2014/main" id="{E7B2D38E-F065-4CA4-B15F-5D7D44467DE2}"/>
              </a:ext>
            </a:extLst>
          </p:cNvPr>
          <p:cNvSpPr>
            <a:spLocks noGrp="1"/>
          </p:cNvSpPr>
          <p:nvPr>
            <p:ph idx="1"/>
          </p:nvPr>
        </p:nvSpPr>
        <p:spPr>
          <a:xfrm>
            <a:off x="518474" y="1203062"/>
            <a:ext cx="4064409" cy="497151"/>
          </a:xfrm>
        </p:spPr>
        <p:txBody>
          <a:bodyPr anchor="t">
            <a:noAutofit/>
          </a:bodyPr>
          <a:lstStyle/>
          <a:p>
            <a:r>
              <a:rPr lang="en-US" sz="4000" dirty="0"/>
              <a:t>Olympics Hosting City</a:t>
            </a:r>
          </a:p>
          <a:p>
            <a:endParaRPr lang="en-US" sz="4000" dirty="0"/>
          </a:p>
          <a:p>
            <a:r>
              <a:rPr lang="en-US" sz="2000" dirty="0"/>
              <a:t>Four cities had hosted the Olympics games more  than ONCE, but </a:t>
            </a:r>
            <a:r>
              <a:rPr lang="en-US" sz="2000" b="1" dirty="0">
                <a:highlight>
                  <a:srgbClr val="008000"/>
                </a:highlight>
              </a:rPr>
              <a:t>London</a:t>
            </a:r>
            <a:r>
              <a:rPr lang="en-US" sz="2000" b="1" dirty="0"/>
              <a:t> </a:t>
            </a:r>
            <a:r>
              <a:rPr lang="en-US" sz="2000" dirty="0"/>
              <a:t>has hosted the Olympics games 3 times.</a:t>
            </a:r>
          </a:p>
        </p:txBody>
      </p:sp>
      <p:pic>
        <p:nvPicPr>
          <p:cNvPr id="7" name="Picture 6">
            <a:extLst>
              <a:ext uri="{FF2B5EF4-FFF2-40B4-BE49-F238E27FC236}">
                <a16:creationId xmlns:a16="http://schemas.microsoft.com/office/drawing/2014/main" id="{8E2140E9-D8B4-48B9-B897-580B4DC83F91}"/>
              </a:ext>
            </a:extLst>
          </p:cNvPr>
          <p:cNvPicPr>
            <a:picLocks noChangeAspect="1"/>
          </p:cNvPicPr>
          <p:nvPr/>
        </p:nvPicPr>
        <p:blipFill>
          <a:blip r:embed="rId2"/>
          <a:stretch>
            <a:fillRect/>
          </a:stretch>
        </p:blipFill>
        <p:spPr>
          <a:xfrm>
            <a:off x="5640273" y="562708"/>
            <a:ext cx="6551727" cy="5275562"/>
          </a:xfrm>
          <a:prstGeom prst="rect">
            <a:avLst/>
          </a:prstGeom>
        </p:spPr>
      </p:pic>
      <p:pic>
        <p:nvPicPr>
          <p:cNvPr id="2" name="Picture 1">
            <a:extLst>
              <a:ext uri="{FF2B5EF4-FFF2-40B4-BE49-F238E27FC236}">
                <a16:creationId xmlns:a16="http://schemas.microsoft.com/office/drawing/2014/main" id="{AD5836B7-1E7F-4439-A42D-91E3D19C5C2F}"/>
              </a:ext>
            </a:extLst>
          </p:cNvPr>
          <p:cNvPicPr>
            <a:picLocks noChangeAspect="1"/>
          </p:cNvPicPr>
          <p:nvPr/>
        </p:nvPicPr>
        <p:blipFill>
          <a:blip r:embed="rId3"/>
          <a:stretch>
            <a:fillRect/>
          </a:stretch>
        </p:blipFill>
        <p:spPr>
          <a:xfrm>
            <a:off x="57901" y="6013588"/>
            <a:ext cx="5381625" cy="476250"/>
          </a:xfrm>
          <a:prstGeom prst="rect">
            <a:avLst/>
          </a:prstGeom>
        </p:spPr>
      </p:pic>
    </p:spTree>
    <p:extLst>
      <p:ext uri="{BB962C8B-B14F-4D97-AF65-F5344CB8AC3E}">
        <p14:creationId xmlns:p14="http://schemas.microsoft.com/office/powerpoint/2010/main" val="42281383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5E1C-94E9-41BB-8B6D-DBDE600D39FF}"/>
              </a:ext>
            </a:extLst>
          </p:cNvPr>
          <p:cNvSpPr>
            <a:spLocks noGrp="1"/>
          </p:cNvSpPr>
          <p:nvPr>
            <p:ph type="title"/>
          </p:nvPr>
        </p:nvSpPr>
        <p:spPr>
          <a:xfrm>
            <a:off x="0" y="13252"/>
            <a:ext cx="8267097" cy="490330"/>
          </a:xfrm>
        </p:spPr>
        <p:txBody>
          <a:bodyPr vert="horz" lIns="91440" tIns="45720" rIns="91440" bIns="45720" rtlCol="0">
            <a:normAutofit fontScale="90000"/>
          </a:bodyPr>
          <a:lstStyle/>
          <a:p>
            <a:r>
              <a:rPr lang="en-US" sz="3400" dirty="0"/>
              <a:t>Countries Participation Level in Olympics History</a:t>
            </a:r>
          </a:p>
        </p:txBody>
      </p:sp>
      <p:pic>
        <p:nvPicPr>
          <p:cNvPr id="7" name="Picture 6" descr="A screenshot of a cell phone&#10;&#10;Description automatically generated">
            <a:extLst>
              <a:ext uri="{FF2B5EF4-FFF2-40B4-BE49-F238E27FC236}">
                <a16:creationId xmlns:a16="http://schemas.microsoft.com/office/drawing/2014/main" id="{AE501262-0CC4-4F8F-97F9-67C9B80FC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 y="478734"/>
            <a:ext cx="12409714" cy="6902332"/>
          </a:xfrm>
          <a:prstGeom prst="rect">
            <a:avLst/>
          </a:prstGeom>
        </p:spPr>
      </p:pic>
      <p:pic>
        <p:nvPicPr>
          <p:cNvPr id="8" name="Picture 7">
            <a:extLst>
              <a:ext uri="{FF2B5EF4-FFF2-40B4-BE49-F238E27FC236}">
                <a16:creationId xmlns:a16="http://schemas.microsoft.com/office/drawing/2014/main" id="{86140931-D200-43A8-AC32-0B8B3A98BE3E}"/>
              </a:ext>
            </a:extLst>
          </p:cNvPr>
          <p:cNvPicPr>
            <a:picLocks noChangeAspect="1"/>
          </p:cNvPicPr>
          <p:nvPr/>
        </p:nvPicPr>
        <p:blipFill>
          <a:blip r:embed="rId3"/>
          <a:stretch>
            <a:fillRect/>
          </a:stretch>
        </p:blipFill>
        <p:spPr>
          <a:xfrm>
            <a:off x="179732" y="478734"/>
            <a:ext cx="5524500" cy="419100"/>
          </a:xfrm>
          <a:prstGeom prst="rect">
            <a:avLst/>
          </a:prstGeom>
        </p:spPr>
      </p:pic>
      <p:pic>
        <p:nvPicPr>
          <p:cNvPr id="9" name="Picture 8">
            <a:extLst>
              <a:ext uri="{FF2B5EF4-FFF2-40B4-BE49-F238E27FC236}">
                <a16:creationId xmlns:a16="http://schemas.microsoft.com/office/drawing/2014/main" id="{3C3D55AB-572E-4438-8C39-AB19B9B7403E}"/>
              </a:ext>
            </a:extLst>
          </p:cNvPr>
          <p:cNvPicPr>
            <a:picLocks noChangeAspect="1"/>
          </p:cNvPicPr>
          <p:nvPr/>
        </p:nvPicPr>
        <p:blipFill>
          <a:blip r:embed="rId4"/>
          <a:stretch>
            <a:fillRect/>
          </a:stretch>
        </p:blipFill>
        <p:spPr>
          <a:xfrm>
            <a:off x="151157" y="718101"/>
            <a:ext cx="5581650" cy="247650"/>
          </a:xfrm>
          <a:prstGeom prst="rect">
            <a:avLst/>
          </a:prstGeom>
        </p:spPr>
      </p:pic>
    </p:spTree>
    <p:extLst>
      <p:ext uri="{BB962C8B-B14F-4D97-AF65-F5344CB8AC3E}">
        <p14:creationId xmlns:p14="http://schemas.microsoft.com/office/powerpoint/2010/main" val="391429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person&#10;&#10;Description automatically generated">
            <a:extLst>
              <a:ext uri="{FF2B5EF4-FFF2-40B4-BE49-F238E27FC236}">
                <a16:creationId xmlns:a16="http://schemas.microsoft.com/office/drawing/2014/main" id="{1D01012D-BA96-4B13-A75E-4F35456E000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97"/>
          <a:stretch/>
        </p:blipFill>
        <p:spPr>
          <a:xfrm>
            <a:off x="20" y="10"/>
            <a:ext cx="12191980" cy="6857990"/>
          </a:xfrm>
          <a:prstGeom prst="rect">
            <a:avLst/>
          </a:prstGeom>
        </p:spPr>
      </p:pic>
    </p:spTree>
    <p:extLst>
      <p:ext uri="{BB962C8B-B14F-4D97-AF65-F5344CB8AC3E}">
        <p14:creationId xmlns:p14="http://schemas.microsoft.com/office/powerpoint/2010/main" val="56399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CFF82D-BF46-4DFA-8DD4-40BFD7B236A0}"/>
              </a:ext>
            </a:extLst>
          </p:cNvPr>
          <p:cNvSpPr>
            <a:spLocks noGrp="1"/>
          </p:cNvSpPr>
          <p:nvPr>
            <p:ph type="title"/>
          </p:nvPr>
        </p:nvSpPr>
        <p:spPr>
          <a:xfrm>
            <a:off x="221937" y="142119"/>
            <a:ext cx="4207036" cy="1002695"/>
          </a:xfrm>
          <a:noFill/>
          <a:ln w="19050">
            <a:solidFill>
              <a:schemeClr val="tx1"/>
            </a:solidFill>
          </a:ln>
        </p:spPr>
        <p:txBody>
          <a:bodyPr wrap="square" anchor="ctr">
            <a:normAutofit/>
          </a:bodyPr>
          <a:lstStyle/>
          <a:p>
            <a:pPr algn="ctr"/>
            <a:r>
              <a:rPr lang="en-US" sz="2800" dirty="0"/>
              <a:t>Total Medal Won Count in Olympic History</a:t>
            </a:r>
          </a:p>
        </p:txBody>
      </p:sp>
      <p:sp>
        <p:nvSpPr>
          <p:cNvPr id="16" name="Content Placeholder 15">
            <a:extLst>
              <a:ext uri="{FF2B5EF4-FFF2-40B4-BE49-F238E27FC236}">
                <a16:creationId xmlns:a16="http://schemas.microsoft.com/office/drawing/2014/main" id="{AD7734D4-F437-4EA1-A0E8-A30800B82C15}"/>
              </a:ext>
            </a:extLst>
          </p:cNvPr>
          <p:cNvSpPr>
            <a:spLocks noGrp="1"/>
          </p:cNvSpPr>
          <p:nvPr>
            <p:ph idx="1"/>
          </p:nvPr>
        </p:nvSpPr>
        <p:spPr>
          <a:xfrm>
            <a:off x="512839" y="1640754"/>
            <a:ext cx="3812418" cy="5075127"/>
          </a:xfrm>
        </p:spPr>
        <p:txBody>
          <a:bodyPr>
            <a:normAutofit/>
          </a:bodyPr>
          <a:lstStyle/>
          <a:p>
            <a:r>
              <a:rPr lang="en-US" sz="2000" dirty="0"/>
              <a:t>Overall Positive trend in number of medal won count in each Olympics over the history.</a:t>
            </a:r>
          </a:p>
          <a:p>
            <a:r>
              <a:rPr lang="en-US" sz="2000" dirty="0"/>
              <a:t>There is steep rise in Medal won in 1920 as 1250 medals and few dips in next 20 years but picking up upward pace from 1960 Olympics onwards.</a:t>
            </a:r>
          </a:p>
          <a:p>
            <a:endParaRPr lang="en-US" sz="2000" dirty="0"/>
          </a:p>
        </p:txBody>
      </p:sp>
      <p:pic>
        <p:nvPicPr>
          <p:cNvPr id="7" name="Content Placeholder 6" descr="A screenshot of a cell phone&#10;&#10;Description automatically generated">
            <a:extLst>
              <a:ext uri="{FF2B5EF4-FFF2-40B4-BE49-F238E27FC236}">
                <a16:creationId xmlns:a16="http://schemas.microsoft.com/office/drawing/2014/main" id="{FED51E02-8E78-4529-982B-DACA216B6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048" y="643467"/>
            <a:ext cx="5410199" cy="5410199"/>
          </a:xfrm>
          <a:prstGeom prst="rect">
            <a:avLst/>
          </a:prstGeom>
        </p:spPr>
      </p:pic>
      <p:pic>
        <p:nvPicPr>
          <p:cNvPr id="3" name="Picture 2">
            <a:extLst>
              <a:ext uri="{FF2B5EF4-FFF2-40B4-BE49-F238E27FC236}">
                <a16:creationId xmlns:a16="http://schemas.microsoft.com/office/drawing/2014/main" id="{E14B0371-2B93-4BA1-8451-D1AF5C49E2DF}"/>
              </a:ext>
            </a:extLst>
          </p:cNvPr>
          <p:cNvPicPr>
            <a:picLocks noChangeAspect="1"/>
          </p:cNvPicPr>
          <p:nvPr/>
        </p:nvPicPr>
        <p:blipFill>
          <a:blip r:embed="rId3"/>
          <a:stretch>
            <a:fillRect/>
          </a:stretch>
        </p:blipFill>
        <p:spPr>
          <a:xfrm>
            <a:off x="6062605" y="6214533"/>
            <a:ext cx="5334000" cy="238125"/>
          </a:xfrm>
          <a:prstGeom prst="rect">
            <a:avLst/>
          </a:prstGeom>
        </p:spPr>
      </p:pic>
    </p:spTree>
    <p:extLst>
      <p:ext uri="{BB962C8B-B14F-4D97-AF65-F5344CB8AC3E}">
        <p14:creationId xmlns:p14="http://schemas.microsoft.com/office/powerpoint/2010/main" val="23928713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49E29C2F-5F12-4AC1-AEF9-63FCA7F43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71" y="-516835"/>
            <a:ext cx="12641942" cy="7520766"/>
          </a:xfrm>
          <a:prstGeom prst="rect">
            <a:avLst/>
          </a:prstGeom>
        </p:spPr>
      </p:pic>
    </p:spTree>
    <p:extLst>
      <p:ext uri="{BB962C8B-B14F-4D97-AF65-F5344CB8AC3E}">
        <p14:creationId xmlns:p14="http://schemas.microsoft.com/office/powerpoint/2010/main" val="89405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B8959"/>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ell phone&#10;&#10;Description automatically generated">
            <a:extLst>
              <a:ext uri="{FF2B5EF4-FFF2-40B4-BE49-F238E27FC236}">
                <a16:creationId xmlns:a16="http://schemas.microsoft.com/office/drawing/2014/main" id="{E76105EF-8451-4886-8C1F-D92E575A4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887" y="-116114"/>
            <a:ext cx="8534400" cy="6858000"/>
          </a:xfrm>
          <a:prstGeom prst="rect">
            <a:avLst/>
          </a:prstGeom>
        </p:spPr>
      </p:pic>
      <p:sp>
        <p:nvSpPr>
          <p:cNvPr id="9" name="Title 1">
            <a:extLst>
              <a:ext uri="{FF2B5EF4-FFF2-40B4-BE49-F238E27FC236}">
                <a16:creationId xmlns:a16="http://schemas.microsoft.com/office/drawing/2014/main" id="{28EC2D0F-539C-4C42-8099-A6991B1295B9}"/>
              </a:ext>
            </a:extLst>
          </p:cNvPr>
          <p:cNvSpPr>
            <a:spLocks noGrp="1"/>
          </p:cNvSpPr>
          <p:nvPr>
            <p:ph type="title"/>
          </p:nvPr>
        </p:nvSpPr>
        <p:spPr>
          <a:xfrm>
            <a:off x="0" y="1258965"/>
            <a:ext cx="3439887" cy="3636137"/>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600" kern="1200" dirty="0">
                <a:solidFill>
                  <a:srgbClr val="FFFFFF"/>
                </a:solidFill>
                <a:latin typeface="+mj-lt"/>
                <a:ea typeface="+mj-ea"/>
                <a:cs typeface="+mj-cs"/>
              </a:rPr>
              <a:t>Top 10 Countries with MAX Gold Medals in Olympics.</a:t>
            </a:r>
            <a:br>
              <a:rPr lang="en-US" sz="2600" kern="1200" dirty="0">
                <a:solidFill>
                  <a:srgbClr val="FFFFFF"/>
                </a:solidFill>
                <a:latin typeface="+mj-lt"/>
                <a:ea typeface="+mj-ea"/>
                <a:cs typeface="+mj-cs"/>
              </a:rPr>
            </a:br>
            <a:br>
              <a:rPr lang="en-US" sz="2600" kern="1200" dirty="0">
                <a:solidFill>
                  <a:srgbClr val="FFFFFF"/>
                </a:solidFill>
                <a:latin typeface="+mj-lt"/>
                <a:ea typeface="+mj-ea"/>
                <a:cs typeface="+mj-cs"/>
              </a:rPr>
            </a:br>
            <a:r>
              <a:rPr lang="en-US" sz="2600" kern="1200" dirty="0">
                <a:solidFill>
                  <a:srgbClr val="FFFFFF"/>
                </a:solidFill>
                <a:latin typeface="+mj-lt"/>
                <a:ea typeface="+mj-ea"/>
                <a:cs typeface="+mj-cs"/>
              </a:rPr>
              <a:t>URS, USA and Great Britain are dominating in Gold Medal Count	</a:t>
            </a:r>
          </a:p>
        </p:txBody>
      </p:sp>
    </p:spTree>
    <p:extLst>
      <p:ext uri="{BB962C8B-B14F-4D97-AF65-F5344CB8AC3E}">
        <p14:creationId xmlns:p14="http://schemas.microsoft.com/office/powerpoint/2010/main" val="1783401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930</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Summer Olympics - EDA</vt:lpstr>
      <vt:lpstr>Data Pre-processing</vt:lpstr>
      <vt:lpstr>PowerPoint Presentation</vt:lpstr>
      <vt:lpstr>Countries Participation Level in Olympics History</vt:lpstr>
      <vt:lpstr>PowerPoint Presentation</vt:lpstr>
      <vt:lpstr>Total Medal Won Count in Olympic History</vt:lpstr>
      <vt:lpstr>PowerPoint Presentation</vt:lpstr>
      <vt:lpstr>Top 10 Countries with MAX Gold Medals in Olympics.  URS, USA and Great Britain are dominating in Gold Medal Count </vt:lpstr>
      <vt:lpstr>PowerPoint Presentation</vt:lpstr>
      <vt:lpstr>Sports AND Discipline added over the years  Canoe and Triathlon has recently added in Olympics </vt:lpstr>
      <vt:lpstr>Number of Events per Sport in each Year </vt:lpstr>
      <vt:lpstr>1.Men Athlete are dominating in participation.  2. Women participation increasing over time and may surpass the men in near future. </vt:lpstr>
      <vt:lpstr>1. Women Athlete Started performing from the year 1900 onwards. 2.  There are highly uprising trend in their performance over the years. 3. Men Athlete are dominating in bagging the Olympics Medals, but Women Athlete performance almost converges to men towards year 2000.</vt:lpstr>
      <vt:lpstr>Women Performance in Olympics significantly increase in the history. There were highly positive trend. Women performance increase 800% .</vt:lpstr>
      <vt:lpstr>Medal Won by Men and Women in Olympics in Percentage</vt:lpstr>
      <vt:lpstr>Top 10 Athlete in Olympics history</vt:lpstr>
      <vt:lpstr>PowerPoint Presentation</vt:lpstr>
      <vt:lpstr>Top Ten Indian Athlete in Olympics Games</vt:lpstr>
      <vt:lpstr>Countries – Won Olympics games more than once.</vt:lpstr>
      <vt:lpstr>USA (1924),GER has high positive co-relation and won maximum medals in different Discipline and events in Olympics in different games. GBR,AUS has some co-relation exists in winning medals in Olympics. Whereas JAM,ETH,SRI,IRL among the countries with negative correlation and hardly able to won any Olympic medals.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Kaur, Harjeet</dc:creator>
  <cp:lastModifiedBy>Kaur, Harjeet</cp:lastModifiedBy>
  <cp:revision>1</cp:revision>
  <dcterms:created xsi:type="dcterms:W3CDTF">2019-08-31T12:31:45Z</dcterms:created>
  <dcterms:modified xsi:type="dcterms:W3CDTF">2019-08-31T12:33:09Z</dcterms:modified>
</cp:coreProperties>
</file>