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8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8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85" orient="horz"/>
        <p:guide pos="2880"/>
        <p:guide pos="9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2f9e2bb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2f9e2bb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52f9e2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52f9e2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2f9e2b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52f9e2b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2f9e2b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2f9e2b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 Lari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2f9e2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2f9e2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2f9e2b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2f9e2b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259444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259444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2f9e2bb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52f9e2b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2f9e2bb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2f9e2bb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2f9e2b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2f9e2b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Orlando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2f9e2bb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52f9e2bb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Orlando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16personalities.com/" TargetMode="External"/><Relationship Id="rId4" Type="http://schemas.openxmlformats.org/officeDocument/2006/relationships/hyperlink" Target="https://jacobj215.github.io/personality-market/frontend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23125" y="1578400"/>
            <a:ext cx="5174700" cy="17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Myers-Briggs Type Indicator -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67"/>
              <a:t>By: Orlando Fuller, Jacob Johnson, Ankita Kapoor, Sania Lari, Eric Linn</a:t>
            </a:r>
            <a:endParaRPr sz="496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ESTJ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Extroverted, Observant, Thinking and Judging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Known as the Executive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Possess great fortitude, emphatically following their own sensible judgment </a:t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425" y="3062275"/>
            <a:ext cx="1585600" cy="1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ENFJ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Extroverted, Intuitive, Feeling, and Judging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Known as the </a:t>
            </a:r>
            <a:r>
              <a:rPr lang="en" sz="1550">
                <a:solidFill>
                  <a:srgbClr val="51596A"/>
                </a:solidFill>
              </a:rPr>
              <a:t>Protagonist</a:t>
            </a:r>
            <a:r>
              <a:rPr lang="en" sz="1550">
                <a:solidFill>
                  <a:srgbClr val="51596A"/>
                </a:solidFill>
              </a:rPr>
              <a:t> 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W</a:t>
            </a:r>
            <a:r>
              <a:rPr lang="en" sz="1550">
                <a:solidFill>
                  <a:srgbClr val="51596A"/>
                </a:solidFill>
              </a:rPr>
              <a:t>arm, forthright types love helping others, and they tend to have strong ideas and values</a:t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106" y="3062275"/>
            <a:ext cx="1667336" cy="1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MBTI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 u="sng">
                <a:solidFill>
                  <a:schemeClr val="hlink"/>
                </a:solidFill>
                <a:hlinkClick r:id="rId3"/>
              </a:rPr>
              <a:t>https://www.16personalities.com/</a:t>
            </a:r>
            <a:r>
              <a:rPr lang="en" sz="1550">
                <a:solidFill>
                  <a:srgbClr val="51596A"/>
                </a:solidFill>
              </a:rPr>
              <a:t> 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 u="sng">
                <a:solidFill>
                  <a:schemeClr val="hlink"/>
                </a:solidFill>
                <a:hlinkClick r:id="rId4"/>
              </a:rPr>
              <a:t>https://jacobj215.github.io/personality-market/frontend/index.html</a:t>
            </a:r>
            <a:r>
              <a:rPr lang="en" sz="1550">
                <a:solidFill>
                  <a:srgbClr val="51596A"/>
                </a:solidFill>
              </a:rPr>
              <a:t> </a:t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149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11495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Myers–Briggs is a personality test that helps people become more self-aware in how they perceive the world and make decisions. 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Four categories: 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ts val="1550"/>
              <a:buFont typeface="Roboto"/>
              <a:buChar char="●"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Introversion or Extraversion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Roboto"/>
              <a:buChar char="●"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Sensing or Intuition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Roboto"/>
              <a:buChar char="●"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Thinking or Feeling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Roboto"/>
              <a:buChar char="●"/>
            </a:pPr>
            <a:r>
              <a:rPr lang="en" sz="1550">
                <a:latin typeface="Roboto"/>
                <a:ea typeface="Roboto"/>
                <a:cs typeface="Roboto"/>
                <a:sym typeface="Roboto"/>
              </a:rPr>
              <a:t>Judging or Perceiving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50" y="708675"/>
            <a:ext cx="4276201" cy="40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606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50"/>
              <a:t>Showcased below are the top used words or phrases that helped determine what Myers- Brigg </a:t>
            </a:r>
            <a:r>
              <a:rPr lang="en" sz="1550"/>
              <a:t>Personality</a:t>
            </a:r>
            <a:r>
              <a:rPr lang="en" sz="1550"/>
              <a:t> you belong under.  </a:t>
            </a:r>
            <a:endParaRPr sz="155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62" y="2212900"/>
            <a:ext cx="5162775" cy="271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When analyzing the data we noticed that there was a much greater positive correlation than a negative one.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90725"/>
            <a:ext cx="3967024" cy="13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cont.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00" y="1932619"/>
            <a:ext cx="4073300" cy="160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97649"/>
            <a:ext cx="4251274" cy="231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Analysis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We used TF-IDF analysis to determine which words were used most frequently to predict personality types.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625" y="2438375"/>
            <a:ext cx="4763924" cy="22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50" y="2438375"/>
            <a:ext cx="1797479" cy="2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cont.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38" y="1567550"/>
            <a:ext cx="6386526" cy="32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Breakdown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3 introverts and </a:t>
            </a:r>
            <a:r>
              <a:rPr lang="en" sz="1550">
                <a:solidFill>
                  <a:srgbClr val="51596A"/>
                </a:solidFill>
              </a:rPr>
              <a:t>2 extroverts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4 intuitive and 1 observant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4 thinkers and 1 feeler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5 judgers</a:t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80" y="1981200"/>
            <a:ext cx="3151850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INTJ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Introverted, Intuitive, Thinking, and Judging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Known as the Architect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Although this type is very rare we had 3 in our group</a:t>
            </a:r>
            <a:endParaRPr sz="1550">
              <a:solidFill>
                <a:srgbClr val="51596A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51596A"/>
              </a:buClr>
              <a:buSzPts val="1550"/>
              <a:buChar char="●"/>
            </a:pPr>
            <a:r>
              <a:rPr lang="en" sz="1550">
                <a:solidFill>
                  <a:srgbClr val="51596A"/>
                </a:solidFill>
              </a:rPr>
              <a:t>Love perfecting the details of life, applying creativity and rationality </a:t>
            </a:r>
            <a:endParaRPr sz="1550">
              <a:solidFill>
                <a:srgbClr val="51596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375" y="3045625"/>
            <a:ext cx="1421600" cy="17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576" y="3062275"/>
            <a:ext cx="1489475" cy="1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975" y="3062275"/>
            <a:ext cx="1421600" cy="17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