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20" r:id="rId5"/>
    <p:sldId id="258" r:id="rId6"/>
    <p:sldId id="260" r:id="rId7"/>
    <p:sldId id="262" r:id="rId8"/>
    <p:sldId id="261" r:id="rId9"/>
    <p:sldId id="302" r:id="rId10"/>
    <p:sldId id="277" r:id="rId11"/>
    <p:sldId id="282" r:id="rId12"/>
    <p:sldId id="291" r:id="rId13"/>
    <p:sldId id="301" r:id="rId14"/>
    <p:sldId id="316" r:id="rId15"/>
    <p:sldId id="273" r:id="rId16"/>
    <p:sldId id="264" r:id="rId17"/>
    <p:sldId id="283" r:id="rId18"/>
    <p:sldId id="325" r:id="rId19"/>
    <p:sldId id="274" r:id="rId20"/>
    <p:sldId id="275" r:id="rId21"/>
    <p:sldId id="317" r:id="rId22"/>
    <p:sldId id="270" r:id="rId23"/>
    <p:sldId id="271" r:id="rId24"/>
    <p:sldId id="318" r:id="rId25"/>
    <p:sldId id="303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24.png"/><Relationship Id="rId7" Type="http://schemas.openxmlformats.org/officeDocument/2006/relationships/image" Target="../media/image34.png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27.png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28.png"/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27.png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28.png"/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2.png"/><Relationship Id="rId6" Type="http://schemas.openxmlformats.org/officeDocument/2006/relationships/image" Target="../media/image28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771650" y="1731645"/>
            <a:ext cx="864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</a:rPr>
              <a:t>Wasserstein distance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5920" y="4380865"/>
            <a:ext cx="3820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Liang Enming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2021/11/01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2622550"/>
            <a:ext cx="1872615" cy="950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21588"/>
          <a:stretch>
            <a:fillRect/>
          </a:stretch>
        </p:blipFill>
        <p:spPr>
          <a:xfrm>
            <a:off x="267335" y="1828800"/>
            <a:ext cx="4724400" cy="846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450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335" y="1349375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1.5 Optimality condition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836739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001895" y="2361565"/>
            <a:ext cx="67056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25450" y="3763645"/>
            <a:ext cx="437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Primal-dual optimality condition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4131945"/>
            <a:ext cx="2590800" cy="558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r="4049"/>
          <a:stretch>
            <a:fillRect/>
          </a:stretch>
        </p:blipFill>
        <p:spPr>
          <a:xfrm>
            <a:off x="5950585" y="2114550"/>
            <a:ext cx="5953125" cy="8616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67395" y="39306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2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75" y="5249545"/>
            <a:ext cx="3162300" cy="596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7375" y="3138805"/>
            <a:ext cx="1790700" cy="508000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8999220" y="3010535"/>
            <a:ext cx="213360" cy="76454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340" y="4237355"/>
            <a:ext cx="5405120" cy="6819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3110" y="5526405"/>
            <a:ext cx="2260600" cy="8509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5420" y="5380990"/>
            <a:ext cx="2463800" cy="1104900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5950585" y="5380990"/>
            <a:ext cx="6095365" cy="1141095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950585" y="501205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proof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429510" y="4712970"/>
            <a:ext cx="213360" cy="583565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8999220" y="5868035"/>
            <a:ext cx="67056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115" y="6180455"/>
            <a:ext cx="6327775" cy="5003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0" y="5238750"/>
            <a:ext cx="6134100" cy="520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" y="4378960"/>
            <a:ext cx="4359910" cy="1656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965" y="2622550"/>
            <a:ext cx="1872615" cy="950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b="21588"/>
          <a:stretch>
            <a:fillRect/>
          </a:stretch>
        </p:blipFill>
        <p:spPr>
          <a:xfrm>
            <a:off x="267335" y="1828165"/>
            <a:ext cx="4724400" cy="846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450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335" y="1349375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1.6 Optimality condition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836739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001895" y="2361565"/>
            <a:ext cx="670560" cy="31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54660" y="3783330"/>
            <a:ext cx="427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C-transform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rcRect r="4049"/>
          <a:stretch>
            <a:fillRect/>
          </a:stretch>
        </p:blipFill>
        <p:spPr>
          <a:xfrm>
            <a:off x="5950585" y="2114550"/>
            <a:ext cx="5953125" cy="861695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8999220" y="3010535"/>
            <a:ext cx="203835" cy="45720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84870" y="354330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410" y="4147185"/>
            <a:ext cx="4242435" cy="188214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32913" y="3051810"/>
            <a:ext cx="141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C-transform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50585" y="4931410"/>
            <a:ext cx="6095365" cy="172339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950585" y="456311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proof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50585" y="4931410"/>
            <a:ext cx="476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-&gt;: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50585" y="5688330"/>
            <a:ext cx="476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&lt;-: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0535" y="6035040"/>
            <a:ext cx="4242435" cy="58420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6099175"/>
            <a:ext cx="1610360" cy="45656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590" y="2983865"/>
            <a:ext cx="2246630" cy="48450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8675" y="3846195"/>
            <a:ext cx="6179185" cy="753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4817745"/>
            <a:ext cx="4528820" cy="1261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65" y="2622550"/>
            <a:ext cx="1872615" cy="950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b="21588"/>
          <a:stretch>
            <a:fillRect/>
          </a:stretch>
        </p:blipFill>
        <p:spPr>
          <a:xfrm>
            <a:off x="267335" y="1828165"/>
            <a:ext cx="4724400" cy="846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450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335" y="1349375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1.7 Optimality condition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836739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001895" y="2361565"/>
            <a:ext cx="670560" cy="31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54660" y="3792855"/>
            <a:ext cx="427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Quadratic case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r="4049"/>
          <a:stretch>
            <a:fillRect/>
          </a:stretch>
        </p:blipFill>
        <p:spPr>
          <a:xfrm>
            <a:off x="5950585" y="2114550"/>
            <a:ext cx="5953125" cy="861695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8999220" y="3010535"/>
            <a:ext cx="203835" cy="45720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84870" y="354330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410" y="4147185"/>
            <a:ext cx="4242435" cy="45720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202738" y="3054985"/>
            <a:ext cx="141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C-transform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410" y="4599940"/>
            <a:ext cx="4242435" cy="169672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20" y="2983865"/>
            <a:ext cx="2246630" cy="48450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850" y="3846195"/>
            <a:ext cx="6179185" cy="753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rcRect t="21667" b="2778"/>
          <a:stretch>
            <a:fillRect/>
          </a:stretch>
        </p:blipFill>
        <p:spPr>
          <a:xfrm>
            <a:off x="1468120" y="4188460"/>
            <a:ext cx="2247265" cy="33210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21425" y="4883150"/>
            <a:ext cx="5359400" cy="188214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2355" y="452056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Brenier theorem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8575" y="4977765"/>
            <a:ext cx="5245100" cy="7239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2730" y="5661025"/>
            <a:ext cx="2416175" cy="1024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273300"/>
            <a:ext cx="1984375" cy="10071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19" t="22412" b="21588"/>
          <a:stretch>
            <a:fillRect/>
          </a:stretch>
        </p:blipFill>
        <p:spPr>
          <a:xfrm>
            <a:off x="102235" y="1564640"/>
            <a:ext cx="4491990" cy="604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6995" y="107378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4049"/>
          <a:stretch>
            <a:fillRect/>
          </a:stretch>
        </p:blipFill>
        <p:spPr>
          <a:xfrm>
            <a:off x="6238875" y="1435735"/>
            <a:ext cx="5953125" cy="8616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55685" y="107378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55685" y="246316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2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50" y="2745740"/>
            <a:ext cx="5405120" cy="6819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655685" y="381825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84950" y="5381625"/>
            <a:ext cx="215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Quadratic cost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50" y="4186555"/>
            <a:ext cx="5501640" cy="589915"/>
          </a:xfrm>
          <a:prstGeom prst="rect">
            <a:avLst/>
          </a:prstGeom>
        </p:spPr>
      </p:pic>
      <p:sp>
        <p:nvSpPr>
          <p:cNvPr id="30" name="右箭头 29"/>
          <p:cNvSpPr/>
          <p:nvPr/>
        </p:nvSpPr>
        <p:spPr>
          <a:xfrm>
            <a:off x="5050790" y="1682750"/>
            <a:ext cx="45212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" y="4648200"/>
            <a:ext cx="4375785" cy="1846580"/>
          </a:xfrm>
          <a:prstGeom prst="rect">
            <a:avLst/>
          </a:prstGeom>
        </p:spPr>
      </p:pic>
      <p:sp>
        <p:nvSpPr>
          <p:cNvPr id="33" name="右箭头 32"/>
          <p:cNvSpPr/>
          <p:nvPr/>
        </p:nvSpPr>
        <p:spPr>
          <a:xfrm rot="16200000">
            <a:off x="1828165" y="349567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60780" y="4279900"/>
            <a:ext cx="1753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Discretization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 rot="5400000" flipV="1">
            <a:off x="9126220" y="209867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5400000" flipV="1">
            <a:off x="9125585" y="344995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 flipV="1">
            <a:off x="7467600" y="498792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85" y="2018665"/>
            <a:ext cx="1790700" cy="50800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9704388" y="3470275"/>
            <a:ext cx="141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C-transform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99250" y="6337300"/>
            <a:ext cx="1956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Brenier theorem</a:t>
            </a:r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rcRect r="5307"/>
          <a:stretch>
            <a:fillRect/>
          </a:stretch>
        </p:blipFill>
        <p:spPr>
          <a:xfrm>
            <a:off x="8529955" y="5230495"/>
            <a:ext cx="3556635" cy="870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685" y="6282055"/>
            <a:ext cx="1544320" cy="461010"/>
          </a:xfrm>
          <a:prstGeom prst="rect">
            <a:avLst/>
          </a:prstGeom>
        </p:spPr>
      </p:pic>
      <p:sp>
        <p:nvSpPr>
          <p:cNvPr id="47" name="右箭头 46"/>
          <p:cNvSpPr/>
          <p:nvPr/>
        </p:nvSpPr>
        <p:spPr>
          <a:xfrm rot="5400000" flipV="1">
            <a:off x="7467600" y="589216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650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2.1 </a:t>
            </a:r>
            <a:r>
              <a:rPr lang="en-US" altLang="zh-CN" b="1">
                <a:sym typeface="+mn-ea"/>
              </a:rPr>
              <a:t>Discretization -&gt; Transportation problem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668020" y="1787525"/>
            <a:ext cx="49904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Linear programming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solve in dual form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polynomial complexity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not scalable when n is large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6565" y="2149475"/>
            <a:ext cx="6655435" cy="25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84515" y="171767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26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2.2 Discretization + </a:t>
            </a:r>
            <a:r>
              <a:rPr lang="en-US" altLang="zh-CN" b="1">
                <a:sym typeface="+mn-ea"/>
              </a:rPr>
              <a:t>Regularization -&gt; Matrix normalization  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668020" y="1815465"/>
            <a:ext cx="49822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Sinkhorn iteration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</a:rPr>
              <a:t>Cuturi, 2013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entropy regulization: H(x)= -xlogx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/>
              <a:t>strongly convex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/>
              <a:t>link between x and (f,g)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Matrix normalization/balancing: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Sinkhorn-Knopp algorithm</a:t>
            </a: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limited numerical accuracy 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r="5139"/>
          <a:stretch>
            <a:fillRect/>
          </a:stretch>
        </p:blipFill>
        <p:spPr>
          <a:xfrm>
            <a:off x="5932805" y="1844040"/>
            <a:ext cx="6024245" cy="21971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100445" y="4167505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optimal condition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65" y="5462270"/>
            <a:ext cx="3369945" cy="76263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4484370"/>
            <a:ext cx="314960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095" y="4400550"/>
            <a:ext cx="2768600" cy="158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02930" y="154114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00445" y="5093970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solve equations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10800000">
            <a:off x="5231130" y="509460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7555" y="4689475"/>
            <a:ext cx="4982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67335" y="1349375"/>
            <a:ext cx="826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2.3 </a:t>
            </a:r>
            <a:r>
              <a:rPr lang="en-US" altLang="zh-CN" b="1">
                <a:sym typeface="+mn-ea"/>
              </a:rPr>
              <a:t>Discretization + Relaxation -&gt; Primary-Dual optimization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68020" y="1811655"/>
            <a:ext cx="6592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Alternating Direction Method of Multipliers 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Bregman ADMM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Ye, 2017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sGS-ADMM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Yang, 2021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7555" y="4215130"/>
            <a:ext cx="4982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For optimiation based approaches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Convergence gauranteed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Discretization 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Not scalable for in DL  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300"/>
          <a:stretch>
            <a:fillRect/>
          </a:stretch>
        </p:blipFill>
        <p:spPr>
          <a:xfrm>
            <a:off x="5536565" y="1718945"/>
            <a:ext cx="6655435" cy="21767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02930" y="154114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273300"/>
            <a:ext cx="1984375" cy="10071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19" t="22412" b="21588"/>
          <a:stretch>
            <a:fillRect/>
          </a:stretch>
        </p:blipFill>
        <p:spPr>
          <a:xfrm>
            <a:off x="102235" y="1564640"/>
            <a:ext cx="4491990" cy="604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6995" y="107378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4049"/>
          <a:stretch>
            <a:fillRect/>
          </a:stretch>
        </p:blipFill>
        <p:spPr>
          <a:xfrm>
            <a:off x="6238875" y="1435735"/>
            <a:ext cx="5953125" cy="8616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55685" y="107378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55685" y="246316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2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50" y="2745740"/>
            <a:ext cx="5405120" cy="6819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655685" y="381825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84950" y="5381625"/>
            <a:ext cx="215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Quadratic cost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50" y="4186555"/>
            <a:ext cx="5501640" cy="589915"/>
          </a:xfrm>
          <a:prstGeom prst="rect">
            <a:avLst/>
          </a:prstGeom>
        </p:spPr>
      </p:pic>
      <p:sp>
        <p:nvSpPr>
          <p:cNvPr id="30" name="右箭头 29"/>
          <p:cNvSpPr/>
          <p:nvPr/>
        </p:nvSpPr>
        <p:spPr>
          <a:xfrm>
            <a:off x="5050790" y="1682750"/>
            <a:ext cx="45212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" y="4648200"/>
            <a:ext cx="4375785" cy="1846580"/>
          </a:xfrm>
          <a:prstGeom prst="rect">
            <a:avLst/>
          </a:prstGeom>
        </p:spPr>
      </p:pic>
      <p:sp>
        <p:nvSpPr>
          <p:cNvPr id="33" name="右箭头 32"/>
          <p:cNvSpPr/>
          <p:nvPr/>
        </p:nvSpPr>
        <p:spPr>
          <a:xfrm rot="16200000">
            <a:off x="1828165" y="349567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60780" y="4279900"/>
            <a:ext cx="1753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Discretization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 rot="5400000" flipV="1">
            <a:off x="9126220" y="209867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5400000" flipV="1">
            <a:off x="9125585" y="344995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 flipV="1">
            <a:off x="7467600" y="498792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85" y="2018665"/>
            <a:ext cx="1790700" cy="50800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9704388" y="3470275"/>
            <a:ext cx="141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C-transform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99250" y="6337300"/>
            <a:ext cx="1956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Brenier theorem</a:t>
            </a:r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rcRect r="5307"/>
          <a:stretch>
            <a:fillRect/>
          </a:stretch>
        </p:blipFill>
        <p:spPr>
          <a:xfrm>
            <a:off x="8529955" y="5230495"/>
            <a:ext cx="3556635" cy="870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685" y="6282055"/>
            <a:ext cx="1544320" cy="461010"/>
          </a:xfrm>
          <a:prstGeom prst="rect">
            <a:avLst/>
          </a:prstGeom>
        </p:spPr>
      </p:pic>
      <p:sp>
        <p:nvSpPr>
          <p:cNvPr id="47" name="右箭头 46"/>
          <p:cNvSpPr/>
          <p:nvPr/>
        </p:nvSpPr>
        <p:spPr>
          <a:xfrm rot="5400000" flipV="1">
            <a:off x="7467600" y="589216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21330" y="4035425"/>
            <a:ext cx="30314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Linear programming</a:t>
            </a:r>
            <a:endParaRPr lang="en-US" altLang="zh-CN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Matrix normalization</a:t>
            </a:r>
            <a:endParaRPr lang="en-US" altLang="zh-CN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Primary-Dual optimization</a:t>
            </a:r>
            <a:endParaRPr lang="en-US" altLang="zh-CN" b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914650" y="4189095"/>
            <a:ext cx="75565" cy="614680"/>
          </a:xfrm>
          <a:prstGeom prst="lef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85585" y="2526665"/>
            <a:ext cx="5501640" cy="2336165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263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2.4 Dual form -&gt; Unconstrained optimization </a:t>
            </a:r>
            <a:endParaRPr lang="en-US" altLang="zh-CN" b="1"/>
          </a:p>
          <a:p>
            <a:pPr algn="l"/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668020" y="1815465"/>
            <a:ext cx="46183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Gradient of w-loss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/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Lipschitz constant of Neural network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Lipschitz constant for each layer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/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/>
              <a:t>operator norm of weight matrix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0" y="3377565"/>
            <a:ext cx="4891405" cy="749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2180590"/>
            <a:ext cx="3081655" cy="7499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5177790"/>
            <a:ext cx="24384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80" y="3249295"/>
            <a:ext cx="2012950" cy="5480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665" y="4145915"/>
            <a:ext cx="3882390" cy="1691640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8999220" y="2613025"/>
            <a:ext cx="213360" cy="76454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12580" y="2753360"/>
            <a:ext cx="253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batch sample average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0315" y="4803775"/>
            <a:ext cx="53244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Clipping: gradient vanish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W-GAN, 2017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Lipschitz penalty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WGAN-GP, 2017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340" y="1815465"/>
            <a:ext cx="5405120" cy="681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9340" y="5972810"/>
            <a:ext cx="2249170" cy="5842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425815" y="148780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2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26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2.5 </a:t>
            </a:r>
            <a:r>
              <a:rPr lang="en-US" altLang="zh-CN" b="1">
                <a:sym typeface="+mn-ea"/>
              </a:rPr>
              <a:t>Dual form + Optimal function class -&gt; Unconstrained optimization </a:t>
            </a:r>
            <a:endParaRPr lang="zh-CN" altLang="en-US" b="1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8665" y="1815465"/>
            <a:ext cx="6179185" cy="753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10" y="5178425"/>
            <a:ext cx="4528820" cy="126111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899910" y="4153535"/>
            <a:ext cx="427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Quadratic case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1660" y="4507865"/>
            <a:ext cx="4242435" cy="45720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931660" y="4960620"/>
            <a:ext cx="4242435" cy="169672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21667" b="2778"/>
          <a:stretch>
            <a:fillRect/>
          </a:stretch>
        </p:blipFill>
        <p:spPr>
          <a:xfrm>
            <a:off x="7913370" y="4549140"/>
            <a:ext cx="2247265" cy="332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8495" y="1815465"/>
            <a:ext cx="52603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Introduce an inner minmization problem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solve min problem for each y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3P-GAN, 2019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amortised optimisation</a:t>
            </a: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learn </a:t>
            </a:r>
            <a:r>
              <a:rPr lang="en-US" altLang="zh-CN" i="1">
                <a:sym typeface="+mn-ea"/>
              </a:rPr>
              <a:t>x = h(y)</a:t>
            </a:r>
            <a:endParaRPr lang="en-US" altLang="zh-CN" i="1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In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Quadratic case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Amirhossein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, 2019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f is decomposed </a:t>
            </a: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approximating a convex function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Input convex neural network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Amos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, 2017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non-negative weight matrix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convex &amp; non-decreasing activation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65" y="2828925"/>
            <a:ext cx="6336665" cy="8197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25" y="4697095"/>
            <a:ext cx="4025900" cy="698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64755" y="2555875"/>
            <a:ext cx="29762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amortised optimisation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17230" y="156019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Content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2345" y="1751965"/>
            <a:ext cx="76873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 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CN" altLang="en-US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CN" altLang="en-US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3. Application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26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2.6 Summary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658495" y="1815465"/>
            <a:ext cx="1064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 Neural Optimal Transport Solvers Work?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</a:rPr>
              <a:t>Alexander, 2021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Solve 2-</a:t>
            </a:r>
            <a:r>
              <a:rPr lang="en-US" altLang="zh-CN">
                <a:sym typeface="+mn-ea"/>
              </a:rPr>
              <a:t>Wasserstein distance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Tested in GAN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2891155"/>
            <a:ext cx="8679815" cy="33280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3. Application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01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3.1 Wasserstein generative adversarial networks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668020" y="1815465"/>
            <a:ext cx="4432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KL loss function for GAN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Generator</a:t>
            </a:r>
            <a:r>
              <a:rPr lang="en-US" altLang="zh-CN"/>
              <a:t>: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Discriminator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020" y="3911600"/>
            <a:ext cx="4432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W-loss function for W-GAN</a:t>
            </a: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Generator</a:t>
            </a:r>
            <a:r>
              <a:rPr lang="en-US" altLang="zh-CN"/>
              <a:t>: given</a:t>
            </a:r>
            <a:r>
              <a:rPr lang="en-US" altLang="zh-CN" i="1"/>
              <a:t> f</a:t>
            </a:r>
            <a:r>
              <a:rPr lang="en-US" altLang="zh-CN"/>
              <a:t>, min </a:t>
            </a:r>
            <a:r>
              <a:rPr lang="en-US" altLang="zh-CN" i="1"/>
              <a:t>W[q,p]</a:t>
            </a:r>
            <a:endParaRPr lang="en-US" altLang="zh-CN" i="1"/>
          </a:p>
          <a:p>
            <a:pPr marL="285750" indent="-285750" algn="l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Discriminator</a:t>
            </a:r>
            <a:r>
              <a:rPr lang="en-US" altLang="zh-CN"/>
              <a:t>: given </a:t>
            </a:r>
            <a:r>
              <a:rPr lang="en-US" altLang="zh-CN" i="1"/>
              <a:t>G</a:t>
            </a:r>
            <a:r>
              <a:rPr lang="en-US" altLang="zh-CN"/>
              <a:t>, max </a:t>
            </a:r>
            <a:r>
              <a:rPr lang="en-US" altLang="zh-CN" i="1"/>
              <a:t>W[q,p]</a:t>
            </a:r>
            <a:endParaRPr lang="en-US" altLang="zh-CN" i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2060" y="1908810"/>
            <a:ext cx="5777230" cy="25196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2423795"/>
            <a:ext cx="2451735" cy="5829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10" y="3291840"/>
            <a:ext cx="4433570" cy="4959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060" y="5004435"/>
            <a:ext cx="5463540" cy="698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t="16228" b="19966"/>
          <a:stretch>
            <a:fillRect/>
          </a:stretch>
        </p:blipFill>
        <p:spPr>
          <a:xfrm>
            <a:off x="1150620" y="5115560"/>
            <a:ext cx="2451735" cy="4768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rcRect l="1605" b="5327"/>
          <a:stretch>
            <a:fillRect/>
          </a:stretch>
        </p:blipFill>
        <p:spPr>
          <a:xfrm>
            <a:off x="1388110" y="5941695"/>
            <a:ext cx="4127500" cy="54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3. Application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983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ym typeface="+mn-ea"/>
              </a:rPr>
              <a:t>3.2 Graph-Based Equilibrium Metrics for Dynamic Supply-Demand Systems. (JASA)</a:t>
            </a:r>
            <a:endParaRPr lang="zh-CN" altLang="en-US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020" y="1815465"/>
            <a:ext cx="60172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/>
              <a:t>Evaluating supply-demand imbalance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/>
              <a:t>W-distance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1257300" lvl="2" indent="-342900">
              <a:buFont typeface="Wingdings" panose="05000000000000000000" charset="0"/>
              <a:buChar char=""/>
            </a:pPr>
            <a:r>
              <a:rPr lang="en-US" altLang="zh-CN"/>
              <a:t>time-varying system</a:t>
            </a:r>
            <a:endParaRPr lang="en-US" altLang="zh-CN"/>
          </a:p>
          <a:p>
            <a:pPr marL="1257300" lvl="2" indent="-342900">
              <a:buFont typeface="Wingdings" panose="05000000000000000000" charset="0"/>
              <a:buChar char=""/>
            </a:pPr>
            <a:r>
              <a:rPr lang="en-US" altLang="zh-CN"/>
              <a:t>neighboor grid constraint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/>
              <a:t>Graph-based Equilibrium Metrics 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/>
              <a:t>Computational Approach</a:t>
            </a:r>
            <a:endParaRPr lang="en-US" altLang="zh-CN"/>
          </a:p>
          <a:p>
            <a:pPr marL="1257300" lvl="2" indent="-342900">
              <a:buFont typeface="Wingdings" panose="05000000000000000000" charset="0"/>
              <a:buChar char=""/>
            </a:pPr>
            <a:r>
              <a:rPr lang="en-US" altLang="zh-CN"/>
              <a:t>linear programming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7040" y="1815465"/>
            <a:ext cx="5177155" cy="2275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2399665"/>
            <a:ext cx="4832985" cy="584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95" y="4281170"/>
            <a:ext cx="4587240" cy="587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460" y="4868545"/>
            <a:ext cx="7887970" cy="8115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Reference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220" y="1043940"/>
            <a:ext cx="118846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 Santambrogio, F. (2015). Optimal transport for applied mathematicians. Birkäuser, NY, 55(58-63), 94. </a:t>
            </a:r>
            <a:endParaRPr lang="en-US" altLang="zh-CN"/>
          </a:p>
          <a:p>
            <a:r>
              <a:rPr lang="en-US" altLang="zh-CN"/>
              <a:t>[2] Arjovsky, M., Chintala, S., &amp; Bottou, L. (2017, July). Wasserstein generative adversarial networks. In International conference on machine learning (pp. 214-223). PMLR.</a:t>
            </a:r>
            <a:endParaRPr lang="en-US" altLang="zh-CN"/>
          </a:p>
          <a:p>
            <a:r>
              <a:rPr lang="en-US" altLang="zh-CN"/>
              <a:t>[3] Gulrajani, I., Ahmed, F., Arjovsky, M., Dumoulin, V., &amp; Courville, A. (2017). Improved training of wasserstein gans. arXiv preprint arXiv:1704.00028.</a:t>
            </a:r>
            <a:endParaRPr lang="en-US" altLang="zh-CN"/>
          </a:p>
          <a:p>
            <a:r>
              <a:rPr lang="en-US" altLang="zh-CN"/>
              <a:t>[4] Cuturi, M. (2013). Sinkhorn distances: Lightspeed computation of optimal transport. Advances in neural information processing systems, 26, 2292-2300.</a:t>
            </a:r>
            <a:endParaRPr lang="en-US" altLang="zh-CN"/>
          </a:p>
          <a:p>
            <a:r>
              <a:rPr lang="en-US" altLang="zh-CN"/>
              <a:t>[5] Ye, J., Wu, P., Wang, J. Z., &amp; Li, J. (2017). Fast discrete distribution clustering using Wasserstein barycenter with sparse support. IEEE Transactions on Signal Processing, 65(9), 2317-2332.</a:t>
            </a:r>
            <a:endParaRPr lang="en-US" altLang="zh-CN"/>
          </a:p>
          <a:p>
            <a:r>
              <a:rPr lang="en-US" altLang="zh-CN"/>
              <a:t>[6] Amos, B., Xu, L., &amp; Kolter, J. Z. (2017, July). Input convex neural networks. In International Conference on Machine Learning (pp. 146-155). PMLR.</a:t>
            </a:r>
            <a:endParaRPr lang="en-US" altLang="zh-CN"/>
          </a:p>
          <a:p>
            <a:r>
              <a:rPr lang="en-US" altLang="zh-CN"/>
              <a:t>[7] Taghvaei A, Jalali A. 2-wasserstein approximation via restricted convex potentials with application to improved training for gans[J]. arXiv preprint arXiv:1902.07197, 2019.</a:t>
            </a:r>
            <a:endParaRPr lang="en-US" altLang="zh-CN"/>
          </a:p>
          <a:p>
            <a:r>
              <a:rPr lang="en-US" altLang="zh-CN"/>
              <a:t>[8] Nhan Dam Q H, Le T, Nguyen T D, et al. Threeplayer Wasserstein GAN via amortised duality[C]//Proc. of the 28th Int. Joint Conf. on Artificial Intelligence (IJCAI). 2019.</a:t>
            </a:r>
            <a:endParaRPr lang="en-US" altLang="zh-CN"/>
          </a:p>
          <a:p>
            <a:r>
              <a:rPr lang="en-US" altLang="zh-CN"/>
              <a:t>[9] Korotin A, Li L, Genevay A, et al. Do Neural Optimal Transport Solvers Work? A Continuous Wasserstein-2 Benchmark[J]. arXiv preprint arXiv:2106.01954, 2021.</a:t>
            </a:r>
            <a:endParaRPr lang="en-US" altLang="zh-CN"/>
          </a:p>
          <a:p>
            <a:r>
              <a:rPr lang="en-US" altLang="zh-CN"/>
              <a:t>[10] Zhou F, Luo S, Qie X, et al. Graph-Based Equilibrium Metrics for Dynamic Supply–Demand Systems With Applications to Ride-sourcing Platforms[J]. Journal of the American Statistical Association, 2021: 1-12.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908425" y="2706370"/>
            <a:ext cx="43751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 b="1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en-US" altLang="zh-CN" sz="88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780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1.1 Why we need another metric for distributions? 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2117725"/>
            <a:ext cx="5678805" cy="3953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40" y="2597785"/>
            <a:ext cx="3454400" cy="787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46140" y="2301240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KL-Divergence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46140" y="3385185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JS-Divergence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3753485"/>
            <a:ext cx="5676900" cy="889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46140" y="4642485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F-Divergence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395" y="5010785"/>
            <a:ext cx="3390900" cy="92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780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1.1 Why we need another metric for distributions? 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2117725"/>
            <a:ext cx="5678805" cy="3953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65" y="2504440"/>
            <a:ext cx="5932805" cy="31800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59930" y="6071235"/>
            <a:ext cx="344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gradient vanishing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1.2 Transportation problem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2592705"/>
            <a:ext cx="4827905" cy="2938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30" y="3037205"/>
            <a:ext cx="4859020" cy="2049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21460" y="232029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Cost matrix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70695" y="3136265"/>
            <a:ext cx="282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total transportation cost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59035" y="378460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supply balance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59035" y="423799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demand balance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97445" y="2320290"/>
            <a:ext cx="256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Linear programming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588000" y="3569335"/>
            <a:ext cx="624205" cy="583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1.2 Transportation problem</a:t>
            </a:r>
            <a:endParaRPr lang="en-US" altLang="zh-CN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6270" y="1500505"/>
            <a:ext cx="5592445" cy="2359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3203575"/>
            <a:ext cx="4889500" cy="741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120" y="4876165"/>
            <a:ext cx="6020435" cy="1363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20470" y="2858770"/>
            <a:ext cx="267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Strong duality for LP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08875" y="1146175"/>
            <a:ext cx="256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09510" y="4442460"/>
            <a:ext cx="256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Dual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8682990" y="3852545"/>
            <a:ext cx="213360" cy="34544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672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1.3 </a:t>
            </a:r>
            <a:r>
              <a:rPr lang="en-US" altLang="zh-CN" b="1">
                <a:sym typeface="+mn-ea"/>
              </a:rPr>
              <a:t>Wasserstein distance (Kantorovich formulation)</a:t>
            </a:r>
            <a:endParaRPr lang="zh-CN" altLang="en-US" b="1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057400"/>
            <a:ext cx="4084955" cy="4084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95" y="1967865"/>
            <a:ext cx="4724400" cy="1079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80" y="3303905"/>
            <a:ext cx="2552700" cy="1295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21300" y="4874895"/>
            <a:ext cx="4085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find a joint distribution to minimize 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the expectation of C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685" y="2126615"/>
            <a:ext cx="421640" cy="2628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165" y="4420235"/>
            <a:ext cx="388620" cy="2749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575" y="1181735"/>
            <a:ext cx="3759200" cy="57150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4" idx="2"/>
          </p:cNvCxnSpPr>
          <p:nvPr/>
        </p:nvCxnSpPr>
        <p:spPr>
          <a:xfrm flipV="1">
            <a:off x="8521700" y="1753235"/>
            <a:ext cx="1641475" cy="4737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882380" y="965200"/>
            <a:ext cx="256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cost definition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06890" y="3632835"/>
            <a:ext cx="2561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marginal distribution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constraints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623935" y="3946525"/>
            <a:ext cx="78295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4525645" y="2744470"/>
            <a:ext cx="624205" cy="633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7865" y="3313430"/>
            <a:ext cx="106680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672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1.3 Optimal transport -&gt; </a:t>
            </a:r>
            <a:r>
              <a:rPr lang="en-US" altLang="zh-CN" b="1">
                <a:sym typeface="+mn-ea"/>
              </a:rPr>
              <a:t>Wasserstein distance </a:t>
            </a:r>
            <a:endParaRPr lang="zh-CN" altLang="en-US" b="1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8470" y="2466340"/>
            <a:ext cx="3829050" cy="875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0" y="3210560"/>
            <a:ext cx="2296160" cy="1165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1390" y="1997075"/>
            <a:ext cx="282384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Kantorovich formulation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1939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40205" y="1997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Monge formulation 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1781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05" y="2607945"/>
            <a:ext cx="3683000" cy="1562100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783580" y="2707640"/>
            <a:ext cx="624205" cy="633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83715" y="4295140"/>
            <a:ext cx="225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Transport map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75550" y="4295140"/>
            <a:ext cx="225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Transport plan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60" y="4917440"/>
            <a:ext cx="3463925" cy="14922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05" y="4663440"/>
            <a:ext cx="2000250" cy="200025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544570" y="3595370"/>
            <a:ext cx="1207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non-linear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660255" y="3634105"/>
            <a:ext cx="7327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linear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5560" y="5034915"/>
            <a:ext cx="5660390" cy="519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35" y="6044565"/>
            <a:ext cx="5790565" cy="53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65" y="2622550"/>
            <a:ext cx="1872615" cy="950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1.4 </a:t>
            </a:r>
            <a:r>
              <a:rPr lang="en-US" altLang="zh-CN" b="1">
                <a:sym typeface="+mn-ea"/>
              </a:rPr>
              <a:t>Kantorovich-Rubinstein Duality</a:t>
            </a:r>
            <a:endParaRPr lang="en-US" altLang="zh-CN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b="21588"/>
          <a:stretch>
            <a:fillRect/>
          </a:stretch>
        </p:blipFill>
        <p:spPr>
          <a:xfrm>
            <a:off x="267335" y="1828800"/>
            <a:ext cx="4724400" cy="846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r="4049"/>
          <a:stretch>
            <a:fillRect/>
          </a:stretch>
        </p:blipFill>
        <p:spPr>
          <a:xfrm>
            <a:off x="5950585" y="2114550"/>
            <a:ext cx="5953125" cy="86169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>
            <a:off x="2271395" y="3511550"/>
            <a:ext cx="224790" cy="55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5450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6710" y="411797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Lagrangian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01895" y="2361565"/>
            <a:ext cx="670560" cy="20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6739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rcRect t="7923"/>
          <a:stretch>
            <a:fillRect/>
          </a:stretch>
        </p:blipFill>
        <p:spPr>
          <a:xfrm>
            <a:off x="8890" y="4538345"/>
            <a:ext cx="4851400" cy="152019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5550" y="5859780"/>
            <a:ext cx="2359660" cy="76327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2495550" y="5179695"/>
            <a:ext cx="2226310" cy="652145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207125" y="3204845"/>
            <a:ext cx="543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Primal-dual optimality condition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2065" y="3573145"/>
            <a:ext cx="2590800" cy="55880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950585" y="4552315"/>
            <a:ext cx="568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-&gt;: </a:t>
            </a:r>
            <a:r>
              <a:rPr lang="en-US" altLang="zh-CN">
                <a:solidFill>
                  <a:schemeClr val="tx1"/>
                </a:solidFill>
              </a:rPr>
              <a:t>if             are primal and dual optimal, then: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950585" y="5701030"/>
            <a:ext cx="568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&lt;-: </a:t>
            </a:r>
            <a:r>
              <a:rPr lang="en-US" altLang="zh-CN">
                <a:sym typeface="+mn-ea"/>
              </a:rPr>
              <a:t>if                                , then: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rcRect l="15190" t="17763" r="15190" b="18553"/>
          <a:stretch>
            <a:fillRect/>
          </a:stretch>
        </p:blipFill>
        <p:spPr>
          <a:xfrm>
            <a:off x="6553835" y="4589780"/>
            <a:ext cx="698500" cy="30734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8"/>
          <a:srcRect l="6118" t="4510" r="10679"/>
          <a:stretch>
            <a:fillRect/>
          </a:stretch>
        </p:blipFill>
        <p:spPr>
          <a:xfrm>
            <a:off x="6609715" y="5668645"/>
            <a:ext cx="1899920" cy="47053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5950585" y="4568190"/>
            <a:ext cx="6095365" cy="220345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950585" y="419227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proof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5205</Words>
  <Application>WPS 演示</Application>
  <PresentationFormat>宽屏</PresentationFormat>
  <Paragraphs>372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方正书宋_GBK</vt:lpstr>
      <vt:lpstr>Wingdings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liangenming</dc:creator>
  <cp:lastModifiedBy>liangenming</cp:lastModifiedBy>
  <cp:revision>209</cp:revision>
  <dcterms:created xsi:type="dcterms:W3CDTF">2021-11-09T08:01:29Z</dcterms:created>
  <dcterms:modified xsi:type="dcterms:W3CDTF">2021-11-09T08:01:29Z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