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5" r:id="rId3"/>
    <p:sldId id="326" r:id="rId4"/>
    <p:sldId id="259" r:id="rId5"/>
    <p:sldId id="324" r:id="rId6"/>
    <p:sldId id="300" r:id="rId7"/>
    <p:sldId id="29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6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4E32-441E-74F7-7E5C-92D7D7517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B2734-9DA7-6265-06AC-31471033F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67D90-3AD6-719D-1233-916C5F90C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9D98-C93E-EC3F-6CF4-736807C4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9A46-B690-F7B1-B07D-A65064A9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601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604FC-5D02-B716-1370-D0B52550D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DC52A-ED0B-71F9-B66F-B09418D7A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8DE1C-0FE5-8B95-07B8-F9FF4D2F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1897B-59D8-BC35-9B3C-9CAC1095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3C6F5-F694-C0C2-7C84-D950D044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10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249D36-2D16-AAEB-E04A-03C3D2C920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7C422-BA3C-95AD-D7B3-9C8784D35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956DB-8C1E-0E8C-062A-5E6BAE4A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35AC6-4EA6-2764-4059-32B114023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1EA0-9CB2-57C4-B36C-2A532B74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13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8EB5-E6EF-2DE0-DE70-C8069EDC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B7FA-4DF3-5011-2A2D-77BFF452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A5472-0C0B-9BCC-4E83-945BA139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5955B-4533-CE5D-EAE8-5E966C296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540E1-4279-D996-9691-2DFCFD5A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244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75CD-4B65-3AC9-9D76-60DC27453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75D0-95F7-D0C8-82D7-54FB0104B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16869-3347-32B6-847F-1B7C2BC4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0377E-F38C-BD4F-A572-312477341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4152-C0BF-AC38-D9CF-9CA97F375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004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3B60E-5AB9-8CDC-9DDB-57300B8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7B2C-3D5B-EF78-11E1-7DE33978DC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8413A5-29F4-910D-517F-2446E3924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75BC7D-68C5-2A76-E78D-A9EE0BF7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4F0EA-A283-A2C9-2535-864E36E8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C08B7-30BF-AE0B-27BD-FDB1E4899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9A87-E89C-5C71-6921-7C9431F82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F2EB5-5671-CB2C-80E6-3E1E862DD0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CBD6C-F1ED-01BC-2A96-5A7B4DC3D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1FF590-51AC-0656-02C0-529C46BD6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FA4025-2C49-E0BA-24EE-3921F4D33D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8D9AD-E03F-F9B4-D10C-BD77474B3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1F26DC-70AD-8317-3382-F2E23803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ACCC4-8FDD-A49A-6E9B-912DF3EC7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9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C682-1C13-B63C-9645-4E3FB3F2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A248B6-E846-C4EC-0BF3-BDC18CA9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D51D53-095A-3BEA-4A36-25D8F49B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FEF9E-4844-6293-1B62-E2C274BEF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5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216A4-A889-0E77-A58B-531B9A15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35C491-93F8-F4B3-5AF1-F36939DE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87FEE-4F28-89B4-1797-DB2CEB74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56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D329-BD10-43E5-44BA-620A3B4EE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D9539-D613-3D77-88F8-A8B336E1C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BBC7F-BD5E-BAB1-1014-61AC081B3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E5ED-873C-450C-CC2B-F87FBACF3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76D5D-EBC4-DF36-665E-FAA160B5B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457DE-CE0D-EC73-6241-CDB66DF5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150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5742-CFF2-0C5A-52CB-919B9A90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A5CDC-BA62-9E51-F7B3-F7EB66B279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40586-B6BA-4895-AB9A-971D46548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E7902-A144-D175-9F88-C23258C0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6D3EC-5401-D414-39E0-EC3E530B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2BBDA-3A37-DD47-6D33-A9326EF5D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273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BBC57F-7EDA-E41A-06E1-90DB85AA3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ECC84C-F1AB-B5FB-98C3-A2E812E40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BA2BF-443E-3A06-333D-599AAA442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16E81-3146-4CDA-BF06-F51376937C30}" type="datetimeFigureOut">
              <a:rPr lang="en-GB" smtClean="0"/>
              <a:t>06/11/2024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CA90-302E-B760-3931-54F9AC5C7F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0B0F1-2052-4C8A-20D3-8C6EC9A9F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16197-E8BB-44CF-8527-ACCCB389D7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20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A2D8-70EA-1463-D04F-8EF2798D2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4926"/>
            <a:ext cx="9144000" cy="1423011"/>
          </a:xfrm>
        </p:spPr>
        <p:txBody>
          <a:bodyPr/>
          <a:lstStyle/>
          <a:p>
            <a:r>
              <a:rPr lang="en-GB" dirty="0"/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80031C-C510-4FD9-1D3A-E2A2F36C38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8364"/>
            <a:ext cx="9144000" cy="1655762"/>
          </a:xfrm>
        </p:spPr>
        <p:txBody>
          <a:bodyPr/>
          <a:lstStyle/>
          <a:p>
            <a:r>
              <a:rPr lang="en-GB" dirty="0"/>
              <a:t>York Psychology ECR Workshop </a:t>
            </a:r>
          </a:p>
          <a:p>
            <a:r>
              <a:rPr lang="en-GB" dirty="0"/>
              <a:t>6</a:t>
            </a:r>
            <a:r>
              <a:rPr lang="en-GB" baseline="30000" dirty="0"/>
              <a:t>th</a:t>
            </a:r>
            <a:r>
              <a:rPr lang="en-GB" dirty="0"/>
              <a:t> November 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DCEF7-9A00-EB81-F233-AE2BC0B6F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6" t="46059" r="29097"/>
          <a:stretch/>
        </p:blipFill>
        <p:spPr>
          <a:xfrm>
            <a:off x="4769624" y="3574695"/>
            <a:ext cx="2908166" cy="2708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3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F7EE5-458B-F9E6-AC66-8E4BFA38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Workshop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58034-65BB-6DCB-B41F-F69F8C0D6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Orient you to working in R and RStudio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Introduce you to some useful tools for data cleaning and processing 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r>
              <a:rPr lang="en-GB" dirty="0"/>
              <a:t>Highlight useful features for reproducibility</a:t>
            </a:r>
          </a:p>
          <a:p>
            <a:pPr marL="514350" indent="-514350">
              <a:spcAft>
                <a:spcPts val="1200"/>
              </a:spcAft>
              <a:buFont typeface="+mj-lt"/>
              <a:buAutoNum type="arabicPeriod"/>
            </a:pPr>
            <a:endParaRPr lang="en-GB" dirty="0"/>
          </a:p>
          <a:p>
            <a:pPr marL="0" indent="0">
              <a:spcAft>
                <a:spcPts val="1200"/>
              </a:spcAft>
              <a:buNone/>
            </a:pPr>
            <a:r>
              <a:rPr lang="en-GB" i="1" dirty="0"/>
              <a:t>Materials are online – you can go back to them or finish up later if we don’t make it to the end</a:t>
            </a:r>
          </a:p>
          <a:p>
            <a:pPr marL="0" indent="0">
              <a:spcAft>
                <a:spcPts val="1200"/>
              </a:spcAft>
              <a:buNone/>
            </a:pP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8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A9EC-23D3-7847-65AC-85F94923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Workshop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ECB49-369A-D794-5F2D-D32997F4F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373"/>
            <a:ext cx="10515600" cy="4544590"/>
          </a:xfrm>
        </p:spPr>
        <p:txBody>
          <a:bodyPr>
            <a:normAutofit/>
          </a:bodyPr>
          <a:lstStyle/>
          <a:p>
            <a:r>
              <a:rPr lang="en-GB" dirty="0"/>
              <a:t>Ask questions whenever! </a:t>
            </a:r>
          </a:p>
          <a:p>
            <a:r>
              <a:rPr lang="en-GB" dirty="0"/>
              <a:t>Wave at Jamie if something’s gone weird</a:t>
            </a:r>
          </a:p>
          <a:p>
            <a:r>
              <a:rPr lang="en-GB" dirty="0"/>
              <a:t>Sticky notes:</a:t>
            </a:r>
          </a:p>
          <a:p>
            <a:pPr lvl="1"/>
            <a:r>
              <a:rPr lang="en-GB" dirty="0"/>
              <a:t>Yellow – hold up/slow down, I’m stuck</a:t>
            </a:r>
          </a:p>
          <a:p>
            <a:pPr lvl="1"/>
            <a:r>
              <a:rPr lang="en-GB" dirty="0"/>
              <a:t>Green – I’ve finished the exercise, we’re good to go</a:t>
            </a:r>
          </a:p>
          <a:p>
            <a:r>
              <a:rPr lang="en-GB" dirty="0"/>
              <a:t>Respect that other people might work at different paces</a:t>
            </a:r>
          </a:p>
          <a:p>
            <a:pPr lvl="1"/>
            <a:r>
              <a:rPr lang="en-GB" dirty="0"/>
              <a:t>Help each other </a:t>
            </a:r>
          </a:p>
          <a:p>
            <a:pPr lvl="1"/>
            <a:r>
              <a:rPr lang="en-GB" dirty="0"/>
              <a:t>Multi-task 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96FAC-C5F5-894A-4A73-B7F887C62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9064" y="4450574"/>
            <a:ext cx="4307789" cy="24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55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</a:t>
            </a:r>
            <a:r>
              <a:rPr lang="en-US" i="1" dirty="0"/>
              <a:t>R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7737"/>
            <a:ext cx="6184900" cy="4761655"/>
          </a:xfrm>
        </p:spPr>
        <p:txBody>
          <a:bodyPr>
            <a:normAutofit/>
          </a:bodyPr>
          <a:lstStyle/>
          <a:p>
            <a:r>
              <a:rPr lang="en-US" i="1" dirty="0"/>
              <a:t>R</a:t>
            </a:r>
            <a:r>
              <a:rPr lang="en-US" dirty="0"/>
              <a:t> is a widely used, free software environment geared towards running statistical tests</a:t>
            </a:r>
          </a:p>
          <a:p>
            <a:r>
              <a:rPr lang="en-US" dirty="0"/>
              <a:t>It is a programming language, not unlike </a:t>
            </a:r>
            <a:r>
              <a:rPr lang="en-US" dirty="0" err="1"/>
              <a:t>Matlab</a:t>
            </a:r>
            <a:r>
              <a:rPr lang="en-US" dirty="0"/>
              <a:t> and Python</a:t>
            </a:r>
          </a:p>
          <a:p>
            <a:r>
              <a:rPr lang="en-US" dirty="0"/>
              <a:t>Steeper learning curve than SPSS</a:t>
            </a:r>
          </a:p>
          <a:p>
            <a:r>
              <a:rPr lang="en-US" dirty="0"/>
              <a:t>Strong online community with lots of free resources</a:t>
            </a:r>
          </a:p>
          <a:p>
            <a:endParaRPr lang="en-US" dirty="0"/>
          </a:p>
        </p:txBody>
      </p:sp>
      <p:pic>
        <p:nvPicPr>
          <p:cNvPr id="4" name="Picture 3" descr="R project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22" y="313238"/>
            <a:ext cx="1270000" cy="965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" y="1278438"/>
            <a:ext cx="1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www.r-project.org</a:t>
            </a:r>
          </a:p>
        </p:txBody>
      </p:sp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1211" y="1417638"/>
            <a:ext cx="4621189" cy="2532027"/>
          </a:xfrm>
          <a:prstGeom prst="rect">
            <a:avLst/>
          </a:prstGeom>
        </p:spPr>
      </p:pic>
      <p:pic>
        <p:nvPicPr>
          <p:cNvPr id="10" name="Pictur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211" y="3967233"/>
            <a:ext cx="4553711" cy="249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93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i="1" dirty="0"/>
              <a:t>Why </a:t>
            </a:r>
            <a:r>
              <a:rPr lang="en-GB" dirty="0"/>
              <a:t>use </a:t>
            </a:r>
            <a:r>
              <a:rPr lang="en-GB" i="1" dirty="0"/>
              <a:t>R</a:t>
            </a:r>
            <a:r>
              <a:rPr lang="en-GB" dirty="0"/>
              <a:t>? </a:t>
            </a:r>
            <a:endParaRPr lang="en-GB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8994" y="1761566"/>
            <a:ext cx="6380630" cy="4525963"/>
          </a:xfrm>
        </p:spPr>
        <p:txBody>
          <a:bodyPr/>
          <a:lstStyle/>
          <a:p>
            <a:r>
              <a:rPr lang="en-GB" dirty="0"/>
              <a:t>More powerful and flexible </a:t>
            </a:r>
          </a:p>
          <a:p>
            <a:pPr lvl="1"/>
            <a:r>
              <a:rPr lang="en-GB" dirty="0"/>
              <a:t>Many advanced statistical tools</a:t>
            </a:r>
          </a:p>
          <a:p>
            <a:pPr lvl="1"/>
            <a:r>
              <a:rPr lang="en-GB" dirty="0"/>
              <a:t>Supply and demand with developers</a:t>
            </a:r>
          </a:p>
          <a:p>
            <a:pPr lvl="1"/>
            <a:r>
              <a:rPr lang="en-GB" dirty="0"/>
              <a:t>Code anything you want </a:t>
            </a:r>
          </a:p>
          <a:p>
            <a:r>
              <a:rPr lang="en-GB" dirty="0"/>
              <a:t>Reproducible and transparent </a:t>
            </a:r>
          </a:p>
          <a:p>
            <a:r>
              <a:rPr lang="en-GB" dirty="0"/>
              <a:t>Highly efficient </a:t>
            </a:r>
          </a:p>
          <a:p>
            <a:r>
              <a:rPr lang="en-GB" dirty="0"/>
              <a:t>Free and widely supported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FCA2C-6854-40B0-4A22-CC966CB0D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77912"/>
            <a:ext cx="4088071" cy="397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3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EFDB-715D-AF4E-819E-8046E0BEF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8767"/>
            <a:ext cx="10972800" cy="1143000"/>
          </a:xfrm>
        </p:spPr>
        <p:txBody>
          <a:bodyPr/>
          <a:lstStyle/>
          <a:p>
            <a:pPr algn="ctr"/>
            <a:r>
              <a:rPr lang="en-US" dirty="0"/>
              <a:t>Basics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116BB-7043-D146-A9B5-00B862B44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13408"/>
            <a:ext cx="10972800" cy="452189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Core idea of programming: type out some instructions in a special language, to tell the computer what to do</a:t>
            </a:r>
          </a:p>
          <a:p>
            <a:pPr>
              <a:spcAft>
                <a:spcPts val="600"/>
              </a:spcAft>
            </a:pPr>
            <a:r>
              <a:rPr lang="en-US" dirty="0"/>
              <a:t>Differs from pointy-clicky software like SPSS, where you choose options from menus </a:t>
            </a:r>
          </a:p>
          <a:p>
            <a:pPr>
              <a:spcAft>
                <a:spcPts val="600"/>
              </a:spcAft>
            </a:pPr>
            <a:r>
              <a:rPr lang="en-US" dirty="0"/>
              <a:t>People write ‘functions’ to do different things, e.g. there is a t-test function called </a:t>
            </a:r>
            <a:r>
              <a:rPr lang="en-US" i="1" dirty="0" err="1"/>
              <a:t>t.test</a:t>
            </a:r>
            <a:r>
              <a:rPr lang="en-US" i="1" dirty="0"/>
              <a:t>()</a:t>
            </a:r>
          </a:p>
          <a:p>
            <a:pPr>
              <a:spcAft>
                <a:spcPts val="600"/>
              </a:spcAft>
            </a:pPr>
            <a:r>
              <a:rPr lang="en-US" dirty="0"/>
              <a:t>… but not restricted to these: you can code things manually, or even program your own functions!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B744A-1DC7-1D00-7DF2-4A80DB21B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086" t="46059" r="29097"/>
          <a:stretch/>
        </p:blipFill>
        <p:spPr>
          <a:xfrm>
            <a:off x="9869943" y="4677062"/>
            <a:ext cx="2240776" cy="2086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0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3" y="5505450"/>
            <a:ext cx="11446894" cy="1088409"/>
          </a:xfrm>
        </p:spPr>
        <p:txBody>
          <a:bodyPr>
            <a:noAutofit/>
          </a:bodyPr>
          <a:lstStyle/>
          <a:p>
            <a:r>
              <a:rPr lang="en-US" sz="2800" i="1" dirty="0"/>
              <a:t>RStudio</a:t>
            </a:r>
            <a:r>
              <a:rPr lang="en-US" sz="2800" dirty="0"/>
              <a:t> is a freeware </a:t>
            </a:r>
            <a:r>
              <a:rPr lang="en-US" sz="2800" i="1" dirty="0"/>
              <a:t>R</a:t>
            </a:r>
            <a:r>
              <a:rPr lang="en-US" sz="2800" dirty="0"/>
              <a:t> environment that has several user-friendly features </a:t>
            </a:r>
          </a:p>
        </p:txBody>
      </p:sp>
      <p:pic>
        <p:nvPicPr>
          <p:cNvPr id="4" name="Picture 3" descr="Main window for RStudio, showing several sections that will be explained in future slide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548" y="747690"/>
            <a:ext cx="7374651" cy="4473803"/>
          </a:xfrm>
          <a:prstGeom prst="rect">
            <a:avLst/>
          </a:prstGeom>
        </p:spPr>
      </p:pic>
      <p:pic>
        <p:nvPicPr>
          <p:cNvPr id="2" name="Picture 1" descr="RStudio logo">
            <a:extLst>
              <a:ext uri="{FF2B5EF4-FFF2-40B4-BE49-F238E27FC236}">
                <a16:creationId xmlns:a16="http://schemas.microsoft.com/office/drawing/2014/main" id="{3A7322EF-A3BD-2550-EB39-9211012EB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566" y="296495"/>
            <a:ext cx="3296458" cy="115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45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277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Introduction to R</vt:lpstr>
      <vt:lpstr>Workshop Objectives</vt:lpstr>
      <vt:lpstr>Workshop principles</vt:lpstr>
      <vt:lpstr>What is R?</vt:lpstr>
      <vt:lpstr>Why use R? </vt:lpstr>
      <vt:lpstr>Basics of 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James</dc:creator>
  <cp:lastModifiedBy>Emma James</cp:lastModifiedBy>
  <cp:revision>1</cp:revision>
  <dcterms:created xsi:type="dcterms:W3CDTF">2024-11-06T09:04:56Z</dcterms:created>
  <dcterms:modified xsi:type="dcterms:W3CDTF">2024-11-06T09:18:56Z</dcterms:modified>
</cp:coreProperties>
</file>