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5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150" d="100"/>
          <a:sy n="150" d="100"/>
        </p:scale>
        <p:origin x="45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5" y="589241"/>
            <a:ext cx="5399484" cy="1253490"/>
          </a:xfrm>
        </p:spPr>
        <p:txBody>
          <a:bodyPr anchor="b"/>
          <a:lstStyle>
            <a:lvl1pPr algn="ctr"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5" y="1891070"/>
            <a:ext cx="539948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2" indent="0" algn="ctr">
              <a:buNone/>
              <a:defRPr sz="1050"/>
            </a:lvl2pPr>
            <a:lvl3pPr marL="480063" indent="0" algn="ctr">
              <a:buNone/>
              <a:defRPr sz="945"/>
            </a:lvl3pPr>
            <a:lvl4pPr marL="720095" indent="0" algn="ctr">
              <a:buNone/>
              <a:defRPr sz="840"/>
            </a:lvl4pPr>
            <a:lvl5pPr marL="960126" indent="0" algn="ctr">
              <a:buNone/>
              <a:defRPr sz="840"/>
            </a:lvl5pPr>
            <a:lvl6pPr marL="1200158" indent="0" algn="ctr">
              <a:buNone/>
              <a:defRPr sz="840"/>
            </a:lvl6pPr>
            <a:lvl7pPr marL="1440190" indent="0" algn="ctr">
              <a:buNone/>
              <a:defRPr sz="840"/>
            </a:lvl7pPr>
            <a:lvl8pPr marL="1680221" indent="0" algn="ctr">
              <a:buNone/>
              <a:defRPr sz="840"/>
            </a:lvl8pPr>
            <a:lvl9pPr marL="1920253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6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91692"/>
            <a:ext cx="1552352" cy="30512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191692"/>
            <a:ext cx="4567064" cy="30512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5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897615"/>
            <a:ext cx="6209407" cy="149768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2409469"/>
            <a:ext cx="6209407" cy="787597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21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5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958453"/>
            <a:ext cx="3059708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91692"/>
            <a:ext cx="6209407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3" y="882611"/>
            <a:ext cx="3045647" cy="43255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2" indent="0">
              <a:buNone/>
              <a:defRPr sz="1050" b="1"/>
            </a:lvl2pPr>
            <a:lvl3pPr marL="480063" indent="0">
              <a:buNone/>
              <a:defRPr sz="945" b="1"/>
            </a:lvl3pPr>
            <a:lvl4pPr marL="720095" indent="0">
              <a:buNone/>
              <a:defRPr sz="840" b="1"/>
            </a:lvl4pPr>
            <a:lvl5pPr marL="960126" indent="0">
              <a:buNone/>
              <a:defRPr sz="840" b="1"/>
            </a:lvl5pPr>
            <a:lvl6pPr marL="1200158" indent="0">
              <a:buNone/>
              <a:defRPr sz="840" b="1"/>
            </a:lvl6pPr>
            <a:lvl7pPr marL="1440190" indent="0">
              <a:buNone/>
              <a:defRPr sz="840" b="1"/>
            </a:lvl7pPr>
            <a:lvl8pPr marL="1680221" indent="0">
              <a:buNone/>
              <a:defRPr sz="840" b="1"/>
            </a:lvl8pPr>
            <a:lvl9pPr marL="1920253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3" y="1315165"/>
            <a:ext cx="3045647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1"/>
            <a:ext cx="3060647" cy="43255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2" indent="0">
              <a:buNone/>
              <a:defRPr sz="1050" b="1"/>
            </a:lvl2pPr>
            <a:lvl3pPr marL="480063" indent="0">
              <a:buNone/>
              <a:defRPr sz="945" b="1"/>
            </a:lvl3pPr>
            <a:lvl4pPr marL="720095" indent="0">
              <a:buNone/>
              <a:defRPr sz="840" b="1"/>
            </a:lvl4pPr>
            <a:lvl5pPr marL="960126" indent="0">
              <a:buNone/>
              <a:defRPr sz="840" b="1"/>
            </a:lvl5pPr>
            <a:lvl6pPr marL="1200158" indent="0">
              <a:buNone/>
              <a:defRPr sz="840" b="1"/>
            </a:lvl6pPr>
            <a:lvl7pPr marL="1440190" indent="0">
              <a:buNone/>
              <a:defRPr sz="840" b="1"/>
            </a:lvl7pPr>
            <a:lvl8pPr marL="1680221" indent="0">
              <a:buNone/>
              <a:defRPr sz="840" b="1"/>
            </a:lvl8pPr>
            <a:lvl9pPr marL="1920253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5"/>
            <a:ext cx="3060647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6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2"/>
            <a:ext cx="232196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518399"/>
            <a:ext cx="364465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2" indent="0">
              <a:buNone/>
              <a:defRPr sz="735"/>
            </a:lvl2pPr>
            <a:lvl3pPr marL="480063" indent="0">
              <a:buNone/>
              <a:defRPr sz="630"/>
            </a:lvl3pPr>
            <a:lvl4pPr marL="720095" indent="0">
              <a:buNone/>
              <a:defRPr sz="525"/>
            </a:lvl4pPr>
            <a:lvl5pPr marL="960126" indent="0">
              <a:buNone/>
              <a:defRPr sz="525"/>
            </a:lvl5pPr>
            <a:lvl6pPr marL="1200158" indent="0">
              <a:buNone/>
              <a:defRPr sz="525"/>
            </a:lvl6pPr>
            <a:lvl7pPr marL="1440190" indent="0">
              <a:buNone/>
              <a:defRPr sz="525"/>
            </a:lvl7pPr>
            <a:lvl8pPr marL="1680221" indent="0">
              <a:buNone/>
              <a:defRPr sz="525"/>
            </a:lvl8pPr>
            <a:lvl9pPr marL="1920253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2"/>
            <a:ext cx="232196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518399"/>
            <a:ext cx="364465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2" indent="0">
              <a:buNone/>
              <a:defRPr sz="1470"/>
            </a:lvl2pPr>
            <a:lvl3pPr marL="480063" indent="0">
              <a:buNone/>
              <a:defRPr sz="1260"/>
            </a:lvl3pPr>
            <a:lvl4pPr marL="720095" indent="0">
              <a:buNone/>
              <a:defRPr sz="1050"/>
            </a:lvl4pPr>
            <a:lvl5pPr marL="960126" indent="0">
              <a:buNone/>
              <a:defRPr sz="1050"/>
            </a:lvl5pPr>
            <a:lvl6pPr marL="1200158" indent="0">
              <a:buNone/>
              <a:defRPr sz="1050"/>
            </a:lvl6pPr>
            <a:lvl7pPr marL="1440190" indent="0">
              <a:buNone/>
              <a:defRPr sz="1050"/>
            </a:lvl7pPr>
            <a:lvl8pPr marL="1680221" indent="0">
              <a:buNone/>
              <a:defRPr sz="1050"/>
            </a:lvl8pPr>
            <a:lvl9pPr marL="1920253" indent="0">
              <a:buNone/>
              <a:defRPr sz="10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2" indent="0">
              <a:buNone/>
              <a:defRPr sz="735"/>
            </a:lvl2pPr>
            <a:lvl3pPr marL="480063" indent="0">
              <a:buNone/>
              <a:defRPr sz="630"/>
            </a:lvl3pPr>
            <a:lvl4pPr marL="720095" indent="0">
              <a:buNone/>
              <a:defRPr sz="525"/>
            </a:lvl4pPr>
            <a:lvl5pPr marL="960126" indent="0">
              <a:buNone/>
              <a:defRPr sz="525"/>
            </a:lvl5pPr>
            <a:lvl6pPr marL="1200158" indent="0">
              <a:buNone/>
              <a:defRPr sz="525"/>
            </a:lvl6pPr>
            <a:lvl7pPr marL="1440190" indent="0">
              <a:buNone/>
              <a:defRPr sz="525"/>
            </a:lvl7pPr>
            <a:lvl8pPr marL="1680221" indent="0">
              <a:buNone/>
              <a:defRPr sz="525"/>
            </a:lvl8pPr>
            <a:lvl9pPr marL="1920253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7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4" y="191692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4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6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EE4C-BA4F-4DE9-BE84-386763901238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6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F9A1-627D-45CB-9A92-506591EAB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2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3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9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11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42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4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5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7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9" indent="-120016" algn="l" defTabSz="48006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2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3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5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8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90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21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53" algn="l" defTabSz="48006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33220"/>
              </p:ext>
            </p:extLst>
          </p:nvPr>
        </p:nvGraphicFramePr>
        <p:xfrm>
          <a:off x="245533" y="241298"/>
          <a:ext cx="6726768" cy="3111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1994">
                  <a:extLst>
                    <a:ext uri="{9D8B030D-6E8A-4147-A177-3AD203B41FA5}">
                      <a16:colId xmlns:a16="http://schemas.microsoft.com/office/drawing/2014/main" val="1626613184"/>
                    </a:ext>
                  </a:extLst>
                </a:gridCol>
                <a:gridCol w="1163274">
                  <a:extLst>
                    <a:ext uri="{9D8B030D-6E8A-4147-A177-3AD203B41FA5}">
                      <a16:colId xmlns:a16="http://schemas.microsoft.com/office/drawing/2014/main" val="1839449988"/>
                    </a:ext>
                  </a:extLst>
                </a:gridCol>
                <a:gridCol w="2175750">
                  <a:extLst>
                    <a:ext uri="{9D8B030D-6E8A-4147-A177-3AD203B41FA5}">
                      <a16:colId xmlns:a16="http://schemas.microsoft.com/office/drawing/2014/main" val="636244539"/>
                    </a:ext>
                  </a:extLst>
                </a:gridCol>
                <a:gridCol w="2175750">
                  <a:extLst>
                    <a:ext uri="{9D8B030D-6E8A-4147-A177-3AD203B41FA5}">
                      <a16:colId xmlns:a16="http://schemas.microsoft.com/office/drawing/2014/main" val="1227204202"/>
                    </a:ext>
                  </a:extLst>
                </a:gridCol>
              </a:tblGrid>
              <a:tr h="474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Morphology type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Description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Judgement task example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Analogy task example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18555"/>
                  </a:ext>
                </a:extLst>
              </a:tr>
              <a:tr h="878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Compounds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Combines two words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Which is a better name for skates that are run by a motor?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1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Skatesmotor</a:t>
                      </a:r>
                      <a:r>
                        <a:rPr lang="en-GB" sz="1200" i="1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+mn-lt"/>
                        </a:rPr>
                        <a:t>or </a:t>
                      </a:r>
                      <a:r>
                        <a:rPr lang="en-GB" sz="1200" b="1" i="1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motorskates</a:t>
                      </a:r>
                      <a:endParaRPr lang="en-GB" sz="1200" b="1" i="1" dirty="0">
                        <a:solidFill>
                          <a:schemeClr val="accent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A wand that a fairy has is called a fairy wand. What is the name for a wand that an elf has?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extLst>
                  <a:ext uri="{0D108BD9-81ED-4DB2-BD59-A6C34878D82A}">
                    <a16:rowId xmlns:a16="http://schemas.microsoft.com/office/drawing/2014/main" val="3544475423"/>
                  </a:ext>
                </a:extLst>
              </a:tr>
              <a:tr h="878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Inflections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Marks tense or number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To </a:t>
                      </a:r>
                      <a:r>
                        <a:rPr lang="en-GB" sz="1200" u="sng" dirty="0">
                          <a:effectLst/>
                          <a:latin typeface="+mn-lt"/>
                        </a:rPr>
                        <a:t>play</a:t>
                      </a:r>
                      <a:r>
                        <a:rPr lang="en-GB" sz="1200" dirty="0">
                          <a:effectLst/>
                          <a:latin typeface="+mn-lt"/>
                        </a:rPr>
                        <a:t>. Yesterday, Ross </a:t>
                      </a:r>
                      <a:r>
                        <a:rPr lang="en-GB" sz="1200" b="1" i="1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plays </a:t>
                      </a:r>
                      <a:r>
                        <a:rPr lang="en-GB" sz="12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en-GB" sz="1200" b="1" i="1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playing </a:t>
                      </a:r>
                      <a:r>
                        <a:rPr lang="en-GB" sz="12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GB" sz="1200" b="1" i="1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 played </a:t>
                      </a:r>
                      <a:r>
                        <a:rPr lang="en-GB" sz="1200" dirty="0">
                          <a:effectLst/>
                          <a:latin typeface="+mn-lt"/>
                        </a:rPr>
                        <a:t>in the sand.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Child: children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Beach: </a:t>
                      </a:r>
                      <a:r>
                        <a:rPr lang="en-GB" sz="1200" b="1" i="0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???</a:t>
                      </a:r>
                      <a:endParaRPr lang="en-GB" sz="1200" b="1" i="0" dirty="0">
                        <a:solidFill>
                          <a:schemeClr val="accent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extLst>
                  <a:ext uri="{0D108BD9-81ED-4DB2-BD59-A6C34878D82A}">
                    <a16:rowId xmlns:a16="http://schemas.microsoft.com/office/drawing/2014/main" val="4177233428"/>
                  </a:ext>
                </a:extLst>
              </a:tr>
              <a:tr h="878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+mn-lt"/>
                        </a:rPr>
                        <a:t>Derivations</a:t>
                      </a:r>
                      <a:endParaRPr lang="en-GB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Changes word class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To </a:t>
                      </a:r>
                      <a:r>
                        <a:rPr lang="en-GB" sz="1200" u="sng" dirty="0">
                          <a:effectLst/>
                          <a:latin typeface="+mn-lt"/>
                        </a:rPr>
                        <a:t>treat</a:t>
                      </a:r>
                      <a:r>
                        <a:rPr lang="en-GB" sz="1200" dirty="0">
                          <a:effectLst/>
                          <a:latin typeface="+mn-lt"/>
                        </a:rPr>
                        <a:t>. The group needs better </a:t>
                      </a:r>
                      <a:r>
                        <a:rPr lang="en-GB" sz="1200" b="1" i="1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treatage</a:t>
                      </a:r>
                      <a:r>
                        <a:rPr lang="en-GB" sz="1200" b="1" i="1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en-GB" sz="1200" b="1" i="1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treatment </a:t>
                      </a:r>
                      <a:r>
                        <a:rPr lang="en-GB" sz="12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GB" sz="1200" b="1" i="1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 treated</a:t>
                      </a:r>
                      <a:r>
                        <a:rPr lang="en-GB" sz="12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GB" sz="12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Stupid: stupidity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Dark: </a:t>
                      </a:r>
                      <a:r>
                        <a:rPr lang="en-GB" sz="1200" b="1" i="0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???</a:t>
                      </a:r>
                      <a:endParaRPr lang="en-GB" sz="1200" b="1" i="0" dirty="0">
                        <a:solidFill>
                          <a:schemeClr val="accent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5" marR="36005" marT="0" marB="0" anchor="ctr"/>
                </a:tc>
                <a:extLst>
                  <a:ext uri="{0D108BD9-81ED-4DB2-BD59-A6C34878D82A}">
                    <a16:rowId xmlns:a16="http://schemas.microsoft.com/office/drawing/2014/main" val="303029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95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James</dc:creator>
  <cp:lastModifiedBy>Emma James</cp:lastModifiedBy>
  <cp:revision>2</cp:revision>
  <dcterms:created xsi:type="dcterms:W3CDTF">2020-09-24T12:52:32Z</dcterms:created>
  <dcterms:modified xsi:type="dcterms:W3CDTF">2020-09-24T12:56:26Z</dcterms:modified>
</cp:coreProperties>
</file>