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74" r:id="rId4"/>
    <p:sldId id="260" r:id="rId5"/>
    <p:sldId id="259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D41"/>
    <a:srgbClr val="0065BD"/>
    <a:srgbClr val="D33D34"/>
    <a:srgbClr val="DA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9"/>
    <p:restoredTop sz="94673"/>
  </p:normalViewPr>
  <p:slideViewPr>
    <p:cSldViewPr snapToGrid="0" snapToObjects="1">
      <p:cViewPr varScale="1">
        <p:scale>
          <a:sx n="95" d="100"/>
          <a:sy n="95" d="100"/>
        </p:scale>
        <p:origin x="200" y="18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F80D-66FF-CB40-A207-883D62F81BA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8B15D-F715-0B49-9CB7-05D3E097C7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32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6247-0FF7-9748-A42C-CEC0F24F7821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416B-7F4D-5148-A1EB-84B372D9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71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695279"/>
            <a:ext cx="7184571" cy="2433157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Helvetica" charset="0"/>
                <a:ea typeface="Helvetica" charset="0"/>
                <a:cs typeface="Helvetica" charset="0"/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  <a:latin typeface="Helvetica" charset="0"/>
                <a:ea typeface="Helvetica" charset="0"/>
                <a:cs typeface="Helvetica" charset="0"/>
              </a:rPr>
              <a:t>Datenverarbeitung</a:t>
            </a:r>
            <a:endParaRPr lang="de-DE" sz="800" dirty="0">
              <a:solidFill>
                <a:srgbClr val="0065BD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Helvetica" charset="0"/>
                <a:ea typeface="Helvetica" charset="0"/>
                <a:cs typeface="Helvetica" charset="0"/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  <a:latin typeface="Helvetica" charset="0"/>
                <a:ea typeface="Helvetica" charset="0"/>
                <a:cs typeface="Helvetica" charset="0"/>
              </a:rPr>
              <a:t>Elektro- und Informationstechnik</a:t>
            </a:r>
            <a:endParaRPr lang="de-DE" sz="800" dirty="0">
              <a:solidFill>
                <a:srgbClr val="0065BD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Helvetica" charset="0"/>
                <a:ea typeface="Helvetica" charset="0"/>
                <a:cs typeface="Helvetica" charset="0"/>
              </a:rPr>
              <a:t>Technische Universität München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632734" y="4521433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Projekt im Rahmen des Python Programmierpraktikums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66276" y="6075435"/>
            <a:ext cx="2273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Zuhra Amiri,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Zhengsen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Du</a:t>
            </a:r>
          </a:p>
          <a:p>
            <a:r>
              <a:rPr lang="de-DE" sz="1400" dirty="0" smtClean="0">
                <a:solidFill>
                  <a:srgbClr val="0065BD"/>
                </a:solidFill>
                <a:latin typeface="Helvetica" charset="0"/>
                <a:ea typeface="Helvetica" charset="0"/>
                <a:cs typeface="Helvetica" charset="0"/>
              </a:rPr>
              <a:t>Datenbank</a:t>
            </a:r>
            <a:endParaRPr lang="de-DE" sz="1400" dirty="0">
              <a:solidFill>
                <a:srgbClr val="0065BD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39591" y="6075435"/>
            <a:ext cx="402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Roland Ender,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Emlyn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Stephens, Dominik Thoma</a:t>
            </a:r>
          </a:p>
          <a:p>
            <a:r>
              <a:rPr lang="de-DE" sz="1400" dirty="0" smtClean="0">
                <a:solidFill>
                  <a:srgbClr val="0065BD"/>
                </a:solidFill>
                <a:latin typeface="Helvetica" charset="0"/>
                <a:ea typeface="Helvetica" charset="0"/>
                <a:cs typeface="Helvetica" charset="0"/>
              </a:rPr>
              <a:t>Klassifizierung</a:t>
            </a:r>
            <a:endParaRPr lang="de-DE" sz="1400" dirty="0">
              <a:solidFill>
                <a:srgbClr val="0065BD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563513" y="6075435"/>
            <a:ext cx="233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Tobias Stettner</a:t>
            </a:r>
          </a:p>
          <a:p>
            <a:r>
              <a:rPr lang="de-DE" sz="1400" dirty="0" smtClean="0">
                <a:solidFill>
                  <a:srgbClr val="0065BD"/>
                </a:solidFill>
                <a:latin typeface="Helvetica" charset="0"/>
                <a:ea typeface="Helvetica" charset="0"/>
                <a:cs typeface="Helvetica" charset="0"/>
              </a:rPr>
              <a:t>Web API &amp; Softwaredesign</a:t>
            </a:r>
            <a:endParaRPr lang="de-DE" sz="1400" dirty="0">
              <a:solidFill>
                <a:srgbClr val="0065BD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3915507" y="3896861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cxnSp>
        <p:nvCxnSpPr>
          <p:cNvPr id="60" name="Gerade Verbindung 59"/>
          <p:cNvCxnSpPr/>
          <p:nvPr/>
        </p:nvCxnSpPr>
        <p:spPr>
          <a:xfrm flipH="1" flipV="1">
            <a:off x="5740757" y="2870148"/>
            <a:ext cx="909234" cy="296385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5740757" y="355741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5730674" y="4578605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 flipV="1">
            <a:off x="6649993" y="318160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6639908" y="388551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 flipV="1">
            <a:off x="6639908" y="457150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V="1">
            <a:off x="5720589" y="3892598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V="1">
            <a:off x="5750842" y="321634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6647462" y="3564472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6664273" y="4232057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6659041" y="28612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 flipV="1">
            <a:off x="5740757" y="426570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 flipV="1">
            <a:off x="7577325" y="35628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7569311" y="389309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 flipV="1">
            <a:off x="5750842" y="2878825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 flipV="1">
            <a:off x="5767653" y="3573278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 flipV="1">
            <a:off x="6676887" y="3208500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 flipV="1">
            <a:off x="6641587" y="3912389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6630651" y="2868332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flipH="1">
            <a:off x="6647463" y="3562840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flipH="1">
            <a:off x="5791853" y="3833487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>
            <a:off x="5749146" y="322444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flipH="1" flipV="1">
            <a:off x="7590907" y="2861154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7518890" y="389989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>
            <a:off x="5742770" y="319954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>
            <a:off x="6665003" y="2846063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5759103" y="288589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6595910" y="3154321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>
            <a:off x="5152140" y="2883416"/>
            <a:ext cx="591657" cy="1011113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H="1" flipV="1">
            <a:off x="5159009" y="3887471"/>
            <a:ext cx="583408" cy="103058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 flipV="1">
            <a:off x="5192443" y="3913154"/>
            <a:ext cx="513864" cy="326498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5201457" y="3553667"/>
            <a:ext cx="540246" cy="34433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82496" y="2711887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5582496" y="3399153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>
            <a:off x="5582496" y="4085258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5582496" y="4772524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7400965" y="2711887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7400965" y="3399153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7400965" y="4085258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7400965" y="4772524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6471562" y="3028410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6471562" y="3714515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6471562" y="4401781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rade Verbindung 103"/>
          <p:cNvCxnSpPr/>
          <p:nvPr/>
        </p:nvCxnSpPr>
        <p:spPr>
          <a:xfrm flipH="1">
            <a:off x="8498714" y="3920072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10200" y="3768735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Bogen 55"/>
          <p:cNvSpPr/>
          <p:nvPr/>
        </p:nvSpPr>
        <p:spPr>
          <a:xfrm rot="5400000">
            <a:off x="5745614" y="2716668"/>
            <a:ext cx="4157664" cy="2410505"/>
          </a:xfrm>
          <a:prstGeom prst="arc">
            <a:avLst/>
          </a:prstGeom>
          <a:ln w="635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Bild 62" descr="img98.bmp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1777" r="20497" b="1887"/>
          <a:stretch/>
        </p:blipFill>
        <p:spPr>
          <a:xfrm>
            <a:off x="797200" y="2711887"/>
            <a:ext cx="2369948" cy="2369948"/>
          </a:xfrm>
          <a:prstGeom prst="ellipse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4" name="Oval 63"/>
          <p:cNvSpPr/>
          <p:nvPr/>
        </p:nvSpPr>
        <p:spPr>
          <a:xfrm>
            <a:off x="788614" y="2713660"/>
            <a:ext cx="2372477" cy="2372477"/>
          </a:xfrm>
          <a:prstGeom prst="ellipse">
            <a:avLst/>
          </a:prstGeom>
          <a:noFill/>
          <a:ln w="120650" cap="rnd">
            <a:solidFill>
              <a:srgbClr val="0065BD"/>
            </a:solidFill>
            <a:prstDash val="dash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6343626" y="5814125"/>
            <a:ext cx="10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D33D34"/>
                </a:solidFill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0</a:t>
            </a:r>
            <a:r>
              <a:rPr lang="de-DE" dirty="0" smtClean="0">
                <a:solidFill>
                  <a:srgbClr val="D33D34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oder</a:t>
            </a:r>
            <a:r>
              <a:rPr lang="de-DE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dirty="0" smtClean="0">
                <a:solidFill>
                  <a:srgbClr val="388D41"/>
                </a:solidFill>
                <a:latin typeface="Roboto Mono Medium" charset="0"/>
                <a:ea typeface="Roboto Mono Medium" charset="0"/>
                <a:cs typeface="Roboto Mono Medium" charset="0"/>
              </a:rPr>
              <a:t>1</a:t>
            </a:r>
            <a:endParaRPr lang="de-DE" dirty="0">
              <a:solidFill>
                <a:srgbClr val="388D41"/>
              </a:solidFill>
              <a:latin typeface="Roboto Mono Medium" charset="0"/>
              <a:ea typeface="Roboto Mono Medium" charset="0"/>
              <a:cs typeface="Roboto Mon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gen 55"/>
          <p:cNvSpPr/>
          <p:nvPr/>
        </p:nvSpPr>
        <p:spPr>
          <a:xfrm rot="10800000">
            <a:off x="1698079" y="3511413"/>
            <a:ext cx="8401879" cy="2496411"/>
          </a:xfrm>
          <a:prstGeom prst="arc">
            <a:avLst/>
          </a:prstGeom>
          <a:ln w="635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3915507" y="3896861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pic>
        <p:nvPicPr>
          <p:cNvPr id="10" name="Bild 9" descr="img98.bmp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1777" r="20497" b="1887"/>
          <a:stretch/>
        </p:blipFill>
        <p:spPr>
          <a:xfrm>
            <a:off x="797200" y="2711887"/>
            <a:ext cx="2369948" cy="2369948"/>
          </a:xfrm>
          <a:prstGeom prst="ellipse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788614" y="2713660"/>
            <a:ext cx="2372477" cy="2372477"/>
          </a:xfrm>
          <a:prstGeom prst="ellipse">
            <a:avLst/>
          </a:prstGeom>
          <a:noFill/>
          <a:ln w="120650" cap="rnd" cmpd="sng">
            <a:solidFill>
              <a:srgbClr val="388D41"/>
            </a:solidFill>
            <a:prstDash val="solid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59"/>
          <p:cNvCxnSpPr/>
          <p:nvPr/>
        </p:nvCxnSpPr>
        <p:spPr>
          <a:xfrm flipH="1" flipV="1">
            <a:off x="5740757" y="2870148"/>
            <a:ext cx="909234" cy="296385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5740757" y="355741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5730674" y="4578605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 flipV="1">
            <a:off x="6649993" y="318160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6639908" y="388551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 flipV="1">
            <a:off x="6639908" y="457150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V="1">
            <a:off x="5720589" y="3892598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V="1">
            <a:off x="5750842" y="321634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6647462" y="3564472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6664273" y="4232057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6659041" y="28612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 flipV="1">
            <a:off x="5740757" y="426570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 flipV="1">
            <a:off x="7577325" y="35628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7569311" y="389309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 flipV="1">
            <a:off x="5750842" y="2878825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 flipV="1">
            <a:off x="5767653" y="3573278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 flipV="1">
            <a:off x="6676887" y="3208500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 flipV="1">
            <a:off x="6641587" y="3912389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6630651" y="2868332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flipH="1">
            <a:off x="6647463" y="3562840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flipH="1">
            <a:off x="5791853" y="3833487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>
            <a:off x="5749146" y="322444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flipH="1" flipV="1">
            <a:off x="7590907" y="2861154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7518890" y="389989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>
            <a:off x="5742770" y="319954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>
            <a:off x="6665003" y="2846063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5759103" y="288589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6595910" y="3154321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>
            <a:off x="5152140" y="2883416"/>
            <a:ext cx="591657" cy="1011113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H="1" flipV="1">
            <a:off x="5159009" y="3887471"/>
            <a:ext cx="583408" cy="103058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 flipV="1">
            <a:off x="5192443" y="3913154"/>
            <a:ext cx="513864" cy="326498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5201457" y="3553667"/>
            <a:ext cx="540246" cy="34433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82496" y="2711887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5582496" y="3399153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>
            <a:off x="5582496" y="4085258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5582496" y="4772524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7400965" y="2711887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7400965" y="3399153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7400965" y="4085258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7400965" y="4772524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6471562" y="3028410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6471562" y="3714515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6471562" y="4401781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rade Verbindung 103"/>
          <p:cNvCxnSpPr/>
          <p:nvPr/>
        </p:nvCxnSpPr>
        <p:spPr>
          <a:xfrm flipH="1">
            <a:off x="8498714" y="3920072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10200" y="3768735"/>
            <a:ext cx="316523" cy="316523"/>
          </a:xfrm>
          <a:prstGeom prst="ellipse">
            <a:avLst/>
          </a:prstGeom>
          <a:solidFill>
            <a:srgbClr val="388D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5400000">
            <a:off x="5745614" y="2716668"/>
            <a:ext cx="4157664" cy="2410505"/>
          </a:xfrm>
          <a:prstGeom prst="arc">
            <a:avLst/>
          </a:prstGeom>
          <a:ln w="635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343626" y="5814125"/>
            <a:ext cx="10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D33D34"/>
                </a:solidFill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0</a:t>
            </a:r>
            <a:r>
              <a:rPr lang="de-DE" dirty="0" smtClean="0">
                <a:solidFill>
                  <a:srgbClr val="D33D34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oder</a:t>
            </a:r>
            <a:r>
              <a:rPr lang="de-DE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dirty="0" smtClean="0">
                <a:solidFill>
                  <a:srgbClr val="388D41"/>
                </a:solidFill>
                <a:latin typeface="Roboto Mono Medium" charset="0"/>
                <a:ea typeface="Roboto Mono Medium" charset="0"/>
                <a:cs typeface="Roboto Mono Medium" charset="0"/>
              </a:rPr>
              <a:t>1</a:t>
            </a:r>
            <a:endParaRPr lang="de-DE" dirty="0">
              <a:solidFill>
                <a:srgbClr val="388D41"/>
              </a:solidFill>
              <a:latin typeface="Roboto Mono Medium" charset="0"/>
              <a:ea typeface="Roboto Mono Medium" charset="0"/>
              <a:cs typeface="Roboto Mon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pic>
        <p:nvPicPr>
          <p:cNvPr id="56" name="Bild 55" descr="img98.bmp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07280"/>
            <a:ext cx="3261588" cy="2174392"/>
          </a:xfrm>
          <a:prstGeom prst="rect">
            <a:avLst/>
          </a:prstGeom>
        </p:spPr>
      </p:pic>
      <p:pic>
        <p:nvPicPr>
          <p:cNvPr id="57" name="Bild 56" descr="img100.bmp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12" y="1507280"/>
            <a:ext cx="3239501" cy="2159667"/>
          </a:xfrm>
          <a:prstGeom prst="rect">
            <a:avLst/>
          </a:prstGeom>
        </p:spPr>
      </p:pic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78701"/>
              </p:ext>
            </p:extLst>
          </p:nvPr>
        </p:nvGraphicFramePr>
        <p:xfrm>
          <a:off x="914401" y="3957635"/>
          <a:ext cx="3261588" cy="234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794"/>
                <a:gridCol w="1630794"/>
              </a:tblGrid>
              <a:tr h="463480">
                <a:tc>
                  <a:txBody>
                    <a:bodyPr/>
                    <a:lstStyle/>
                    <a:p>
                      <a:pPr algn="l"/>
                      <a:r>
                        <a:rPr lang="de-DE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1</a:t>
                      </a:r>
                      <a:endParaRPr lang="de-DE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1425.105</a:t>
                      </a:r>
                      <a:endParaRPr lang="de-DE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2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26.0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3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33.0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4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15.0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5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31.13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el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15878"/>
              </p:ext>
            </p:extLst>
          </p:nvPr>
        </p:nvGraphicFramePr>
        <p:xfrm>
          <a:off x="4988512" y="3957635"/>
          <a:ext cx="3261588" cy="234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794"/>
                <a:gridCol w="1630794"/>
              </a:tblGrid>
              <a:tr h="463480">
                <a:tc>
                  <a:txBody>
                    <a:bodyPr/>
                    <a:lstStyle/>
                    <a:p>
                      <a:pPr algn="l"/>
                      <a:r>
                        <a:rPr lang="de-DE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1</a:t>
                      </a:r>
                      <a:endParaRPr lang="de-DE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35.651</a:t>
                      </a:r>
                      <a:endParaRPr lang="de-DE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2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4.0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3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5.0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4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5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30.84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8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pic>
        <p:nvPicPr>
          <p:cNvPr id="56" name="Bild 55" descr="img98.bmp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07280"/>
            <a:ext cx="3261588" cy="2174392"/>
          </a:xfrm>
          <a:prstGeom prst="rect">
            <a:avLst/>
          </a:prstGeom>
        </p:spPr>
      </p:pic>
      <p:pic>
        <p:nvPicPr>
          <p:cNvPr id="57" name="Bild 56" descr="img100.bmp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12" y="1507280"/>
            <a:ext cx="3239501" cy="2159667"/>
          </a:xfrm>
          <a:prstGeom prst="rect">
            <a:avLst/>
          </a:prstGeom>
        </p:spPr>
      </p:pic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914401" y="3957635"/>
          <a:ext cx="3261588" cy="234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794"/>
                <a:gridCol w="1630794"/>
              </a:tblGrid>
              <a:tr h="463480">
                <a:tc>
                  <a:txBody>
                    <a:bodyPr/>
                    <a:lstStyle/>
                    <a:p>
                      <a:pPr algn="l"/>
                      <a:r>
                        <a:rPr lang="de-DE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1</a:t>
                      </a:r>
                      <a:endParaRPr lang="de-DE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9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smtClean="0">
                          <a:solidFill>
                            <a:srgbClr val="0065BD"/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1425.105</a:t>
                      </a:r>
                      <a:endParaRPr lang="de-DE" b="0" dirty="0">
                        <a:solidFill>
                          <a:srgbClr val="0065BD"/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9EF"/>
                    </a:solidFill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2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26.0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3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33.0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4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15.0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5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31.13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elle 57"/>
          <p:cNvGraphicFramePr>
            <a:graphicFrameLocks noGrp="1"/>
          </p:cNvGraphicFramePr>
          <p:nvPr/>
        </p:nvGraphicFramePr>
        <p:xfrm>
          <a:off x="4988512" y="3957635"/>
          <a:ext cx="3261588" cy="234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794"/>
                <a:gridCol w="1630794"/>
              </a:tblGrid>
              <a:tr h="463480">
                <a:tc>
                  <a:txBody>
                    <a:bodyPr/>
                    <a:lstStyle/>
                    <a:p>
                      <a:pPr algn="l"/>
                      <a:r>
                        <a:rPr lang="de-DE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1</a:t>
                      </a:r>
                      <a:endParaRPr lang="de-DE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9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smtClean="0">
                          <a:solidFill>
                            <a:srgbClr val="0065BD"/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35.651</a:t>
                      </a:r>
                      <a:endParaRPr lang="de-DE" b="0" dirty="0">
                        <a:solidFill>
                          <a:srgbClr val="0065BD"/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9EF"/>
                    </a:solidFill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2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4.0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3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5.0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4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5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30.84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9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pic>
        <p:nvPicPr>
          <p:cNvPr id="56" name="Bild 55" descr="img98.bmp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07280"/>
            <a:ext cx="3261588" cy="2174392"/>
          </a:xfrm>
          <a:prstGeom prst="rect">
            <a:avLst/>
          </a:prstGeom>
        </p:spPr>
      </p:pic>
      <p:pic>
        <p:nvPicPr>
          <p:cNvPr id="57" name="Bild 56" descr="img100.bmp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12" y="1507280"/>
            <a:ext cx="3239501" cy="2159667"/>
          </a:xfrm>
          <a:prstGeom prst="rect">
            <a:avLst/>
          </a:prstGeom>
        </p:spPr>
      </p:pic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99800"/>
              </p:ext>
            </p:extLst>
          </p:nvPr>
        </p:nvGraphicFramePr>
        <p:xfrm>
          <a:off x="914401" y="3957635"/>
          <a:ext cx="3261588" cy="234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794"/>
                <a:gridCol w="1630794"/>
              </a:tblGrid>
              <a:tr h="463480">
                <a:tc>
                  <a:txBody>
                    <a:bodyPr/>
                    <a:lstStyle/>
                    <a:p>
                      <a:pPr algn="l"/>
                      <a:r>
                        <a:rPr lang="de-DE" b="0" dirty="0" smtClean="0">
                          <a:solidFill>
                            <a:srgbClr val="0065BD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Schärfe</a:t>
                      </a:r>
                      <a:endParaRPr lang="de-DE" b="0" dirty="0">
                        <a:solidFill>
                          <a:srgbClr val="0065BD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9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smtClean="0">
                          <a:solidFill>
                            <a:srgbClr val="0065BD"/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1425.105</a:t>
                      </a:r>
                      <a:endParaRPr lang="de-DE" b="0" dirty="0">
                        <a:solidFill>
                          <a:srgbClr val="0065BD"/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9EF"/>
                    </a:solidFill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2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26.0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3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33.0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4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15.0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5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31.13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el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70046"/>
              </p:ext>
            </p:extLst>
          </p:nvPr>
        </p:nvGraphicFramePr>
        <p:xfrm>
          <a:off x="4988512" y="3957635"/>
          <a:ext cx="3261588" cy="234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794"/>
                <a:gridCol w="1630794"/>
              </a:tblGrid>
              <a:tr h="463480">
                <a:tc>
                  <a:txBody>
                    <a:bodyPr/>
                    <a:lstStyle/>
                    <a:p>
                      <a:pPr algn="l"/>
                      <a:r>
                        <a:rPr lang="de-DE" b="0" dirty="0" smtClean="0">
                          <a:solidFill>
                            <a:srgbClr val="0065BD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Schärfe</a:t>
                      </a:r>
                      <a:endParaRPr lang="de-DE" b="0" dirty="0">
                        <a:solidFill>
                          <a:srgbClr val="0065BD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9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smtClean="0">
                          <a:solidFill>
                            <a:srgbClr val="0065BD"/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35.651</a:t>
                      </a:r>
                      <a:endParaRPr lang="de-DE" b="0" dirty="0">
                        <a:solidFill>
                          <a:srgbClr val="0065BD"/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9EF"/>
                    </a:solidFill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2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4.0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3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5.0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4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3.0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18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Feature 5</a:t>
                      </a:r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 Mono Medium for Powerline Medium" charset="0"/>
                          <a:ea typeface="Roboto Mono Medium for Powerline Medium" charset="0"/>
                          <a:cs typeface="Roboto Mono Medium for Powerline Medium" charset="0"/>
                        </a:rPr>
                        <a:t>30.84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 Mono Medium for Powerline Medium" charset="0"/>
                        <a:ea typeface="Roboto Mono Medium for Powerline Medium" charset="0"/>
                        <a:cs typeface="Roboto Mono Medium for Powerline Medium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pic>
        <p:nvPicPr>
          <p:cNvPr id="9" name="Bild 8" descr="img98.bmp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1777" r="20497" b="1887"/>
          <a:stretch/>
        </p:blipFill>
        <p:spPr>
          <a:xfrm>
            <a:off x="3019614" y="2248089"/>
            <a:ext cx="3104772" cy="3104772"/>
          </a:xfrm>
          <a:prstGeom prst="ellipse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3011028" y="2249862"/>
            <a:ext cx="3108085" cy="3108085"/>
          </a:xfrm>
          <a:prstGeom prst="ellipse">
            <a:avLst/>
          </a:prstGeom>
          <a:noFill/>
          <a:ln w="120650" cap="rnd" cmpd="sng">
            <a:solidFill>
              <a:srgbClr val="388D41"/>
            </a:solidFill>
            <a:prstDash val="solid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/>
          <p:cNvSpPr/>
          <p:nvPr/>
        </p:nvSpPr>
        <p:spPr>
          <a:xfrm>
            <a:off x="3557588" y="3465513"/>
            <a:ext cx="763587" cy="763587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388D41"/>
                </a:solidFill>
                <a:latin typeface="Sansation" charset="0"/>
                <a:ea typeface="Sansation" charset="0"/>
                <a:cs typeface="Sansation" charset="0"/>
              </a:rPr>
              <a:t>OK</a:t>
            </a:r>
            <a:endParaRPr lang="de-DE" b="1" dirty="0">
              <a:solidFill>
                <a:srgbClr val="388D4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38350" y="3465513"/>
            <a:ext cx="763587" cy="763587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D33D34"/>
                </a:solidFill>
                <a:latin typeface="Sansation" charset="0"/>
                <a:ea typeface="Sansation" charset="0"/>
                <a:cs typeface="Sansation" charset="0"/>
              </a:rPr>
              <a:t>X</a:t>
            </a:r>
            <a:endParaRPr lang="de-DE" b="1" dirty="0">
              <a:solidFill>
                <a:srgbClr val="D33D34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pic>
        <p:nvPicPr>
          <p:cNvPr id="9" name="Bild 8" descr="img98.bmp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1777" r="20497" b="1887"/>
          <a:stretch/>
        </p:blipFill>
        <p:spPr>
          <a:xfrm>
            <a:off x="576451" y="4468821"/>
            <a:ext cx="1798440" cy="1798440"/>
          </a:xfrm>
          <a:prstGeom prst="ellipse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567865" y="4471988"/>
            <a:ext cx="1800359" cy="1800359"/>
          </a:xfrm>
          <a:prstGeom prst="ellipse">
            <a:avLst/>
          </a:prstGeom>
          <a:noFill/>
          <a:ln w="120650" cap="rnd" cmpd="sng">
            <a:solidFill>
              <a:srgbClr val="388D41"/>
            </a:solidFill>
            <a:prstDash val="solid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/>
          <p:cNvSpPr/>
          <p:nvPr/>
        </p:nvSpPr>
        <p:spPr>
          <a:xfrm>
            <a:off x="1624630" y="4141297"/>
            <a:ext cx="915869" cy="915869"/>
          </a:xfrm>
          <a:prstGeom prst="ellipse">
            <a:avLst/>
          </a:prstGeom>
          <a:solidFill>
            <a:srgbClr val="388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Sansation" charset="0"/>
                <a:ea typeface="Sansation" charset="0"/>
                <a:cs typeface="Sansation" charset="0"/>
              </a:rPr>
              <a:t>OK</a:t>
            </a:r>
            <a:endParaRPr lang="de-DE" b="1" dirty="0">
              <a:solidFill>
                <a:schemeClr val="bg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Bogen 10"/>
          <p:cNvSpPr/>
          <p:nvPr/>
        </p:nvSpPr>
        <p:spPr>
          <a:xfrm rot="16200000">
            <a:off x="782960" y="2898278"/>
            <a:ext cx="3791721" cy="2436537"/>
          </a:xfrm>
          <a:prstGeom prst="arc">
            <a:avLst/>
          </a:prstGeom>
          <a:ln w="635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139" y="1294708"/>
            <a:ext cx="3049292" cy="2170805"/>
          </a:xfrm>
          <a:prstGeom prst="rect">
            <a:avLst/>
          </a:prstGeom>
        </p:spPr>
      </p:pic>
      <p:sp>
        <p:nvSpPr>
          <p:cNvPr id="17" name="Bogen 16"/>
          <p:cNvSpPr/>
          <p:nvPr/>
        </p:nvSpPr>
        <p:spPr>
          <a:xfrm rot="5400000" flipH="1">
            <a:off x="4344642" y="2774673"/>
            <a:ext cx="3791721" cy="2436537"/>
          </a:xfrm>
          <a:prstGeom prst="arc">
            <a:avLst/>
          </a:prstGeom>
          <a:ln w="635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Bild 14" descr="gehen-europa-collage-mit-fotos-von-europa-12868975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22" y="2232469"/>
            <a:ext cx="987704" cy="1006223"/>
          </a:xfrm>
          <a:prstGeom prst="rect">
            <a:avLst/>
          </a:prstGeom>
          <a:effectLst>
            <a:outerShdw blurRad="4191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Bild 15" descr="img98.bmp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3690">
            <a:off x="7144133" y="1962087"/>
            <a:ext cx="558888" cy="348444"/>
          </a:xfrm>
          <a:prstGeom prst="rect">
            <a:avLst/>
          </a:prstGeom>
          <a:ln w="50800">
            <a:solidFill>
              <a:srgbClr val="388D41"/>
            </a:solidFill>
          </a:ln>
          <a:effectLst>
            <a:outerShdw blurRad="419100" dist="762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4" name="Gruppierung 93"/>
          <p:cNvGrpSpPr/>
          <p:nvPr/>
        </p:nvGrpSpPr>
        <p:grpSpPr>
          <a:xfrm>
            <a:off x="5819421" y="4291639"/>
            <a:ext cx="4164177" cy="1975622"/>
            <a:chOff x="4716556" y="2711887"/>
            <a:chExt cx="5010530" cy="2377160"/>
          </a:xfrm>
        </p:grpSpPr>
        <p:cxnSp>
          <p:nvCxnSpPr>
            <p:cNvPr id="18" name="Gerade Verbindung 17"/>
            <p:cNvCxnSpPr/>
            <p:nvPr/>
          </p:nvCxnSpPr>
          <p:spPr>
            <a:xfrm flipH="1">
              <a:off x="4716556" y="3896861"/>
              <a:ext cx="427323" cy="0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 flipV="1">
              <a:off x="5740757" y="2870148"/>
              <a:ext cx="909234" cy="296385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 flipV="1">
              <a:off x="5740757" y="3557414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V="1">
              <a:off x="5730674" y="4578605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H="1" flipV="1">
              <a:off x="6649993" y="3181600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 flipV="1">
              <a:off x="6639908" y="3885510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 flipV="1">
              <a:off x="6639908" y="4571504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flipV="1">
              <a:off x="5720589" y="3892598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5750842" y="3216346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V="1">
              <a:off x="6647462" y="3564472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6664273" y="4232057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V="1">
              <a:off x="6659041" y="2861251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H="1" flipV="1">
              <a:off x="5740757" y="4265706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H="1" flipV="1">
              <a:off x="7577325" y="3562851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V="1">
              <a:off x="7569311" y="3893094"/>
              <a:ext cx="909234" cy="33944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H="1" flipV="1">
              <a:off x="5750842" y="2878825"/>
              <a:ext cx="896620" cy="993951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flipH="1" flipV="1">
              <a:off x="5767653" y="3573278"/>
              <a:ext cx="896620" cy="993951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flipH="1" flipV="1">
              <a:off x="6676887" y="3208500"/>
              <a:ext cx="896620" cy="993951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 flipV="1">
              <a:off x="6641587" y="3912389"/>
              <a:ext cx="896620" cy="993951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H="1">
              <a:off x="6630651" y="2868332"/>
              <a:ext cx="928575" cy="101007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H="1">
              <a:off x="6647463" y="3562840"/>
              <a:ext cx="928575" cy="101007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>
              <a:off x="5791853" y="3833487"/>
              <a:ext cx="928575" cy="101007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H="1">
              <a:off x="5749146" y="3224448"/>
              <a:ext cx="928575" cy="101007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H="1" flipV="1">
              <a:off x="7590907" y="2861154"/>
              <a:ext cx="896620" cy="993951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7518890" y="3899898"/>
              <a:ext cx="928575" cy="1010077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flipH="1">
              <a:off x="5742770" y="3199546"/>
              <a:ext cx="880452" cy="1731239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 flipH="1">
              <a:off x="6665003" y="2846063"/>
              <a:ext cx="880452" cy="1731239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5759103" y="2885896"/>
              <a:ext cx="880452" cy="1731239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6595910" y="3154321"/>
              <a:ext cx="880452" cy="1731239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 flipH="1">
              <a:off x="5152140" y="2883416"/>
              <a:ext cx="591657" cy="1011113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H="1" flipV="1">
              <a:off x="5159009" y="3887471"/>
              <a:ext cx="583408" cy="1030581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5192443" y="3913154"/>
              <a:ext cx="513864" cy="326498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flipH="1">
              <a:off x="5201457" y="3553667"/>
              <a:ext cx="540246" cy="344334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582496" y="2711887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/>
            <p:cNvSpPr/>
            <p:nvPr/>
          </p:nvSpPr>
          <p:spPr>
            <a:xfrm>
              <a:off x="5582496" y="3399153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/>
            <p:cNvSpPr/>
            <p:nvPr/>
          </p:nvSpPr>
          <p:spPr>
            <a:xfrm>
              <a:off x="5582496" y="4085258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Oval 53"/>
            <p:cNvSpPr/>
            <p:nvPr/>
          </p:nvSpPr>
          <p:spPr>
            <a:xfrm>
              <a:off x="5582496" y="4772524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/>
            <p:cNvSpPr/>
            <p:nvPr/>
          </p:nvSpPr>
          <p:spPr>
            <a:xfrm>
              <a:off x="7400965" y="2711887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/>
            <p:cNvSpPr/>
            <p:nvPr/>
          </p:nvSpPr>
          <p:spPr>
            <a:xfrm>
              <a:off x="7400965" y="3399153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Oval 56"/>
            <p:cNvSpPr/>
            <p:nvPr/>
          </p:nvSpPr>
          <p:spPr>
            <a:xfrm>
              <a:off x="7400965" y="4085258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Oval 57"/>
            <p:cNvSpPr/>
            <p:nvPr/>
          </p:nvSpPr>
          <p:spPr>
            <a:xfrm>
              <a:off x="7400965" y="4772524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Oval 58"/>
            <p:cNvSpPr/>
            <p:nvPr/>
          </p:nvSpPr>
          <p:spPr>
            <a:xfrm>
              <a:off x="6471562" y="3028410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/>
            <p:cNvSpPr/>
            <p:nvPr/>
          </p:nvSpPr>
          <p:spPr>
            <a:xfrm>
              <a:off x="6471562" y="3714515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/>
            <p:cNvSpPr/>
            <p:nvPr/>
          </p:nvSpPr>
          <p:spPr>
            <a:xfrm>
              <a:off x="6471562" y="4401781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flipH="1">
              <a:off x="8498714" y="3920072"/>
              <a:ext cx="1228372" cy="6924"/>
            </a:xfrm>
            <a:prstGeom prst="line">
              <a:avLst/>
            </a:prstGeom>
            <a:ln w="698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8310200" y="3768735"/>
              <a:ext cx="316523" cy="3165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6" name="Bild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4287" y="4774628"/>
            <a:ext cx="1440274" cy="11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2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bg1"/>
                </a:solidFill>
              </a:rPr>
              <a:t>Lehrstuhl für </a:t>
            </a:r>
            <a:r>
              <a:rPr lang="de-DE" sz="800" dirty="0" smtClean="0">
                <a:solidFill>
                  <a:schemeClr val="bg1"/>
                </a:solidFill>
              </a:rPr>
              <a:t>Datenverarbeitung</a:t>
            </a:r>
            <a:endParaRPr lang="de-DE" sz="800" dirty="0">
              <a:solidFill>
                <a:schemeClr val="bg1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bg1"/>
                </a:solidFill>
              </a:rPr>
              <a:t>Fakultät für </a:t>
            </a:r>
            <a:r>
              <a:rPr lang="de-DE" sz="800" dirty="0" smtClean="0">
                <a:solidFill>
                  <a:schemeClr val="bg1"/>
                </a:solidFill>
              </a:rPr>
              <a:t>Elektro- und Informationstechnik</a:t>
            </a:r>
            <a:endParaRPr lang="de-DE" sz="800" dirty="0">
              <a:solidFill>
                <a:schemeClr val="bg1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bg1"/>
                </a:solidFill>
              </a:rPr>
              <a:t>Technische Universität München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93" y="1656523"/>
            <a:ext cx="4023214" cy="1362518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888974" y="3233530"/>
            <a:ext cx="3366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smtClean="0">
                <a:solidFill>
                  <a:schemeClr val="bg1"/>
                </a:solidFill>
                <a:latin typeface="Sansation" charset="0"/>
                <a:ea typeface="Sansation" charset="0"/>
                <a:cs typeface="Sansation" charset="0"/>
              </a:rPr>
              <a:t>demo</a:t>
            </a:r>
            <a:endParaRPr lang="de-DE" sz="4400" b="1" dirty="0">
              <a:solidFill>
                <a:schemeClr val="bg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pic>
        <p:nvPicPr>
          <p:cNvPr id="64" name="Bild 63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bg1"/>
                </a:solidFill>
              </a:rPr>
              <a:t>Lehrstuhl für </a:t>
            </a:r>
            <a:r>
              <a:rPr lang="de-DE" sz="800" dirty="0" smtClean="0">
                <a:solidFill>
                  <a:schemeClr val="bg1"/>
                </a:solidFill>
              </a:rPr>
              <a:t>Datenverarbeitung</a:t>
            </a:r>
            <a:endParaRPr lang="de-DE" sz="800" dirty="0">
              <a:solidFill>
                <a:schemeClr val="bg1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bg1"/>
                </a:solidFill>
              </a:rPr>
              <a:t>Fakultät für </a:t>
            </a:r>
            <a:r>
              <a:rPr lang="de-DE" sz="800" dirty="0" smtClean="0">
                <a:solidFill>
                  <a:schemeClr val="bg1"/>
                </a:solidFill>
              </a:rPr>
              <a:t>Elektro- und Informationstechnik</a:t>
            </a:r>
            <a:endParaRPr lang="de-DE" sz="800" dirty="0">
              <a:solidFill>
                <a:schemeClr val="bg1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bg1"/>
                </a:solidFill>
              </a:rPr>
              <a:t>Technische Universität München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93" y="1656523"/>
            <a:ext cx="4023214" cy="1362518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033524" y="3297310"/>
            <a:ext cx="5076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chemeClr val="bg1"/>
                </a:solidFill>
                <a:latin typeface="Sansation" charset="0"/>
                <a:ea typeface="Sansation" charset="0"/>
                <a:cs typeface="Sansation" charset="0"/>
              </a:rPr>
              <a:t>Danke für Ihre Aufmerksamkeit</a:t>
            </a:r>
            <a:endParaRPr lang="de-DE" sz="4400" b="1" dirty="0">
              <a:solidFill>
                <a:schemeClr val="bg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pic>
        <p:nvPicPr>
          <p:cNvPr id="64" name="Bild 63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2033524" y="3044279"/>
            <a:ext cx="5076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chemeClr val="bg1">
                    <a:lumMod val="50000"/>
                  </a:schemeClr>
                </a:solidFill>
                <a:latin typeface="Sansation" charset="0"/>
                <a:ea typeface="Sansation" charset="0"/>
                <a:cs typeface="Sansation" charset="0"/>
              </a:rPr>
              <a:t>Ist mein Bild gut?</a:t>
            </a:r>
            <a:endParaRPr lang="de-DE" sz="4400" b="1" dirty="0">
              <a:solidFill>
                <a:schemeClr val="bg1">
                  <a:lumMod val="50000"/>
                </a:schemeClr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pic>
        <p:nvPicPr>
          <p:cNvPr id="7" name="Bild 6" descr="img98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6" y="3001876"/>
            <a:ext cx="2663358" cy="1775572"/>
          </a:xfrm>
          <a:prstGeom prst="rect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" name="Gerade Verbindung 2"/>
          <p:cNvCxnSpPr/>
          <p:nvPr/>
        </p:nvCxnSpPr>
        <p:spPr>
          <a:xfrm>
            <a:off x="4350421" y="3282675"/>
            <a:ext cx="614186" cy="614186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5400000">
            <a:off x="4350421" y="3896861"/>
            <a:ext cx="614186" cy="614186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d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144" y="2767488"/>
            <a:ext cx="2244348" cy="2244348"/>
          </a:xfrm>
          <a:prstGeom prst="rect">
            <a:avLst/>
          </a:prstGeom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1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pic>
        <p:nvPicPr>
          <p:cNvPr id="7" name="Bild 6" descr="img98.bmp"/>
          <p:cNvPicPr>
            <a:picLocks noChangeAspect="1"/>
          </p:cNvPicPr>
          <p:nvPr/>
        </p:nvPicPr>
        <p:blipFill>
          <a:blip r:embed="rId3" cstate="email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6" y="3001876"/>
            <a:ext cx="2663358" cy="1775572"/>
          </a:xfrm>
          <a:prstGeom prst="rect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" name="Gerade Verbindung 2"/>
          <p:cNvCxnSpPr/>
          <p:nvPr/>
        </p:nvCxnSpPr>
        <p:spPr>
          <a:xfrm>
            <a:off x="4350421" y="3282675"/>
            <a:ext cx="614186" cy="614186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5400000">
            <a:off x="4350421" y="3896861"/>
            <a:ext cx="614186" cy="614186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pic>
        <p:nvPicPr>
          <p:cNvPr id="10" name="Bild 9" descr="img98.bmp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1777" r="20497" b="1887"/>
          <a:stretch/>
        </p:blipFill>
        <p:spPr>
          <a:xfrm>
            <a:off x="5762730" y="2711887"/>
            <a:ext cx="2369948" cy="2369948"/>
          </a:xfrm>
          <a:prstGeom prst="ellipse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Oval 1"/>
          <p:cNvSpPr/>
          <p:nvPr/>
        </p:nvSpPr>
        <p:spPr>
          <a:xfrm>
            <a:off x="5754144" y="2713660"/>
            <a:ext cx="2372477" cy="2372477"/>
          </a:xfrm>
          <a:prstGeom prst="ellipse">
            <a:avLst/>
          </a:prstGeom>
          <a:noFill/>
          <a:ln w="120650" cap="rnd">
            <a:solidFill>
              <a:srgbClr val="0065BD"/>
            </a:solidFill>
            <a:prstDash val="dash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3915507" y="3896861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pic>
        <p:nvPicPr>
          <p:cNvPr id="10" name="Bild 9" descr="img98.bmp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1777" r="20497" b="1887"/>
          <a:stretch/>
        </p:blipFill>
        <p:spPr>
          <a:xfrm>
            <a:off x="797200" y="2711887"/>
            <a:ext cx="2369948" cy="2369948"/>
          </a:xfrm>
          <a:prstGeom prst="ellipse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788614" y="2713660"/>
            <a:ext cx="2372477" cy="2372477"/>
          </a:xfrm>
          <a:prstGeom prst="ellipse">
            <a:avLst/>
          </a:prstGeom>
          <a:noFill/>
          <a:ln w="120650" cap="rnd">
            <a:solidFill>
              <a:srgbClr val="0065BD"/>
            </a:solidFill>
            <a:prstDash val="dash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59"/>
          <p:cNvCxnSpPr/>
          <p:nvPr/>
        </p:nvCxnSpPr>
        <p:spPr>
          <a:xfrm flipH="1" flipV="1">
            <a:off x="5740757" y="2870148"/>
            <a:ext cx="909234" cy="296385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5740757" y="355741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5730674" y="4578605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 flipV="1">
            <a:off x="6649993" y="318160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6639908" y="388551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 flipV="1">
            <a:off x="6639908" y="457150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V="1">
            <a:off x="5720589" y="3892598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V="1">
            <a:off x="5750842" y="321634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6647462" y="3564472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6664273" y="4232057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6659041" y="28612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 flipV="1">
            <a:off x="5740757" y="426570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 flipV="1">
            <a:off x="7577325" y="35628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7569311" y="389309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 flipV="1">
            <a:off x="5750842" y="2878825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 flipV="1">
            <a:off x="5767653" y="3573278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 flipV="1">
            <a:off x="6676887" y="3208500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 flipV="1">
            <a:off x="6641587" y="3912389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6630651" y="2868332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flipH="1">
            <a:off x="6647463" y="3562840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flipH="1">
            <a:off x="5791853" y="3833487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>
            <a:off x="5749146" y="322444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flipH="1" flipV="1">
            <a:off x="7590907" y="2861154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7518890" y="389989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>
            <a:off x="5742770" y="319954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>
            <a:off x="6665003" y="2846063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5759103" y="288589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6595910" y="3154321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>
            <a:off x="5152140" y="2883416"/>
            <a:ext cx="591657" cy="1011113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H="1" flipV="1">
            <a:off x="5159009" y="3887471"/>
            <a:ext cx="583408" cy="103058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 flipV="1">
            <a:off x="5192443" y="3913154"/>
            <a:ext cx="513864" cy="326498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5201457" y="3553667"/>
            <a:ext cx="540246" cy="34433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82496" y="2711887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5582496" y="3399153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>
            <a:off x="5582496" y="4085258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5582496" y="4772524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7400965" y="2711887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7400965" y="3399153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7400965" y="4085258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7400965" y="4772524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6471562" y="3028410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6471562" y="3714515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6471562" y="4401781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rade Verbindung 103"/>
          <p:cNvCxnSpPr/>
          <p:nvPr/>
        </p:nvCxnSpPr>
        <p:spPr>
          <a:xfrm flipH="1">
            <a:off x="8498714" y="3920072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10200" y="3768735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7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3915507" y="3896861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cxnSp>
        <p:nvCxnSpPr>
          <p:cNvPr id="60" name="Gerade Verbindung 59"/>
          <p:cNvCxnSpPr/>
          <p:nvPr/>
        </p:nvCxnSpPr>
        <p:spPr>
          <a:xfrm flipH="1" flipV="1">
            <a:off x="5740757" y="2870148"/>
            <a:ext cx="909234" cy="296385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5740757" y="355741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5730674" y="4578605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 flipV="1">
            <a:off x="6649993" y="318160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6639908" y="388551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 flipV="1">
            <a:off x="6639908" y="457150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V="1">
            <a:off x="5720589" y="3892598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V="1">
            <a:off x="5750842" y="321634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6647462" y="3564472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6664273" y="4232057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6659041" y="28612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 flipV="1">
            <a:off x="5740757" y="426570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 flipV="1">
            <a:off x="7577325" y="35628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7569311" y="389309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 flipV="1">
            <a:off x="5750842" y="2878825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 flipV="1">
            <a:off x="5767653" y="3573278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 flipV="1">
            <a:off x="6676887" y="3208500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 flipV="1">
            <a:off x="6641587" y="3912389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6630651" y="2868332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flipH="1">
            <a:off x="6647463" y="3562840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flipH="1">
            <a:off x="5791853" y="3833487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>
            <a:off x="5749146" y="322444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flipH="1" flipV="1">
            <a:off x="7590907" y="2861154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7518890" y="389989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>
            <a:off x="5742770" y="319954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>
            <a:off x="6665003" y="2846063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5759103" y="288589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6595910" y="3154321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>
            <a:off x="5152140" y="2883416"/>
            <a:ext cx="591657" cy="1011113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H="1" flipV="1">
            <a:off x="5159009" y="3887471"/>
            <a:ext cx="583408" cy="103058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 flipV="1">
            <a:off x="5192443" y="3913154"/>
            <a:ext cx="513864" cy="326498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5201457" y="3553667"/>
            <a:ext cx="540246" cy="34433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82496" y="2711887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5582496" y="3399153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>
            <a:off x="5582496" y="4085258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5582496" y="4772524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7400965" y="2711887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7400965" y="3399153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7400965" y="4085258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7400965" y="4772524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6471562" y="3028410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6471562" y="3714515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6471562" y="4401781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rade Verbindung 103"/>
          <p:cNvCxnSpPr/>
          <p:nvPr/>
        </p:nvCxnSpPr>
        <p:spPr>
          <a:xfrm flipH="1">
            <a:off x="8498714" y="3920072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10200" y="3768735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Bild 57" descr="img98.bmp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1777" r="20497" b="1887"/>
          <a:stretch/>
        </p:blipFill>
        <p:spPr>
          <a:xfrm>
            <a:off x="797200" y="2711887"/>
            <a:ext cx="2369948" cy="2369948"/>
          </a:xfrm>
          <a:prstGeom prst="ellipse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1" name="Oval 60"/>
          <p:cNvSpPr/>
          <p:nvPr/>
        </p:nvSpPr>
        <p:spPr>
          <a:xfrm>
            <a:off x="788614" y="2713660"/>
            <a:ext cx="2372477" cy="2372477"/>
          </a:xfrm>
          <a:prstGeom prst="ellipse">
            <a:avLst/>
          </a:prstGeom>
          <a:noFill/>
          <a:ln w="120650" cap="rnd">
            <a:solidFill>
              <a:srgbClr val="0065BD"/>
            </a:solidFill>
            <a:prstDash val="dash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39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3915507" y="3896861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cxnSp>
        <p:nvCxnSpPr>
          <p:cNvPr id="60" name="Gerade Verbindung 59"/>
          <p:cNvCxnSpPr/>
          <p:nvPr/>
        </p:nvCxnSpPr>
        <p:spPr>
          <a:xfrm flipH="1" flipV="1">
            <a:off x="5740757" y="2870148"/>
            <a:ext cx="909234" cy="296385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5740757" y="355741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5730674" y="4578605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 flipV="1">
            <a:off x="6649993" y="318160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6639908" y="388551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 flipV="1">
            <a:off x="6639908" y="457150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V="1">
            <a:off x="5720589" y="3892598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V="1">
            <a:off x="5750842" y="321634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6647462" y="3564472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6664273" y="4232057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6659041" y="28612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 flipV="1">
            <a:off x="5740757" y="426570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 flipV="1">
            <a:off x="7577325" y="35628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7569311" y="389309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 flipV="1">
            <a:off x="5750842" y="2878825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 flipV="1">
            <a:off x="5767653" y="3573278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 flipV="1">
            <a:off x="6676887" y="3208500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 flipV="1">
            <a:off x="6641587" y="3912389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6630651" y="2868332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flipH="1">
            <a:off x="6647463" y="3562840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flipH="1">
            <a:off x="5791853" y="3833487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>
            <a:off x="5749146" y="322444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flipH="1" flipV="1">
            <a:off x="7590907" y="2861154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7518890" y="389989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>
            <a:off x="5742770" y="319954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>
            <a:off x="6665003" y="2846063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5759103" y="288589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6595910" y="3154321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>
            <a:off x="5152140" y="2883416"/>
            <a:ext cx="591657" cy="1011113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H="1" flipV="1">
            <a:off x="5159009" y="3887471"/>
            <a:ext cx="583408" cy="103058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 flipV="1">
            <a:off x="5192443" y="3913154"/>
            <a:ext cx="513864" cy="326498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5201457" y="3553667"/>
            <a:ext cx="540246" cy="34433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82496" y="2711887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5582496" y="3399153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>
            <a:off x="5582496" y="4085258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5582496" y="4772524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7400965" y="2711887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7400965" y="3399153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7400965" y="4085258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7400965" y="4772524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6471562" y="3028410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6471562" y="3714515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6471562" y="4401781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rade Verbindung 103"/>
          <p:cNvCxnSpPr/>
          <p:nvPr/>
        </p:nvCxnSpPr>
        <p:spPr>
          <a:xfrm flipH="1">
            <a:off x="8498714" y="3920072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10200" y="3768735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Bild 62" descr="img98.bmp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1777" r="20497" b="1887"/>
          <a:stretch/>
        </p:blipFill>
        <p:spPr>
          <a:xfrm>
            <a:off x="797200" y="2711887"/>
            <a:ext cx="2369948" cy="2369948"/>
          </a:xfrm>
          <a:prstGeom prst="ellipse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4" name="Oval 63"/>
          <p:cNvSpPr/>
          <p:nvPr/>
        </p:nvSpPr>
        <p:spPr>
          <a:xfrm>
            <a:off x="788614" y="2713660"/>
            <a:ext cx="2372477" cy="2372477"/>
          </a:xfrm>
          <a:prstGeom prst="ellipse">
            <a:avLst/>
          </a:prstGeom>
          <a:noFill/>
          <a:ln w="120650" cap="rnd">
            <a:solidFill>
              <a:srgbClr val="0065BD"/>
            </a:solidFill>
            <a:prstDash val="dash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71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3915507" y="3896861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cxnSp>
        <p:nvCxnSpPr>
          <p:cNvPr id="60" name="Gerade Verbindung 59"/>
          <p:cNvCxnSpPr/>
          <p:nvPr/>
        </p:nvCxnSpPr>
        <p:spPr>
          <a:xfrm flipH="1" flipV="1">
            <a:off x="5740757" y="2870148"/>
            <a:ext cx="909234" cy="296385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5740757" y="355741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5730674" y="4578605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 flipV="1">
            <a:off x="6649993" y="318160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6639908" y="388551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 flipV="1">
            <a:off x="6639908" y="457150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V="1">
            <a:off x="5720589" y="3892598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V="1">
            <a:off x="5750842" y="321634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6647462" y="3564472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6664273" y="4232057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6659041" y="28612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 flipV="1">
            <a:off x="5740757" y="426570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 flipV="1">
            <a:off x="7577325" y="35628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7569311" y="389309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 flipV="1">
            <a:off x="5750842" y="2878825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 flipV="1">
            <a:off x="5767653" y="3573278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 flipV="1">
            <a:off x="6676887" y="3208500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 flipV="1">
            <a:off x="6641587" y="3912389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6630651" y="2868332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flipH="1">
            <a:off x="6647463" y="3562840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flipH="1">
            <a:off x="5791853" y="3833487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>
            <a:off x="5749146" y="322444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flipH="1" flipV="1">
            <a:off x="7590907" y="2861154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7518890" y="389989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>
            <a:off x="5742770" y="319954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>
            <a:off x="6665003" y="2846063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5759103" y="288589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6595910" y="3154321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>
            <a:off x="5152140" y="2883416"/>
            <a:ext cx="591657" cy="1011113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H="1" flipV="1">
            <a:off x="5159009" y="3887471"/>
            <a:ext cx="583408" cy="103058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 flipV="1">
            <a:off x="5192443" y="3913154"/>
            <a:ext cx="513864" cy="326498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5201457" y="3553667"/>
            <a:ext cx="540246" cy="34433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82496" y="2711887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5582496" y="3399153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>
            <a:off x="5582496" y="4085258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5582496" y="4772524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7400965" y="2711887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7400965" y="3399153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7400965" y="4085258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7400965" y="4772524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6471562" y="3028410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6471562" y="3714515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6471562" y="4401781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rade Verbindung 103"/>
          <p:cNvCxnSpPr/>
          <p:nvPr/>
        </p:nvCxnSpPr>
        <p:spPr>
          <a:xfrm flipH="1">
            <a:off x="8498714" y="3920072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10200" y="3768735"/>
            <a:ext cx="316523" cy="316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Bild 57" descr="img98.bmp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1777" r="20497" b="1887"/>
          <a:stretch/>
        </p:blipFill>
        <p:spPr>
          <a:xfrm>
            <a:off x="797200" y="2711887"/>
            <a:ext cx="2369948" cy="2369948"/>
          </a:xfrm>
          <a:prstGeom prst="ellipse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1" name="Oval 60"/>
          <p:cNvSpPr/>
          <p:nvPr/>
        </p:nvSpPr>
        <p:spPr>
          <a:xfrm>
            <a:off x="788614" y="2713660"/>
            <a:ext cx="2372477" cy="2372477"/>
          </a:xfrm>
          <a:prstGeom prst="ellipse">
            <a:avLst/>
          </a:prstGeom>
          <a:noFill/>
          <a:ln w="120650" cap="rnd">
            <a:solidFill>
              <a:srgbClr val="0065BD"/>
            </a:solidFill>
            <a:prstDash val="dash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3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316935"/>
            <a:ext cx="608352" cy="320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276" y="306576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Lehrstuhl für </a:t>
            </a:r>
            <a:r>
              <a:rPr lang="de-DE" sz="800" dirty="0" smtClean="0">
                <a:solidFill>
                  <a:srgbClr val="0065BD"/>
                </a:solidFill>
              </a:rPr>
              <a:t>Datenverarbeitung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Fakultät für </a:t>
            </a:r>
            <a:r>
              <a:rPr lang="de-DE" sz="800" dirty="0" smtClean="0">
                <a:solidFill>
                  <a:srgbClr val="0065BD"/>
                </a:solidFill>
              </a:rPr>
              <a:t>Elektro- und Informationstechnik</a:t>
            </a:r>
            <a:endParaRPr lang="de-DE" sz="800" dirty="0">
              <a:solidFill>
                <a:srgbClr val="0065BD"/>
              </a:solidFill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Technische Universität München</a:t>
            </a:r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3915507" y="3896861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69" y="203699"/>
            <a:ext cx="2560862" cy="867272"/>
          </a:xfrm>
          <a:prstGeom prst="rect">
            <a:avLst/>
          </a:prstGeom>
          <a:effectLst>
            <a:outerShdw blurRad="393700" dist="76200" dir="5400000" algn="t" rotWithShape="0">
              <a:prstClr val="black">
                <a:alpha val="0"/>
              </a:prstClr>
            </a:outerShdw>
          </a:effectLst>
        </p:spPr>
      </p:pic>
      <p:cxnSp>
        <p:nvCxnSpPr>
          <p:cNvPr id="60" name="Gerade Verbindung 59"/>
          <p:cNvCxnSpPr/>
          <p:nvPr/>
        </p:nvCxnSpPr>
        <p:spPr>
          <a:xfrm flipH="1" flipV="1">
            <a:off x="5740757" y="2870148"/>
            <a:ext cx="909234" cy="296385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5740757" y="355741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5730674" y="4578605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 flipV="1">
            <a:off x="6649993" y="318160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6639908" y="3885510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 flipV="1">
            <a:off x="6639908" y="457150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V="1">
            <a:off x="5720589" y="3892598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V="1">
            <a:off x="5750842" y="321634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6647462" y="3564472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6664273" y="4232057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6659041" y="28612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 flipV="1">
            <a:off x="5740757" y="4265706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 flipV="1">
            <a:off x="7577325" y="3562851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7569311" y="3893094"/>
            <a:ext cx="909234" cy="33944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 flipV="1">
            <a:off x="5750842" y="2878825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 flipV="1">
            <a:off x="5767653" y="3573278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 flipV="1">
            <a:off x="6676887" y="3208500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 flipV="1">
            <a:off x="6641587" y="3912389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6630651" y="2868332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flipH="1">
            <a:off x="6647463" y="3562840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flipH="1">
            <a:off x="5791853" y="3833487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>
            <a:off x="5749146" y="322444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flipH="1" flipV="1">
            <a:off x="7590907" y="2861154"/>
            <a:ext cx="896620" cy="99395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7518890" y="3899898"/>
            <a:ext cx="928575" cy="1010077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>
            <a:off x="5742770" y="319954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H="1">
            <a:off x="6665003" y="2846063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5759103" y="2885896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6595910" y="3154321"/>
            <a:ext cx="880452" cy="1731239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H="1">
            <a:off x="5152140" y="2883416"/>
            <a:ext cx="591657" cy="1011113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H="1" flipV="1">
            <a:off x="5159009" y="3887471"/>
            <a:ext cx="583408" cy="1030581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 flipV="1">
            <a:off x="5192443" y="3913154"/>
            <a:ext cx="513864" cy="326498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5201457" y="3553667"/>
            <a:ext cx="540246" cy="34433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82496" y="2711887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5582496" y="3399153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>
            <a:off x="5582496" y="4085258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5582496" y="4772524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7400965" y="2711887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7400965" y="3399153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7400965" y="4085258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7400965" y="4772524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6471562" y="3028410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6471562" y="3714515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6471562" y="4401781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rade Verbindung 103"/>
          <p:cNvCxnSpPr/>
          <p:nvPr/>
        </p:nvCxnSpPr>
        <p:spPr>
          <a:xfrm flipH="1">
            <a:off x="8498714" y="3920072"/>
            <a:ext cx="1228372" cy="6924"/>
          </a:xfrm>
          <a:prstGeom prst="line">
            <a:avLst/>
          </a:prstGeom>
          <a:ln w="698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10200" y="3768735"/>
            <a:ext cx="316523" cy="316523"/>
          </a:xfrm>
          <a:prstGeom prst="ellipse">
            <a:avLst/>
          </a:prstGeom>
          <a:solidFill>
            <a:srgbClr val="0065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Bild 57" descr="img98.bmp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1777" r="20497" b="1887"/>
          <a:stretch/>
        </p:blipFill>
        <p:spPr>
          <a:xfrm>
            <a:off x="797200" y="2711887"/>
            <a:ext cx="2369948" cy="2369948"/>
          </a:xfrm>
          <a:prstGeom prst="ellipse">
            <a:avLst/>
          </a:prstGeom>
          <a:ln w="31750">
            <a:noFill/>
            <a:round/>
          </a:ln>
          <a:effectLst>
            <a:outerShdw blurRad="3810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1" name="Oval 60"/>
          <p:cNvSpPr/>
          <p:nvPr/>
        </p:nvSpPr>
        <p:spPr>
          <a:xfrm>
            <a:off x="788614" y="2713660"/>
            <a:ext cx="2372477" cy="2372477"/>
          </a:xfrm>
          <a:prstGeom prst="ellipse">
            <a:avLst/>
          </a:prstGeom>
          <a:noFill/>
          <a:ln w="120650" cap="rnd">
            <a:solidFill>
              <a:srgbClr val="0065BD"/>
            </a:solidFill>
            <a:prstDash val="dash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69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332</Words>
  <Application>Microsoft Macintosh PowerPoint</Application>
  <PresentationFormat>Bildschirmpräsentation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Helvetica</vt:lpstr>
      <vt:lpstr>Roboto Mono Medium</vt:lpstr>
      <vt:lpstr>Roboto Mono Medium for Powerline Medium</vt:lpstr>
      <vt:lpstr>Sansation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ga96bun</dc:creator>
  <cp:lastModifiedBy>ga96bun</cp:lastModifiedBy>
  <cp:revision>14</cp:revision>
  <cp:lastPrinted>2017-07-11T12:13:26Z</cp:lastPrinted>
  <dcterms:created xsi:type="dcterms:W3CDTF">2017-07-11T09:10:58Z</dcterms:created>
  <dcterms:modified xsi:type="dcterms:W3CDTF">2017-07-11T12:13:53Z</dcterms:modified>
</cp:coreProperties>
</file>