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4"/>
  </p:notesMasterIdLst>
  <p:sldIdLst>
    <p:sldId id="256" r:id="rId2"/>
    <p:sldId id="258" r:id="rId3"/>
    <p:sldId id="259" r:id="rId4"/>
    <p:sldId id="276" r:id="rId5"/>
    <p:sldId id="273" r:id="rId6"/>
    <p:sldId id="281" r:id="rId7"/>
    <p:sldId id="282" r:id="rId8"/>
    <p:sldId id="268" r:id="rId9"/>
    <p:sldId id="280" r:id="rId10"/>
    <p:sldId id="283" r:id="rId11"/>
    <p:sldId id="272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154"/>
    <a:srgbClr val="5961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>
        <p:scale>
          <a:sx n="85" d="100"/>
          <a:sy n="85" d="100"/>
        </p:scale>
        <p:origin x="-1776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CE091-7DA5-E54B-8B4B-D58F3F03E79D}" type="datetimeFigureOut">
              <a:rPr lang="de-DE" smtClean="0"/>
              <a:t>10.07.17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D889F-28F3-6940-82EC-4BBCB1ABDB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922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Wer</a:t>
            </a:r>
            <a:r>
              <a:rPr lang="de-DE" baseline="0" dirty="0" smtClean="0"/>
              <a:t> kennt das nicht, du bist im Urlaub und machst viele Fotos vor allem Serienaufnahmen und wenn du dir alle Fotos dann anschaust sehen sie eigentlich fast immer alle gleich aus</a:t>
            </a:r>
          </a:p>
          <a:p>
            <a:r>
              <a:rPr lang="de-DE" baseline="0" dirty="0" smtClean="0"/>
              <a:t>Genau an diesem Punkt setzt unser Programm an. Wir wollen den Menschen dieses Problem abnehmen und die Frage beantworten: „Ist mein Bild gut?“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D889F-28F3-6940-82EC-4BBCB1ABDB7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62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Dafür braucht</a:t>
            </a:r>
            <a:r>
              <a:rPr lang="de-DE" baseline="0" dirty="0" smtClean="0"/>
              <a:t> es: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Eine Website damit der User seine Bilder hochladen und bewerten lassen kann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Image </a:t>
            </a:r>
            <a:r>
              <a:rPr lang="de-DE" baseline="0" dirty="0" err="1" smtClean="0"/>
              <a:t>Preprocessing</a:t>
            </a:r>
            <a:r>
              <a:rPr lang="de-DE" baseline="0" dirty="0" smtClean="0"/>
              <a:t> um die hochgeladenen Bilder </a:t>
            </a:r>
            <a:r>
              <a:rPr lang="de-DE" baseline="0" dirty="0" err="1" smtClean="0"/>
              <a:t>vorzubreiten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Ein neuronales netz um die Klassifikation durchzuführen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Und natürlich eine </a:t>
            </a:r>
            <a:r>
              <a:rPr lang="de-DE" baseline="0" dirty="0" err="1" smtClean="0"/>
              <a:t>Datebank</a:t>
            </a:r>
            <a:r>
              <a:rPr lang="de-DE" baseline="0" dirty="0" smtClean="0"/>
              <a:t> um das netz trainieren zu können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D889F-28F3-6940-82EC-4BBCB1ABDB7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579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Dafür braucht</a:t>
            </a:r>
            <a:r>
              <a:rPr lang="de-DE" baseline="0" dirty="0" smtClean="0"/>
              <a:t> es: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Eine Website damit der User seine Bilder hochladen und bewerten lassen kann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Image </a:t>
            </a:r>
            <a:r>
              <a:rPr lang="de-DE" baseline="0" dirty="0" err="1" smtClean="0"/>
              <a:t>Preprocessing</a:t>
            </a:r>
            <a:r>
              <a:rPr lang="de-DE" baseline="0" dirty="0" smtClean="0"/>
              <a:t> um die hochgeladenen Bilder </a:t>
            </a:r>
            <a:r>
              <a:rPr lang="de-DE" baseline="0" dirty="0" err="1" smtClean="0"/>
              <a:t>vorzubreiten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Ein neuronales netz um die Klassifikation durchzuführen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Und natürlich eine </a:t>
            </a:r>
            <a:r>
              <a:rPr lang="de-DE" baseline="0" dirty="0" err="1" smtClean="0"/>
              <a:t>Datebank</a:t>
            </a:r>
            <a:r>
              <a:rPr lang="de-DE" baseline="0" dirty="0" smtClean="0"/>
              <a:t> um das netz trainieren zu können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D889F-28F3-6940-82EC-4BBCB1ABDB7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579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Dafür braucht</a:t>
            </a:r>
            <a:r>
              <a:rPr lang="de-DE" baseline="0" dirty="0" smtClean="0"/>
              <a:t> es: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Eine Website damit der User seine Bilder hochladen und bewerten lassen kann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Image </a:t>
            </a:r>
            <a:r>
              <a:rPr lang="de-DE" baseline="0" dirty="0" err="1" smtClean="0"/>
              <a:t>Preprocessing</a:t>
            </a:r>
            <a:r>
              <a:rPr lang="de-DE" baseline="0" dirty="0" smtClean="0"/>
              <a:t> um die hochgeladenen Bilder </a:t>
            </a:r>
            <a:r>
              <a:rPr lang="de-DE" baseline="0" dirty="0" err="1" smtClean="0"/>
              <a:t>vorzubreiten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Ein neuronales netz um die Klassifikation durchzuführen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Und natürlich eine </a:t>
            </a:r>
            <a:r>
              <a:rPr lang="de-DE" baseline="0" dirty="0" err="1" smtClean="0"/>
              <a:t>Datebank</a:t>
            </a:r>
            <a:r>
              <a:rPr lang="de-DE" baseline="0" dirty="0" smtClean="0"/>
              <a:t> um das netz trainieren zu können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D889F-28F3-6940-82EC-4BBCB1ABDB7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579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Dafür braucht</a:t>
            </a:r>
            <a:r>
              <a:rPr lang="de-DE" baseline="0" dirty="0" smtClean="0"/>
              <a:t> es: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Eine Website damit der User seine Bilder hochladen und bewerten lassen kann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Image </a:t>
            </a:r>
            <a:r>
              <a:rPr lang="de-DE" baseline="0" dirty="0" err="1" smtClean="0"/>
              <a:t>Preprocessing</a:t>
            </a:r>
            <a:r>
              <a:rPr lang="de-DE" baseline="0" dirty="0" smtClean="0"/>
              <a:t> um die hochgeladenen Bilder </a:t>
            </a:r>
            <a:r>
              <a:rPr lang="de-DE" baseline="0" dirty="0" err="1" smtClean="0"/>
              <a:t>vorzubreiten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Ein neuronales netz um die Klassifikation durchzuführen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Und natürlich eine </a:t>
            </a:r>
            <a:r>
              <a:rPr lang="de-DE" baseline="0" dirty="0" err="1" smtClean="0"/>
              <a:t>Datebank</a:t>
            </a:r>
            <a:r>
              <a:rPr lang="de-DE" baseline="0" dirty="0" smtClean="0"/>
              <a:t> um das netz trainieren zu können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D889F-28F3-6940-82EC-4BBCB1ABDB7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579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Dafür braucht</a:t>
            </a:r>
            <a:r>
              <a:rPr lang="de-DE" baseline="0" dirty="0" smtClean="0"/>
              <a:t> es: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Eine Website damit der User seine Bilder hochladen und bewerten lassen kann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Image </a:t>
            </a:r>
            <a:r>
              <a:rPr lang="de-DE" baseline="0" dirty="0" err="1" smtClean="0"/>
              <a:t>Preprocessing</a:t>
            </a:r>
            <a:r>
              <a:rPr lang="de-DE" baseline="0" dirty="0" smtClean="0"/>
              <a:t> um die hochgeladenen Bilder </a:t>
            </a:r>
            <a:r>
              <a:rPr lang="de-DE" baseline="0" dirty="0" err="1" smtClean="0"/>
              <a:t>vorzubreiten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Ein neuronales netz um die Klassifikation durchzuführen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Und natürlich eine </a:t>
            </a:r>
            <a:r>
              <a:rPr lang="de-DE" baseline="0" dirty="0" err="1" smtClean="0"/>
              <a:t>Datebank</a:t>
            </a:r>
            <a:r>
              <a:rPr lang="de-DE" baseline="0" dirty="0" smtClean="0"/>
              <a:t> um das netz trainieren zu können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D889F-28F3-6940-82EC-4BBCB1ABDB7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579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 seht ihr die</a:t>
            </a:r>
            <a:r>
              <a:rPr lang="de-DE" baseline="0" dirty="0" smtClean="0"/>
              <a:t> beiden Bilder nochmal im vergleich nebeneinander an der Schrift hier vorne sieht man den schärfe unterschied besonders gut</a:t>
            </a:r>
          </a:p>
          <a:p>
            <a:r>
              <a:rPr lang="de-DE" baseline="0" dirty="0" smtClean="0"/>
              <a:t>Und hier ist die Auswertung der Bildverarbeitung </a:t>
            </a:r>
          </a:p>
          <a:p>
            <a:r>
              <a:rPr lang="de-DE" dirty="0" smtClean="0"/>
              <a:t>Oben gut unten</a:t>
            </a:r>
            <a:r>
              <a:rPr lang="de-DE" baseline="0" dirty="0" smtClean="0"/>
              <a:t> schlecht</a:t>
            </a:r>
          </a:p>
          <a:p>
            <a:r>
              <a:rPr lang="de-DE" baseline="0" dirty="0" smtClean="0"/>
              <a:t>Der wert für die schärfe ganz vorne, es ist gut zu erkennen, dass diese sich sehr stark unterscheiden</a:t>
            </a:r>
          </a:p>
          <a:p>
            <a:r>
              <a:rPr lang="de-DE" baseline="0" dirty="0" smtClean="0"/>
              <a:t>bezüglich </a:t>
            </a:r>
            <a:r>
              <a:rPr lang="de-DE" baseline="0" dirty="0" err="1" smtClean="0"/>
              <a:t>farbvielfalt</a:t>
            </a:r>
            <a:r>
              <a:rPr lang="de-DE" baseline="0" dirty="0" smtClean="0"/>
              <a:t> aber wie auch zu sehen ist, kaum ein unterschied</a:t>
            </a:r>
          </a:p>
          <a:p>
            <a:r>
              <a:rPr lang="de-DE" baseline="0" dirty="0" smtClean="0"/>
              <a:t>Die 3 werte in der </a:t>
            </a:r>
            <a:r>
              <a:rPr lang="de-DE" baseline="0" dirty="0" err="1" smtClean="0"/>
              <a:t>mitte</a:t>
            </a:r>
            <a:r>
              <a:rPr lang="de-DE" baseline="0" dirty="0" smtClean="0"/>
              <a:t> sind Rauschfilter</a:t>
            </a:r>
          </a:p>
          <a:p>
            <a:r>
              <a:rPr lang="de-DE" baseline="0" dirty="0" smtClean="0"/>
              <a:t>Die unterschiedlichen werte kommen daher, dass die einzelnen </a:t>
            </a:r>
            <a:r>
              <a:rPr lang="de-DE" baseline="0" dirty="0" err="1" smtClean="0"/>
              <a:t>parameter</a:t>
            </a:r>
            <a:r>
              <a:rPr lang="de-DE" baseline="0" dirty="0" smtClean="0"/>
              <a:t> der </a:t>
            </a:r>
            <a:r>
              <a:rPr lang="de-DE" baseline="0" dirty="0" err="1" smtClean="0"/>
              <a:t>bilder</a:t>
            </a:r>
            <a:r>
              <a:rPr lang="de-DE" baseline="0" dirty="0" smtClean="0"/>
              <a:t> nicht unabhängig von einander sind</a:t>
            </a:r>
          </a:p>
          <a:p>
            <a:r>
              <a:rPr lang="de-DE" baseline="0" dirty="0" smtClean="0"/>
              <a:t>Das ist der grobe </a:t>
            </a:r>
            <a:r>
              <a:rPr lang="de-DE" baseline="0" dirty="0" err="1" smtClean="0"/>
              <a:t>ablauf</a:t>
            </a:r>
            <a:r>
              <a:rPr lang="de-DE" baseline="0" dirty="0" smtClean="0"/>
              <a:t> der im </a:t>
            </a:r>
            <a:r>
              <a:rPr lang="de-DE" baseline="0" dirty="0" err="1" smtClean="0"/>
              <a:t>hintergrund</a:t>
            </a:r>
            <a:r>
              <a:rPr lang="de-DE" baseline="0" dirty="0" smtClean="0"/>
              <a:t> läuft</a:t>
            </a:r>
          </a:p>
          <a:p>
            <a:r>
              <a:rPr lang="de-DE" baseline="0" dirty="0" smtClean="0"/>
              <a:t>Schauen wir uns einmal an wie das Programm aus Benutzersicht arbeitet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D889F-28F3-6940-82EC-4BBCB1ABDB7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03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Dafür braucht</a:t>
            </a:r>
            <a:r>
              <a:rPr lang="de-DE" baseline="0" dirty="0" smtClean="0"/>
              <a:t> es: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Eine Website damit der User seine Bilder hochladen und bewerten lassen kann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Image </a:t>
            </a:r>
            <a:r>
              <a:rPr lang="de-DE" baseline="0" dirty="0" err="1" smtClean="0"/>
              <a:t>Preprocessing</a:t>
            </a:r>
            <a:r>
              <a:rPr lang="de-DE" baseline="0" dirty="0" smtClean="0"/>
              <a:t> um die hochgeladenen Bilder </a:t>
            </a:r>
            <a:r>
              <a:rPr lang="de-DE" baseline="0" dirty="0" err="1" smtClean="0"/>
              <a:t>vorzubreiten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Ein neuronales netz um die Klassifikation durchzuführen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Und natürlich eine </a:t>
            </a:r>
            <a:r>
              <a:rPr lang="de-DE" baseline="0" dirty="0" err="1" smtClean="0"/>
              <a:t>Datebank</a:t>
            </a:r>
            <a:r>
              <a:rPr lang="de-DE" baseline="0" dirty="0" smtClean="0"/>
              <a:t> um das netz trainieren zu können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D889F-28F3-6940-82EC-4BBCB1ABDB7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579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Dafür braucht</a:t>
            </a:r>
            <a:r>
              <a:rPr lang="de-DE" baseline="0" dirty="0" smtClean="0"/>
              <a:t> es: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Eine Website damit der User seine Bilder hochladen und bewerten lassen kann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Image </a:t>
            </a:r>
            <a:r>
              <a:rPr lang="de-DE" baseline="0" dirty="0" err="1" smtClean="0"/>
              <a:t>Preprocessing</a:t>
            </a:r>
            <a:r>
              <a:rPr lang="de-DE" baseline="0" dirty="0" smtClean="0"/>
              <a:t> um die hochgeladenen Bilder </a:t>
            </a:r>
            <a:r>
              <a:rPr lang="de-DE" baseline="0" dirty="0" err="1" smtClean="0"/>
              <a:t>vorzubreiten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Ein neuronales netz um die Klassifikation durchzuführen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Und natürlich eine </a:t>
            </a:r>
            <a:r>
              <a:rPr lang="de-DE" baseline="0" dirty="0" err="1" smtClean="0"/>
              <a:t>Datebank</a:t>
            </a:r>
            <a:r>
              <a:rPr lang="de-DE" baseline="0" dirty="0" smtClean="0"/>
              <a:t> um das netz trainieren zu können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D889F-28F3-6940-82EC-4BBCB1ABDB7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855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DF66AD8-BC4A-4004-9882-414398D930CA}" type="datetimeFigureOut">
              <a:rPr lang="en-US" smtClean="0"/>
              <a:t>10.07.17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2DF66AD8-BC4A-4004-9882-414398D930CA}" type="datetimeFigureOut">
              <a:rPr lang="en-US" smtClean="0"/>
              <a:t>10.07.17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10.07.17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ußform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10.07.17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10.07.17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10.07.17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10.07.17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DF66AD8-BC4A-4004-9882-414398D930CA}" type="datetimeFigureOut">
              <a:rPr lang="en-US" smtClean="0"/>
              <a:t>10.07.17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10.07.17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10.07.17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10.07.17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10.07.17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10.07.17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2DF66AD8-BC4A-4004-9882-414398D930CA}" type="datetimeFigureOut">
              <a:rPr lang="en-US" smtClean="0"/>
              <a:t>10.07.17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2DF66AD8-BC4A-4004-9882-414398D930CA}" type="datetimeFigureOut">
              <a:rPr lang="en-US" smtClean="0"/>
              <a:t>10.07.17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13.jpeg"/><Relationship Id="rId7" Type="http://schemas.openxmlformats.org/officeDocument/2006/relationships/image" Target="../media/image14.png"/><Relationship Id="rId8" Type="http://schemas.openxmlformats.org/officeDocument/2006/relationships/image" Target="../media/image4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UnikittyPy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 im Rahmen des Python-Projektpraktikum</a:t>
            </a:r>
          </a:p>
          <a:p>
            <a:r>
              <a:rPr lang="de-DE" dirty="0"/>
              <a:t>v</a:t>
            </a:r>
            <a:r>
              <a:rPr lang="de-DE" dirty="0" smtClean="0"/>
              <a:t>on Z. Amiri, Z. Du, T. Stettner, R. Ender, E. Stephens, D. Thoma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5537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743"/>
    </mc:Choice>
    <mc:Fallback>
      <p:transition xmlns:p14="http://schemas.microsoft.com/office/powerpoint/2010/main" spd="slow" advTm="1174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0" y="1949450"/>
            <a:ext cx="257175" cy="3222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474" y="833039"/>
            <a:ext cx="3049292" cy="2170805"/>
          </a:xfrm>
          <a:prstGeom prst="rect">
            <a:avLst/>
          </a:prstGeom>
        </p:spPr>
      </p:pic>
      <p:sp>
        <p:nvSpPr>
          <p:cNvPr id="2" name="Rechteckiger Pfeil 1"/>
          <p:cNvSpPr/>
          <p:nvPr/>
        </p:nvSpPr>
        <p:spPr>
          <a:xfrm>
            <a:off x="1481908" y="1331409"/>
            <a:ext cx="1612166" cy="249738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8" name="Bild 7" descr="img98.bmp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205" y="2206740"/>
            <a:ext cx="994986" cy="66332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836727" y="1469323"/>
            <a:ext cx="1257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0</a:t>
            </a:r>
            <a:r>
              <a:rPr lang="de-DE" sz="2400" dirty="0" smtClean="0"/>
              <a:t> </a:t>
            </a:r>
            <a:r>
              <a:rPr lang="de-DE" sz="2400" dirty="0" smtClean="0"/>
              <a:t>oder</a:t>
            </a:r>
            <a:r>
              <a:rPr lang="de-DE" sz="2800" b="1" dirty="0" smtClean="0"/>
              <a:t>1</a:t>
            </a:r>
            <a:endParaRPr lang="de-DE" sz="2800" b="1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4716" y="4154212"/>
            <a:ext cx="2755563" cy="2007793"/>
          </a:xfrm>
          <a:prstGeom prst="rect">
            <a:avLst/>
          </a:prstGeom>
        </p:spPr>
      </p:pic>
      <p:sp>
        <p:nvSpPr>
          <p:cNvPr id="11" name="Rechteckiger Pfeil 10"/>
          <p:cNvSpPr/>
          <p:nvPr/>
        </p:nvSpPr>
        <p:spPr>
          <a:xfrm rot="5400000">
            <a:off x="5906301" y="1861020"/>
            <a:ext cx="2417284" cy="163389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506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2" name="Bild 11" descr="gehen-europa-collage-mit-fotos-von-europa-12868975.jp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428" y="2206740"/>
            <a:ext cx="987704" cy="1006223"/>
          </a:xfrm>
          <a:prstGeom prst="rect">
            <a:avLst/>
          </a:prstGeom>
        </p:spPr>
      </p:pic>
      <p:pic>
        <p:nvPicPr>
          <p:cNvPr id="13" name="Bild 12" descr="img98.bmp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33690">
            <a:off x="7192339" y="1936358"/>
            <a:ext cx="558888" cy="348444"/>
          </a:xfrm>
          <a:prstGeom prst="rect">
            <a:avLst/>
          </a:prstGeom>
        </p:spPr>
      </p:pic>
      <p:pic>
        <p:nvPicPr>
          <p:cNvPr id="15" name="Bild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4253" y="4021078"/>
            <a:ext cx="2309078" cy="2391335"/>
          </a:xfrm>
          <a:prstGeom prst="rect">
            <a:avLst/>
          </a:prstGeom>
          <a:ln>
            <a:noFill/>
          </a:ln>
          <a:effectLst>
            <a:glow rad="304800">
              <a:srgbClr val="0000FF">
                <a:alpha val="40000"/>
              </a:srgbClr>
            </a:glow>
          </a:effectLst>
          <a:scene3d>
            <a:camera prst="perspectiveAbove"/>
            <a:lightRig rig="threePt" dir="t"/>
          </a:scene3d>
          <a:sp3d>
            <a:bevelT prst="relaxedInset"/>
          </a:sp3d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4249" y="3003844"/>
            <a:ext cx="704912" cy="713440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678487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560"/>
    </mc:Choice>
    <mc:Fallback>
      <p:transition xmlns:p14="http://schemas.microsoft.com/office/powerpoint/2010/main" spd="slow" advTm="4156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>
          <a:xfrm>
            <a:off x="914400" y="2882339"/>
            <a:ext cx="7313613" cy="1282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6000" dirty="0" smtClean="0">
                <a:solidFill>
                  <a:srgbClr val="FFFFFF"/>
                </a:solidFill>
              </a:rPr>
              <a:t>Demo</a:t>
            </a:r>
            <a:endParaRPr lang="de-DE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05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49"/>
    </mc:Choice>
    <mc:Fallback>
      <p:transition xmlns:p14="http://schemas.microsoft.com/office/powerpoint/2010/main" spd="slow" advTm="804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>
          <a:xfrm>
            <a:off x="2390221" y="2374900"/>
            <a:ext cx="4467779" cy="1651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500" dirty="0" smtClean="0">
                <a:solidFill>
                  <a:schemeClr val="bg1"/>
                </a:solidFill>
              </a:rPr>
              <a:t>Danke für Ihre Aufmerksamkeit</a:t>
            </a:r>
            <a:endParaRPr lang="de-DE" sz="4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804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23"/>
    </mc:Choice>
    <mc:Fallback>
      <p:transition xmlns:p14="http://schemas.microsoft.com/office/powerpoint/2010/main" spd="slow" advTm="222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212036" y="3618963"/>
            <a:ext cx="86934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smtClean="0"/>
              <a:t>Was ist mein bestes Bild?</a:t>
            </a:r>
            <a:endParaRPr lang="de-DE" sz="4400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212036" y="2080081"/>
            <a:ext cx="86934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smtClean="0"/>
              <a:t>Ist mein Bild gut?</a:t>
            </a:r>
            <a:endParaRPr lang="de-DE" sz="4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5190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248"/>
    </mc:Choice>
    <mc:Fallback>
      <p:transition xmlns:p14="http://schemas.microsoft.com/office/powerpoint/2010/main" spd="slow" advTm="3224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0" y="1949450"/>
            <a:ext cx="257175" cy="3222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851647"/>
            <a:ext cx="8565695" cy="502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33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87"/>
    </mc:Choice>
    <mc:Fallback>
      <p:transition xmlns:p14="http://schemas.microsoft.com/office/powerpoint/2010/main" spd="slow" advTm="788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0" y="1949450"/>
            <a:ext cx="257175" cy="3222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</p:txBody>
      </p:sp>
      <p:pic>
        <p:nvPicPr>
          <p:cNvPr id="4" name="Bild 3" descr="img98.bmp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68" y="857766"/>
            <a:ext cx="2663358" cy="1775572"/>
          </a:xfrm>
          <a:prstGeom prst="rect">
            <a:avLst/>
          </a:prstGeom>
        </p:spPr>
      </p:pic>
      <p:sp>
        <p:nvSpPr>
          <p:cNvPr id="7" name="Pfeil nach rechts 6"/>
          <p:cNvSpPr/>
          <p:nvPr/>
        </p:nvSpPr>
        <p:spPr>
          <a:xfrm rot="2217864">
            <a:off x="3731528" y="3051579"/>
            <a:ext cx="1138512" cy="80827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122" y="3421528"/>
            <a:ext cx="2309078" cy="2391335"/>
          </a:xfrm>
          <a:prstGeom prst="rect">
            <a:avLst/>
          </a:prstGeom>
          <a:ln>
            <a:noFill/>
          </a:ln>
          <a:effectLst>
            <a:glow rad="304800">
              <a:srgbClr val="0000FF">
                <a:alpha val="40000"/>
              </a:srgbClr>
            </a:glow>
          </a:effectLst>
          <a:scene3d>
            <a:camera prst="isometricOffAxis2Left"/>
            <a:lightRig rig="threePt" dir="t"/>
          </a:scene3d>
          <a:sp3d>
            <a:bevelT prst="relaxedInset"/>
          </a:sp3d>
        </p:spPr>
      </p:pic>
    </p:spTree>
    <p:extLst>
      <p:ext uri="{BB962C8B-B14F-4D97-AF65-F5344CB8AC3E}">
        <p14:creationId xmlns:p14="http://schemas.microsoft.com/office/powerpoint/2010/main" val="2612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495"/>
    </mc:Choice>
    <mc:Fallback>
      <p:transition xmlns:p14="http://schemas.microsoft.com/office/powerpoint/2010/main" spd="slow" advTm="949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0" y="1949450"/>
            <a:ext cx="257175" cy="3222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758" y="3705282"/>
            <a:ext cx="2755563" cy="2007793"/>
          </a:xfrm>
          <a:prstGeom prst="rect">
            <a:avLst/>
          </a:prstGeom>
        </p:spPr>
      </p:pic>
      <p:sp>
        <p:nvSpPr>
          <p:cNvPr id="9" name="Pfeil nach rechts 8"/>
          <p:cNvSpPr/>
          <p:nvPr/>
        </p:nvSpPr>
        <p:spPr>
          <a:xfrm rot="2217864">
            <a:off x="3520545" y="2888545"/>
            <a:ext cx="1830000" cy="16334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Bild 6" descr="img98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44532">
            <a:off x="3911825" y="3344258"/>
            <a:ext cx="832359" cy="554906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253" y="728322"/>
            <a:ext cx="2309078" cy="2391335"/>
          </a:xfrm>
          <a:prstGeom prst="rect">
            <a:avLst/>
          </a:prstGeom>
          <a:ln>
            <a:noFill/>
          </a:ln>
          <a:effectLst>
            <a:glow rad="304800">
              <a:srgbClr val="0000FF">
                <a:alpha val="40000"/>
              </a:srgbClr>
            </a:glow>
          </a:effectLst>
          <a:scene3d>
            <a:camera prst="isometricOffAxis1Right"/>
            <a:lightRig rig="threePt" dir="t"/>
          </a:scene3d>
          <a:sp3d>
            <a:bevelT prst="relaxedInset"/>
          </a:sp3d>
        </p:spPr>
      </p:pic>
    </p:spTree>
    <p:extLst>
      <p:ext uri="{BB962C8B-B14F-4D97-AF65-F5344CB8AC3E}">
        <p14:creationId xmlns:p14="http://schemas.microsoft.com/office/powerpoint/2010/main" val="733957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95"/>
    </mc:Choice>
    <mc:Fallback>
      <p:transition xmlns:p14="http://schemas.microsoft.com/office/powerpoint/2010/main" spd="slow" advTm="999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0" y="1949450"/>
            <a:ext cx="257175" cy="3222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769" y="3886733"/>
            <a:ext cx="2755563" cy="2007793"/>
          </a:xfrm>
          <a:prstGeom prst="rect">
            <a:avLst/>
          </a:prstGeom>
        </p:spPr>
      </p:pic>
      <p:sp>
        <p:nvSpPr>
          <p:cNvPr id="8" name="Pfeil nach rechts 7"/>
          <p:cNvSpPr/>
          <p:nvPr/>
        </p:nvSpPr>
        <p:spPr>
          <a:xfrm rot="13125553">
            <a:off x="3520545" y="2664689"/>
            <a:ext cx="1830000" cy="16334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 rot="2319540">
            <a:off x="3948773" y="3331433"/>
            <a:ext cx="152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103154"/>
                </a:solidFill>
              </a:rPr>
              <a:t>0 </a:t>
            </a:r>
            <a:r>
              <a:rPr lang="de-DE" sz="2800" b="1" dirty="0" smtClean="0">
                <a:solidFill>
                  <a:srgbClr val="103154"/>
                </a:solidFill>
              </a:rPr>
              <a:t>oder 1</a:t>
            </a:r>
            <a:endParaRPr lang="de-DE" sz="2800" b="1" dirty="0">
              <a:solidFill>
                <a:srgbClr val="103154"/>
              </a:solidFill>
            </a:endParaRP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253" y="728322"/>
            <a:ext cx="2309078" cy="2391335"/>
          </a:xfrm>
          <a:prstGeom prst="rect">
            <a:avLst/>
          </a:prstGeom>
          <a:ln>
            <a:noFill/>
          </a:ln>
          <a:effectLst>
            <a:glow rad="304800">
              <a:srgbClr val="0000FF">
                <a:alpha val="40000"/>
              </a:srgbClr>
            </a:glow>
          </a:effectLst>
          <a:scene3d>
            <a:camera prst="isometricOffAxis1Right"/>
            <a:lightRig rig="threePt" dir="t"/>
          </a:scene3d>
          <a:sp3d>
            <a:bevelT prst="relaxedInset"/>
          </a:sp3d>
        </p:spPr>
      </p:pic>
    </p:spTree>
    <p:extLst>
      <p:ext uri="{BB962C8B-B14F-4D97-AF65-F5344CB8AC3E}">
        <p14:creationId xmlns:p14="http://schemas.microsoft.com/office/powerpoint/2010/main" val="3309383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912"/>
    </mc:Choice>
    <mc:Fallback>
      <p:transition xmlns:p14="http://schemas.microsoft.com/office/powerpoint/2010/main" spd="slow" advTm="1291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0" y="1949450"/>
            <a:ext cx="257175" cy="3222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</p:txBody>
      </p:sp>
      <p:sp>
        <p:nvSpPr>
          <p:cNvPr id="7" name="Pfeil nach rechts 6"/>
          <p:cNvSpPr/>
          <p:nvPr/>
        </p:nvSpPr>
        <p:spPr>
          <a:xfrm rot="12988738">
            <a:off x="3731528" y="3051579"/>
            <a:ext cx="1138512" cy="80827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122" y="3421528"/>
            <a:ext cx="2309078" cy="2391335"/>
          </a:xfrm>
          <a:prstGeom prst="rect">
            <a:avLst/>
          </a:prstGeom>
          <a:ln>
            <a:noFill/>
          </a:ln>
          <a:effectLst>
            <a:glow rad="304800">
              <a:srgbClr val="0000FF">
                <a:alpha val="40000"/>
              </a:srgbClr>
            </a:glow>
          </a:effectLst>
          <a:scene3d>
            <a:camera prst="isometricOffAxis2Left"/>
            <a:lightRig rig="threePt" dir="t"/>
          </a:scene3d>
          <a:sp3d>
            <a:bevelT prst="relaxedInset"/>
          </a:sp3d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55" y="765641"/>
            <a:ext cx="2790932" cy="2655887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isometricOffAxis1Righ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426249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413"/>
    </mc:Choice>
    <mc:Fallback>
      <p:transition xmlns:p14="http://schemas.microsoft.com/office/powerpoint/2010/main" spd="slow" advTm="2241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img98.bmp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507280"/>
            <a:ext cx="3261588" cy="2174392"/>
          </a:xfrm>
          <a:prstGeom prst="rect">
            <a:avLst/>
          </a:prstGeom>
        </p:spPr>
      </p:pic>
      <p:pic>
        <p:nvPicPr>
          <p:cNvPr id="8" name="Bild 7" descr="img100.bmp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12" y="1507280"/>
            <a:ext cx="3239501" cy="2159667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1240854" y="4138417"/>
            <a:ext cx="2554941" cy="122728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240854" y="5516536"/>
            <a:ext cx="1644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>
                <a:solidFill>
                  <a:srgbClr val="FF0000"/>
                </a:solidFill>
              </a:rPr>
              <a:t>Schärfe</a:t>
            </a:r>
            <a:endParaRPr lang="de-DE" sz="3600" dirty="0">
              <a:solidFill>
                <a:srgbClr val="FF0000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963902" y="4084981"/>
            <a:ext cx="5771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1425.105	26.0	33.0	15.0	31.13</a:t>
            </a:r>
            <a:endParaRPr lang="de-DE" sz="2800" dirty="0"/>
          </a:p>
        </p:txBody>
      </p:sp>
      <p:sp>
        <p:nvSpPr>
          <p:cNvPr id="3" name="Textfeld 2"/>
          <p:cNvSpPr txBox="1"/>
          <p:nvPr/>
        </p:nvSpPr>
        <p:spPr>
          <a:xfrm>
            <a:off x="1963902" y="4842482"/>
            <a:ext cx="5611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35.651	4.0	5.0	3.0	30,84</a:t>
            </a:r>
            <a:endParaRPr lang="de-DE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2709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223"/>
    </mc:Choice>
    <mc:Fallback>
      <p:transition xmlns:p14="http://schemas.microsoft.com/office/powerpoint/2010/main" spd="slow" advTm="4822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0" y="1949450"/>
            <a:ext cx="257175" cy="3222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</p:txBody>
      </p:sp>
      <p:sp>
        <p:nvSpPr>
          <p:cNvPr id="7" name="Pfeil nach rechts 6"/>
          <p:cNvSpPr/>
          <p:nvPr/>
        </p:nvSpPr>
        <p:spPr>
          <a:xfrm rot="2217864">
            <a:off x="3731528" y="3051579"/>
            <a:ext cx="1138512" cy="80827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122" y="3421528"/>
            <a:ext cx="2309078" cy="2391335"/>
          </a:xfrm>
          <a:prstGeom prst="rect">
            <a:avLst/>
          </a:prstGeom>
          <a:ln>
            <a:noFill/>
          </a:ln>
          <a:effectLst>
            <a:glow rad="304800">
              <a:srgbClr val="0000FF">
                <a:alpha val="40000"/>
              </a:srgbClr>
            </a:glow>
          </a:effectLst>
          <a:scene3d>
            <a:camera prst="isometricOffAxis2Left"/>
            <a:lightRig rig="threePt" dir="t"/>
          </a:scene3d>
          <a:sp3d>
            <a:bevelT prst="relaxedInset"/>
          </a:sp3d>
        </p:spPr>
      </p:pic>
      <p:pic>
        <p:nvPicPr>
          <p:cNvPr id="2" name="Bild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066" y="615577"/>
            <a:ext cx="2635860" cy="2667746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isometricOffAxis1Righ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057080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288"/>
    </mc:Choice>
    <mc:Fallback>
      <p:transition xmlns:p14="http://schemas.microsoft.com/office/powerpoint/2010/main" spd="slow" advTm="5228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1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6|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0</TotalTime>
  <Words>515</Words>
  <Application>Microsoft Macintosh PowerPoint</Application>
  <PresentationFormat>Bildschirmpräsentation (4:3)</PresentationFormat>
  <Paragraphs>67</Paragraphs>
  <Slides>12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Pixel</vt:lpstr>
      <vt:lpstr>UnikittyPy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</dc:title>
  <dc:creator>Dominik Thoma</dc:creator>
  <cp:lastModifiedBy>Dominik Thoma</cp:lastModifiedBy>
  <cp:revision>29</cp:revision>
  <dcterms:created xsi:type="dcterms:W3CDTF">2017-07-04T14:37:20Z</dcterms:created>
  <dcterms:modified xsi:type="dcterms:W3CDTF">2017-07-10T21:40:55Z</dcterms:modified>
</cp:coreProperties>
</file>