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8640763" cy="834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01" d="100"/>
          <a:sy n="101" d="100"/>
        </p:scale>
        <p:origin x="2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365802"/>
            <a:ext cx="7344649" cy="29054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383314"/>
            <a:ext cx="6480572" cy="201489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44320"/>
            <a:ext cx="1863165" cy="70724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44320"/>
            <a:ext cx="5481484" cy="70724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080579"/>
            <a:ext cx="7452658" cy="347149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584911"/>
            <a:ext cx="7452658" cy="182557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44322"/>
            <a:ext cx="7452658" cy="1613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045804"/>
            <a:ext cx="3655447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048421"/>
            <a:ext cx="3655447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045804"/>
            <a:ext cx="3673450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048421"/>
            <a:ext cx="3673450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01597"/>
            <a:ext cx="4374386" cy="593070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01597"/>
            <a:ext cx="4374386" cy="593070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44322"/>
            <a:ext cx="7452658" cy="1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221600"/>
            <a:ext cx="7452658" cy="529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7735033"/>
            <a:ext cx="2916258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0.png"/><Relationship Id="rId3" Type="http://schemas.openxmlformats.org/officeDocument/2006/relationships/slide" Target="slide1.xml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40.png"/><Relationship Id="rId5" Type="http://schemas.openxmlformats.org/officeDocument/2006/relationships/image" Target="../media/image2.png"/><Relationship Id="rId15" Type="http://schemas.openxmlformats.org/officeDocument/2006/relationships/slide" Target="slide1.xml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2953041"/>
                  </p:ext>
                </p:extLst>
              </p:nvPr>
            </p:nvGraphicFramePr>
            <p:xfrm>
              <a:off x="2671200" y="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00" y="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1938760"/>
                  </p:ext>
                </p:extLst>
              </p:nvPr>
            </p:nvGraphicFramePr>
            <p:xfrm>
              <a:off x="0" y="1969721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969721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8413150"/>
                  </p:ext>
                </p:extLst>
              </p:nvPr>
            </p:nvGraphicFramePr>
            <p:xfrm>
              <a:off x="5338800" y="19692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8800" y="19692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327346"/>
                  </p:ext>
                </p:extLst>
              </p:nvPr>
            </p:nvGraphicFramePr>
            <p:xfrm>
              <a:off x="10188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5552115"/>
                  </p:ext>
                </p:extLst>
              </p:nvPr>
            </p:nvGraphicFramePr>
            <p:xfrm>
              <a:off x="43200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00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70153B3-76C1-C4F4-1AD5-A398E5356B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3708675"/>
                  </p:ext>
                </p:extLst>
              </p:nvPr>
            </p:nvGraphicFramePr>
            <p:xfrm flipV="1">
              <a:off x="2674782" y="31680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70153B3-76C1-C4F4-1AD5-A398E5356B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flipV="1">
                <a:off x="2674782" y="31680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E141AE22-3665-6EE2-3E05-9F4BA3D2E4AF}"/>
              </a:ext>
            </a:extLst>
          </p:cNvPr>
          <p:cNvSpPr/>
          <p:nvPr/>
        </p:nvSpPr>
        <p:spPr>
          <a:xfrm>
            <a:off x="274315" y="1641972"/>
            <a:ext cx="4320000" cy="4172400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FC3E2A-6F17-EC7E-84DF-0C6D0864907A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>
            <a:off x="1099365" y="3846591"/>
            <a:ext cx="1334951" cy="196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B555D7-85CD-3191-CC45-25091E8329E4}"/>
              </a:ext>
            </a:extLst>
          </p:cNvPr>
          <p:cNvCxnSpPr>
            <a:cxnSpLocks/>
            <a:stCxn id="32" idx="0"/>
            <a:endCxn id="4" idx="4"/>
          </p:cNvCxnSpPr>
          <p:nvPr/>
        </p:nvCxnSpPr>
        <p:spPr>
          <a:xfrm>
            <a:off x="2434316" y="3846591"/>
            <a:ext cx="1334951" cy="196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9800C-5DC0-DA0D-DC5C-1CA2FCDC3BBB}"/>
              </a:ext>
            </a:extLst>
          </p:cNvPr>
          <p:cNvCxnSpPr>
            <a:cxnSpLocks/>
          </p:cNvCxnSpPr>
          <p:nvPr/>
        </p:nvCxnSpPr>
        <p:spPr>
          <a:xfrm>
            <a:off x="274315" y="1428608"/>
            <a:ext cx="4268856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FF0AB9-0E4A-6C82-6930-EC30DA783E7B}"/>
              </a:ext>
            </a:extLst>
          </p:cNvPr>
          <p:cNvCxnSpPr>
            <a:cxnSpLocks/>
          </p:cNvCxnSpPr>
          <p:nvPr/>
        </p:nvCxnSpPr>
        <p:spPr>
          <a:xfrm>
            <a:off x="4777098" y="1641973"/>
            <a:ext cx="0" cy="417238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42C425-C0D5-ED25-D81F-2D69C696BA2C}"/>
              </a:ext>
            </a:extLst>
          </p:cNvPr>
          <p:cNvSpPr txBox="1"/>
          <p:nvPr/>
        </p:nvSpPr>
        <p:spPr>
          <a:xfrm>
            <a:off x="2050864" y="5750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F60DEE-73B7-6E0E-D879-4751E8DEE9F9}"/>
              </a:ext>
            </a:extLst>
          </p:cNvPr>
          <p:cNvSpPr txBox="1"/>
          <p:nvPr/>
        </p:nvSpPr>
        <p:spPr>
          <a:xfrm>
            <a:off x="2182478" y="40300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72°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E6CA4C-4927-CD17-30E7-5B70ECFF928E}"/>
              </a:ext>
            </a:extLst>
          </p:cNvPr>
          <p:cNvSpPr txBox="1"/>
          <p:nvPr/>
        </p:nvSpPr>
        <p:spPr>
          <a:xfrm>
            <a:off x="1197563" y="549173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7D136-D67D-6065-CC4F-FA517F7A0835}"/>
              </a:ext>
            </a:extLst>
          </p:cNvPr>
          <p:cNvSpPr txBox="1"/>
          <p:nvPr/>
        </p:nvSpPr>
        <p:spPr>
          <a:xfrm>
            <a:off x="3202491" y="550467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5DCF0-CB28-4F77-71DE-5D49B7D21FEB}"/>
              </a:ext>
            </a:extLst>
          </p:cNvPr>
          <p:cNvSpPr txBox="1"/>
          <p:nvPr/>
        </p:nvSpPr>
        <p:spPr>
          <a:xfrm>
            <a:off x="2996334" y="448888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0D3C2-0C47-5EE4-5EDE-3883CD44AD3A}"/>
              </a:ext>
            </a:extLst>
          </p:cNvPr>
          <p:cNvSpPr txBox="1"/>
          <p:nvPr/>
        </p:nvSpPr>
        <p:spPr>
          <a:xfrm>
            <a:off x="4938647" y="1095645"/>
            <a:ext cx="358944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r/sin 54° = 1 / sin 72°</a:t>
            </a:r>
            <a:br>
              <a:rPr lang="en-GB" sz="1600" dirty="0"/>
            </a:br>
            <a:r>
              <a:rPr lang="en-GB" sz="1600" b="1" dirty="0"/>
              <a:t>r </a:t>
            </a:r>
            <a:r>
              <a:rPr lang="en-GB" sz="1600" dirty="0"/>
              <a:t>= sin 54° / sin 72°</a:t>
            </a:r>
          </a:p>
          <a:p>
            <a:r>
              <a:rPr lang="en-GB" sz="1600" dirty="0"/>
              <a:t>   = </a:t>
            </a:r>
            <a:r>
              <a:rPr lang="en-GB" sz="1600" dirty="0">
                <a:solidFill>
                  <a:srgbClr val="101010"/>
                </a:solidFill>
              </a:rPr>
              <a:t>0.80901699437 / 0.9510565163</a:t>
            </a:r>
          </a:p>
          <a:p>
            <a:r>
              <a:rPr lang="en-GB" sz="1600" dirty="0">
                <a:solidFill>
                  <a:srgbClr val="101010"/>
                </a:solidFill>
              </a:rPr>
              <a:t>   = </a:t>
            </a:r>
            <a:r>
              <a:rPr lang="en-GB" sz="1600" b="1" dirty="0">
                <a:solidFill>
                  <a:srgbClr val="101010"/>
                </a:solidFill>
              </a:rPr>
              <a:t>0.8506508083</a:t>
            </a:r>
          </a:p>
          <a:p>
            <a:endParaRPr lang="en-GB" sz="1600" dirty="0">
              <a:solidFill>
                <a:srgbClr val="101010"/>
              </a:solidFill>
            </a:endParaRPr>
          </a:p>
          <a:p>
            <a:r>
              <a:rPr lang="en-GB" sz="1600" dirty="0"/>
              <a:t>h^2 + 0.5^2 = r^2</a:t>
            </a:r>
          </a:p>
          <a:p>
            <a:r>
              <a:rPr lang="en-GB" sz="1600" b="1" dirty="0"/>
              <a:t>h</a:t>
            </a:r>
            <a:r>
              <a:rPr lang="en-GB" sz="1600" dirty="0"/>
              <a:t> = sqrt(r^2 + 0.25)</a:t>
            </a:r>
            <a:br>
              <a:rPr lang="en-GB" sz="1600" dirty="0"/>
            </a:br>
            <a:r>
              <a:rPr lang="en-GB" sz="1600" dirty="0"/>
              <a:t>    = sqrt(</a:t>
            </a:r>
            <a:r>
              <a:rPr lang="en-GB" sz="1600" dirty="0">
                <a:solidFill>
                  <a:srgbClr val="101010"/>
                </a:solidFill>
              </a:rPr>
              <a:t>0.973606797661)</a:t>
            </a:r>
          </a:p>
          <a:p>
            <a:r>
              <a:rPr lang="en-GB" sz="1600" dirty="0">
                <a:solidFill>
                  <a:srgbClr val="101010"/>
                </a:solidFill>
              </a:rPr>
              <a:t>    = </a:t>
            </a:r>
            <a:r>
              <a:rPr lang="en-GB" sz="1600" b="1" dirty="0">
                <a:solidFill>
                  <a:srgbClr val="101010"/>
                </a:solidFill>
              </a:rPr>
              <a:t>0.986715155281</a:t>
            </a:r>
          </a:p>
          <a:p>
            <a:endParaRPr lang="en-GB" sz="1600" dirty="0">
              <a:solidFill>
                <a:srgbClr val="101010"/>
              </a:solidFill>
            </a:endParaRPr>
          </a:p>
          <a:p>
            <a:r>
              <a:rPr lang="en-GB" sz="1600" b="1" dirty="0">
                <a:solidFill>
                  <a:srgbClr val="101010"/>
                </a:solidFill>
              </a:rPr>
              <a:t>H</a:t>
            </a:r>
            <a:r>
              <a:rPr lang="en-GB" sz="1600" dirty="0">
                <a:solidFill>
                  <a:srgbClr val="101010"/>
                </a:solidFill>
              </a:rPr>
              <a:t> = h + r = </a:t>
            </a:r>
            <a:r>
              <a:rPr lang="en-GB" sz="1600" b="1" dirty="0">
                <a:solidFill>
                  <a:srgbClr val="101010"/>
                </a:solidFill>
              </a:rPr>
              <a:t>1.83736596358</a:t>
            </a:r>
          </a:p>
          <a:p>
            <a:endParaRPr lang="en-GB" sz="1600" dirty="0">
              <a:solidFill>
                <a:srgbClr val="101010"/>
              </a:solidFill>
            </a:endParaRPr>
          </a:p>
          <a:p>
            <a:r>
              <a:rPr lang="en-GB" sz="1600" dirty="0">
                <a:solidFill>
                  <a:srgbClr val="101010"/>
                </a:solidFill>
              </a:rPr>
              <a:t>W / sin 144</a:t>
            </a:r>
            <a:r>
              <a:rPr lang="en-GB" sz="1600" dirty="0"/>
              <a:t>°</a:t>
            </a:r>
            <a:r>
              <a:rPr lang="en-GB" sz="1600" dirty="0">
                <a:solidFill>
                  <a:srgbClr val="101010"/>
                </a:solidFill>
              </a:rPr>
              <a:t> = r / sin 18</a:t>
            </a:r>
            <a:r>
              <a:rPr lang="en-GB" sz="1600" dirty="0"/>
              <a:t>°</a:t>
            </a:r>
          </a:p>
          <a:p>
            <a:endParaRPr lang="en-GB" sz="1600" dirty="0"/>
          </a:p>
          <a:p>
            <a:r>
              <a:rPr lang="en-GB" sz="1600" b="1" dirty="0"/>
              <a:t>W</a:t>
            </a:r>
            <a:r>
              <a:rPr lang="en-GB" sz="1600" dirty="0"/>
              <a:t> = </a:t>
            </a:r>
            <a:r>
              <a:rPr lang="en-GB" sz="1600" dirty="0">
                <a:solidFill>
                  <a:srgbClr val="101010"/>
                </a:solidFill>
              </a:rPr>
              <a:t>sin 144</a:t>
            </a:r>
            <a:r>
              <a:rPr lang="en-GB" sz="1600" dirty="0"/>
              <a:t>°</a:t>
            </a:r>
            <a:r>
              <a:rPr lang="en-GB" sz="1600" dirty="0">
                <a:solidFill>
                  <a:srgbClr val="101010"/>
                </a:solidFill>
              </a:rPr>
              <a:t> / sin 18</a:t>
            </a:r>
            <a:r>
              <a:rPr lang="en-GB" sz="1600" dirty="0"/>
              <a:t>°</a:t>
            </a:r>
          </a:p>
          <a:p>
            <a:r>
              <a:rPr lang="en-GB" sz="1600" dirty="0"/>
              <a:t>     = 0.587785252 / 0.309016994</a:t>
            </a:r>
          </a:p>
          <a:p>
            <a:r>
              <a:rPr lang="en-GB" sz="1600" dirty="0"/>
              <a:t>     = </a:t>
            </a:r>
            <a:r>
              <a:rPr lang="en-GB" sz="1600" b="1" dirty="0"/>
              <a:t>1.90211303395</a:t>
            </a:r>
          </a:p>
          <a:p>
            <a:endParaRPr lang="en-GB" sz="1600" dirty="0"/>
          </a:p>
          <a:p>
            <a:r>
              <a:rPr lang="en-GB" sz="1600" dirty="0"/>
              <a:t>W : H = 1.90211303395 : 1.83736596358</a:t>
            </a:r>
            <a:br>
              <a:rPr lang="en-GB" sz="1600" dirty="0"/>
            </a:br>
            <a:r>
              <a:rPr lang="en-GB" sz="1600" dirty="0"/>
              <a:t>           = </a:t>
            </a:r>
            <a:r>
              <a:rPr lang="en-GB" sz="1600" dirty="0">
                <a:solidFill>
                  <a:srgbClr val="101010"/>
                </a:solidFill>
                <a:latin typeface="DDG_ProximaNova"/>
              </a:rPr>
              <a:t>1.0352390714 : 1</a:t>
            </a:r>
          </a:p>
          <a:p>
            <a:r>
              <a:rPr lang="en-GB" sz="1600" dirty="0">
                <a:solidFill>
                  <a:srgbClr val="101010"/>
                </a:solidFill>
                <a:latin typeface="DDG_ProximaNova"/>
              </a:rPr>
              <a:t>           = 1 : 0.965960450712</a:t>
            </a:r>
          </a:p>
          <a:p>
            <a:r>
              <a:rPr lang="en-GB" sz="1600" dirty="0">
                <a:solidFill>
                  <a:srgbClr val="101010"/>
                </a:solidFill>
                <a:latin typeface="DDG_ProximaNova"/>
              </a:rPr>
              <a:t>           ~ 24 : 23.18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7D6FD-A963-EBFE-DE3F-017EAE8EA1D7}"/>
              </a:ext>
            </a:extLst>
          </p:cNvPr>
          <p:cNvSpPr txBox="1"/>
          <p:nvPr/>
        </p:nvSpPr>
        <p:spPr>
          <a:xfrm>
            <a:off x="4510541" y="411381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8BFA67-C819-D313-B8D3-2FB6F4C95DF6}"/>
              </a:ext>
            </a:extLst>
          </p:cNvPr>
          <p:cNvSpPr txBox="1"/>
          <p:nvPr/>
        </p:nvSpPr>
        <p:spPr>
          <a:xfrm>
            <a:off x="1438337" y="13854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0A6F3-E82B-C23C-1883-2C751B8C6E8D}"/>
              </a:ext>
            </a:extLst>
          </p:cNvPr>
          <p:cNvCxnSpPr>
            <a:cxnSpLocks/>
            <a:stCxn id="32" idx="0"/>
            <a:endCxn id="4" idx="3"/>
          </p:cNvCxnSpPr>
          <p:nvPr/>
        </p:nvCxnSpPr>
        <p:spPr>
          <a:xfrm>
            <a:off x="2434315" y="3846592"/>
            <a:ext cx="0" cy="196778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8FCF75-2EDD-F9BD-C938-38C9AEFBD087}"/>
              </a:ext>
            </a:extLst>
          </p:cNvPr>
          <p:cNvSpPr txBox="1"/>
          <p:nvPr/>
        </p:nvSpPr>
        <p:spPr>
          <a:xfrm>
            <a:off x="2198575" y="47315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B3BA20D1-8626-E8B0-F13B-C2EAA4876E39}"/>
              </a:ext>
            </a:extLst>
          </p:cNvPr>
          <p:cNvSpPr/>
          <p:nvPr/>
        </p:nvSpPr>
        <p:spPr>
          <a:xfrm flipV="1">
            <a:off x="274316" y="3238413"/>
            <a:ext cx="4319999" cy="608179"/>
          </a:xfrm>
          <a:prstGeom prst="triangle">
            <a:avLst/>
          </a:prstGeom>
          <a:noFill/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42EA4E-CF75-268C-4E81-B6C97CFE2207}"/>
              </a:ext>
            </a:extLst>
          </p:cNvPr>
          <p:cNvSpPr txBox="1"/>
          <p:nvPr/>
        </p:nvSpPr>
        <p:spPr>
          <a:xfrm>
            <a:off x="2204586" y="294207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26CBA3-8925-E636-CA6F-49D9304F926D}"/>
              </a:ext>
            </a:extLst>
          </p:cNvPr>
          <p:cNvSpPr txBox="1"/>
          <p:nvPr/>
        </p:nvSpPr>
        <p:spPr>
          <a:xfrm>
            <a:off x="2170534" y="350784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144°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888F9F-F299-B351-801C-E037196803AB}"/>
              </a:ext>
            </a:extLst>
          </p:cNvPr>
          <p:cNvSpPr txBox="1"/>
          <p:nvPr/>
        </p:nvSpPr>
        <p:spPr>
          <a:xfrm>
            <a:off x="3307761" y="348266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AB63D3-40BA-88FD-4E96-0AC8A65A6F52}"/>
              </a:ext>
            </a:extLst>
          </p:cNvPr>
          <p:cNvSpPr txBox="1"/>
          <p:nvPr/>
        </p:nvSpPr>
        <p:spPr>
          <a:xfrm>
            <a:off x="3577164" y="316000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18°</a:t>
            </a:r>
          </a:p>
        </p:txBody>
      </p:sp>
    </p:spTree>
    <p:extLst>
      <p:ext uri="{BB962C8B-B14F-4D97-AF65-F5344CB8AC3E}">
        <p14:creationId xmlns:p14="http://schemas.microsoft.com/office/powerpoint/2010/main" val="206179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31D62BE8-4ECC-C05E-EDB3-40B817091788}"/>
              </a:ext>
            </a:extLst>
          </p:cNvPr>
          <p:cNvSpPr/>
          <p:nvPr/>
        </p:nvSpPr>
        <p:spPr>
          <a:xfrm>
            <a:off x="1228472" y="285191"/>
            <a:ext cx="6020468" cy="5814769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F504F3F7-A709-2753-5149-CCD0DE1965BE}"/>
              </a:ext>
            </a:extLst>
          </p:cNvPr>
          <p:cNvSpPr>
            <a:spLocks noChangeAspect="1"/>
          </p:cNvSpPr>
          <p:nvPr/>
        </p:nvSpPr>
        <p:spPr>
          <a:xfrm>
            <a:off x="4233947" y="3873738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60EC9C28-3A62-F03B-63A1-D36002C225BD}"/>
              </a:ext>
            </a:extLst>
          </p:cNvPr>
          <p:cNvSpPr>
            <a:spLocks noChangeAspect="1"/>
          </p:cNvSpPr>
          <p:nvPr/>
        </p:nvSpPr>
        <p:spPr>
          <a:xfrm>
            <a:off x="1939356" y="3875555"/>
            <a:ext cx="2304000" cy="2225280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ABBC55F0-1176-DA84-7985-98573C893F60}"/>
              </a:ext>
            </a:extLst>
          </p:cNvPr>
          <p:cNvSpPr>
            <a:spLocks noChangeAspect="1"/>
          </p:cNvSpPr>
          <p:nvPr/>
        </p:nvSpPr>
        <p:spPr>
          <a:xfrm>
            <a:off x="4942939" y="1653996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gular Pentagon 8">
            <a:extLst>
              <a:ext uri="{FF2B5EF4-FFF2-40B4-BE49-F238E27FC236}">
                <a16:creationId xmlns:a16="http://schemas.microsoft.com/office/drawing/2014/main" id="{341789D2-E58B-46C1-CCB4-E6EBEA482B0C}"/>
              </a:ext>
            </a:extLst>
          </p:cNvPr>
          <p:cNvSpPr>
            <a:spLocks noChangeAspect="1"/>
          </p:cNvSpPr>
          <p:nvPr/>
        </p:nvSpPr>
        <p:spPr>
          <a:xfrm>
            <a:off x="3085248" y="288059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gular Pentagon 9">
            <a:extLst>
              <a:ext uri="{FF2B5EF4-FFF2-40B4-BE49-F238E27FC236}">
                <a16:creationId xmlns:a16="http://schemas.microsoft.com/office/drawing/2014/main" id="{85D0CFA4-1928-C67D-3BB9-4AA8C5FE2B52}"/>
              </a:ext>
            </a:extLst>
          </p:cNvPr>
          <p:cNvSpPr>
            <a:spLocks noChangeAspect="1"/>
          </p:cNvSpPr>
          <p:nvPr/>
        </p:nvSpPr>
        <p:spPr>
          <a:xfrm>
            <a:off x="1229822" y="1655471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54F7B-E44E-FFE2-2EB9-CB53722CF0D0}"/>
              </a:ext>
            </a:extLst>
          </p:cNvPr>
          <p:cNvSpPr txBox="1"/>
          <p:nvPr/>
        </p:nvSpPr>
        <p:spPr>
          <a:xfrm>
            <a:off x="2983648" y="580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3404F-3396-BDFD-423A-521B8660E12F}"/>
              </a:ext>
            </a:extLst>
          </p:cNvPr>
          <p:cNvSpPr txBox="1"/>
          <p:nvPr/>
        </p:nvSpPr>
        <p:spPr>
          <a:xfrm>
            <a:off x="5295048" y="5804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353F7-BEEC-8390-1B44-5734CACC241F}"/>
              </a:ext>
            </a:extLst>
          </p:cNvPr>
          <p:cNvSpPr txBox="1"/>
          <p:nvPr/>
        </p:nvSpPr>
        <p:spPr>
          <a:xfrm>
            <a:off x="3732948" y="5296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04D673-2152-2424-30AC-582A64A1F96F}"/>
              </a:ext>
            </a:extLst>
          </p:cNvPr>
          <p:cNvSpPr txBox="1"/>
          <p:nvPr/>
        </p:nvSpPr>
        <p:spPr>
          <a:xfrm>
            <a:off x="4469548" y="530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68925-63F7-B111-9094-C79558D71859}"/>
              </a:ext>
            </a:extLst>
          </p:cNvPr>
          <p:cNvSpPr txBox="1"/>
          <p:nvPr/>
        </p:nvSpPr>
        <p:spPr>
          <a:xfrm>
            <a:off x="4088548" y="58041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58EA7-7EDA-ED28-F85A-0F2D0A20018E}"/>
              </a:ext>
            </a:extLst>
          </p:cNvPr>
          <p:cNvSpPr txBox="1"/>
          <p:nvPr/>
        </p:nvSpPr>
        <p:spPr>
          <a:xfrm>
            <a:off x="3431091" y="5881174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108°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07222-4775-892A-5711-944D4D57F466}"/>
              </a:ext>
            </a:extLst>
          </p:cNvPr>
          <p:cNvSpPr txBox="1"/>
          <p:nvPr/>
        </p:nvSpPr>
        <p:spPr>
          <a:xfrm>
            <a:off x="3786691" y="589387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72°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DA7D3-1FAE-E524-C763-47B6BB2D6BDD}"/>
              </a:ext>
            </a:extLst>
          </p:cNvPr>
          <p:cNvSpPr txBox="1"/>
          <p:nvPr/>
        </p:nvSpPr>
        <p:spPr>
          <a:xfrm>
            <a:off x="4040691" y="5017574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36°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2C524-745F-079A-45AA-75CAE3DFC730}"/>
              </a:ext>
            </a:extLst>
          </p:cNvPr>
          <p:cNvSpPr txBox="1"/>
          <p:nvPr/>
        </p:nvSpPr>
        <p:spPr>
          <a:xfrm>
            <a:off x="974214" y="6664476"/>
            <a:ext cx="31438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d/sin 36° = 1 / sin 72°</a:t>
            </a:r>
          </a:p>
          <a:p>
            <a:br>
              <a:rPr lang="en-GB" sz="1600" dirty="0"/>
            </a:br>
            <a:r>
              <a:rPr lang="en-GB" sz="1600" b="1" dirty="0"/>
              <a:t>d </a:t>
            </a:r>
            <a:r>
              <a:rPr lang="en-GB" sz="1600" dirty="0"/>
              <a:t>= sin 36° / sin 72°</a:t>
            </a:r>
          </a:p>
          <a:p>
            <a:r>
              <a:rPr lang="en-GB" sz="1600" dirty="0"/>
              <a:t>   = </a:t>
            </a:r>
            <a:r>
              <a:rPr lang="en-GB" sz="1600" dirty="0">
                <a:solidFill>
                  <a:srgbClr val="101010"/>
                </a:solidFill>
              </a:rPr>
              <a:t>0.58778525229 / 0.9510565163</a:t>
            </a:r>
          </a:p>
          <a:p>
            <a:r>
              <a:rPr lang="en-GB" sz="1600" dirty="0">
                <a:solidFill>
                  <a:srgbClr val="101010"/>
                </a:solidFill>
              </a:rPr>
              <a:t>   = </a:t>
            </a:r>
            <a:r>
              <a:rPr lang="en-GB" sz="1600" b="1" dirty="0">
                <a:solidFill>
                  <a:srgbClr val="101010"/>
                </a:solidFill>
                <a:latin typeface="DDG_ProximaNova"/>
              </a:rPr>
              <a:t>0.618033988744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C4FA17-5700-573A-F019-2FAB90DE6F55}"/>
              </a:ext>
            </a:extLst>
          </p:cNvPr>
          <p:cNvCxnSpPr>
            <a:cxnSpLocks/>
          </p:cNvCxnSpPr>
          <p:nvPr/>
        </p:nvCxnSpPr>
        <p:spPr>
          <a:xfrm>
            <a:off x="2369801" y="6277453"/>
            <a:ext cx="375569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8A300E-2F6A-1F3F-BC6A-72E9EAF0BFB3}"/>
              </a:ext>
            </a:extLst>
          </p:cNvPr>
          <p:cNvSpPr txBox="1"/>
          <p:nvPr/>
        </p:nvSpPr>
        <p:spPr>
          <a:xfrm>
            <a:off x="3533822" y="62343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A2A3F-93D7-29F9-AB94-A5CB3B32BF39}"/>
              </a:ext>
            </a:extLst>
          </p:cNvPr>
          <p:cNvSpPr txBox="1"/>
          <p:nvPr/>
        </p:nvSpPr>
        <p:spPr>
          <a:xfrm>
            <a:off x="4873114" y="7134376"/>
            <a:ext cx="2521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101010"/>
                </a:solidFill>
                <a:latin typeface="DDG_ProximaNova"/>
              </a:rPr>
              <a:t>D</a:t>
            </a:r>
            <a:r>
              <a:rPr lang="en-GB" sz="1600" dirty="0">
                <a:solidFill>
                  <a:srgbClr val="101010"/>
                </a:solidFill>
                <a:latin typeface="DDG_ProximaNova"/>
              </a:rPr>
              <a:t> = 2 + d = </a:t>
            </a:r>
            <a:r>
              <a:rPr lang="en-GB" sz="1600" b="1" dirty="0">
                <a:solidFill>
                  <a:srgbClr val="101010"/>
                </a:solidFill>
                <a:latin typeface="DDG_ProximaNova"/>
              </a:rPr>
              <a:t>2.618033988744</a:t>
            </a:r>
            <a:endParaRPr lang="en-GB" sz="1600" b="1" dirty="0">
              <a:solidFill>
                <a:srgbClr val="1010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5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8D7377F-54F0-1BF6-9930-A4B0AA47681B}"/>
              </a:ext>
            </a:extLst>
          </p:cNvPr>
          <p:cNvSpPr/>
          <p:nvPr/>
        </p:nvSpPr>
        <p:spPr>
          <a:xfrm>
            <a:off x="771272" y="704291"/>
            <a:ext cx="6020468" cy="5814769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gular Pentagon 4">
            <a:extLst>
              <a:ext uri="{FF2B5EF4-FFF2-40B4-BE49-F238E27FC236}">
                <a16:creationId xmlns:a16="http://schemas.microsoft.com/office/drawing/2014/main" id="{7985E11E-4C90-A5BB-DEE8-A609CB9DE5C2}"/>
              </a:ext>
            </a:extLst>
          </p:cNvPr>
          <p:cNvSpPr>
            <a:spLocks noChangeAspect="1"/>
          </p:cNvSpPr>
          <p:nvPr/>
        </p:nvSpPr>
        <p:spPr>
          <a:xfrm>
            <a:off x="3776747" y="4292838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FA13234-7D4E-6BE1-0D2C-E33D8A19C156}"/>
              </a:ext>
            </a:extLst>
          </p:cNvPr>
          <p:cNvSpPr>
            <a:spLocks noChangeAspect="1"/>
          </p:cNvSpPr>
          <p:nvPr/>
        </p:nvSpPr>
        <p:spPr>
          <a:xfrm>
            <a:off x="1482156" y="4294655"/>
            <a:ext cx="2304000" cy="2225280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gular Pentagon 6">
            <a:extLst>
              <a:ext uri="{FF2B5EF4-FFF2-40B4-BE49-F238E27FC236}">
                <a16:creationId xmlns:a16="http://schemas.microsoft.com/office/drawing/2014/main" id="{13D2C8A9-6B33-79D0-26FE-8295A92E9FD8}"/>
              </a:ext>
            </a:extLst>
          </p:cNvPr>
          <p:cNvSpPr>
            <a:spLocks noChangeAspect="1"/>
          </p:cNvSpPr>
          <p:nvPr/>
        </p:nvSpPr>
        <p:spPr>
          <a:xfrm>
            <a:off x="4485739" y="2073096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gular Pentagon 7">
            <a:extLst>
              <a:ext uri="{FF2B5EF4-FFF2-40B4-BE49-F238E27FC236}">
                <a16:creationId xmlns:a16="http://schemas.microsoft.com/office/drawing/2014/main" id="{9498671D-0642-D6AD-023D-A78BB4AF228B}"/>
              </a:ext>
            </a:extLst>
          </p:cNvPr>
          <p:cNvSpPr>
            <a:spLocks noChangeAspect="1"/>
          </p:cNvSpPr>
          <p:nvPr/>
        </p:nvSpPr>
        <p:spPr>
          <a:xfrm>
            <a:off x="2628048" y="707159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gular Pentagon 8">
            <a:extLst>
              <a:ext uri="{FF2B5EF4-FFF2-40B4-BE49-F238E27FC236}">
                <a16:creationId xmlns:a16="http://schemas.microsoft.com/office/drawing/2014/main" id="{8CF1969F-ABD8-DDD4-BBF5-3AF5BC1E3BB8}"/>
              </a:ext>
            </a:extLst>
          </p:cNvPr>
          <p:cNvSpPr>
            <a:spLocks noChangeAspect="1"/>
          </p:cNvSpPr>
          <p:nvPr/>
        </p:nvSpPr>
        <p:spPr>
          <a:xfrm>
            <a:off x="772622" y="2074571"/>
            <a:ext cx="2304000" cy="2226655"/>
          </a:xfrm>
          <a:prstGeom prst="pentag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8F20C-7642-82EE-B90F-ED14FABA3425}"/>
              </a:ext>
            </a:extLst>
          </p:cNvPr>
          <p:cNvSpPr/>
          <p:nvPr/>
        </p:nvSpPr>
        <p:spPr>
          <a:xfrm>
            <a:off x="769271" y="704291"/>
            <a:ext cx="6020468" cy="5814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EA4FBF-348C-1B44-1A64-5294B78984EB}"/>
              </a:ext>
            </a:extLst>
          </p:cNvPr>
          <p:cNvSpPr>
            <a:spLocks noChangeAspect="1"/>
          </p:cNvSpPr>
          <p:nvPr/>
        </p:nvSpPr>
        <p:spPr>
          <a:xfrm>
            <a:off x="1482097" y="4297811"/>
            <a:ext cx="2300400" cy="2221803"/>
          </a:xfrm>
          <a:prstGeom prst="rect">
            <a:avLst/>
          </a:prstGeom>
          <a:solidFill>
            <a:schemeClr val="tx1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6CB100-CCFB-18B0-7504-B532CE6861F4}"/>
              </a:ext>
            </a:extLst>
          </p:cNvPr>
          <p:cNvSpPr>
            <a:spLocks noChangeAspect="1"/>
          </p:cNvSpPr>
          <p:nvPr/>
        </p:nvSpPr>
        <p:spPr>
          <a:xfrm>
            <a:off x="3777933" y="4297312"/>
            <a:ext cx="2300400" cy="2221803"/>
          </a:xfrm>
          <a:prstGeom prst="rect">
            <a:avLst/>
          </a:prstGeom>
          <a:solidFill>
            <a:schemeClr val="tx1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4C1A8C-3E89-7F13-B62E-D4E9908136CF}"/>
              </a:ext>
            </a:extLst>
          </p:cNvPr>
          <p:cNvSpPr>
            <a:spLocks noChangeAspect="1"/>
          </p:cNvSpPr>
          <p:nvPr/>
        </p:nvSpPr>
        <p:spPr>
          <a:xfrm>
            <a:off x="2626005" y="704438"/>
            <a:ext cx="2300400" cy="2221803"/>
          </a:xfrm>
          <a:prstGeom prst="rect">
            <a:avLst/>
          </a:prstGeom>
          <a:solidFill>
            <a:schemeClr val="tx1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950BB6-E887-5506-8824-981967C974D0}"/>
              </a:ext>
            </a:extLst>
          </p:cNvPr>
          <p:cNvSpPr>
            <a:spLocks noChangeAspect="1"/>
          </p:cNvSpPr>
          <p:nvPr/>
        </p:nvSpPr>
        <p:spPr>
          <a:xfrm>
            <a:off x="4490840" y="2076713"/>
            <a:ext cx="2300400" cy="2221803"/>
          </a:xfrm>
          <a:prstGeom prst="rect">
            <a:avLst/>
          </a:prstGeom>
          <a:solidFill>
            <a:schemeClr val="tx1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A887D-BAF5-2528-0925-19A4AEB31F60}"/>
              </a:ext>
            </a:extLst>
          </p:cNvPr>
          <p:cNvSpPr>
            <a:spLocks noChangeAspect="1"/>
          </p:cNvSpPr>
          <p:nvPr/>
        </p:nvSpPr>
        <p:spPr>
          <a:xfrm>
            <a:off x="772489" y="2075033"/>
            <a:ext cx="2300400" cy="2221803"/>
          </a:xfrm>
          <a:prstGeom prst="rect">
            <a:avLst/>
          </a:prstGeom>
          <a:solidFill>
            <a:schemeClr val="tx1">
              <a:alpha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A860D4-FDC1-3F99-B2EC-353D41AA4C1D}"/>
              </a:ext>
            </a:extLst>
          </p:cNvPr>
          <p:cNvCxnSpPr>
            <a:cxnSpLocks/>
          </p:cNvCxnSpPr>
          <p:nvPr/>
        </p:nvCxnSpPr>
        <p:spPr>
          <a:xfrm>
            <a:off x="769615" y="6699108"/>
            <a:ext cx="6020124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02267A-9273-9AF1-C18F-50AA06BF5505}"/>
              </a:ext>
            </a:extLst>
          </p:cNvPr>
          <p:cNvSpPr txBox="1"/>
          <p:nvPr/>
        </p:nvSpPr>
        <p:spPr>
          <a:xfrm>
            <a:off x="1933637" y="665597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DCA50-E75E-E89C-368C-34876CDE5E6D}"/>
              </a:ext>
            </a:extLst>
          </p:cNvPr>
          <p:cNvCxnSpPr>
            <a:cxnSpLocks/>
          </p:cNvCxnSpPr>
          <p:nvPr/>
        </p:nvCxnSpPr>
        <p:spPr>
          <a:xfrm>
            <a:off x="6986898" y="704291"/>
            <a:ext cx="0" cy="581476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DF086A-1CB5-AD50-18EE-9540BD21327B}"/>
              </a:ext>
            </a:extLst>
          </p:cNvPr>
          <p:cNvSpPr txBox="1"/>
          <p:nvPr/>
        </p:nvSpPr>
        <p:spPr>
          <a:xfrm>
            <a:off x="6987041" y="228501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9E9C7A-EBFA-ECAD-A31F-1204B442B327}"/>
              </a:ext>
            </a:extLst>
          </p:cNvPr>
          <p:cNvCxnSpPr>
            <a:cxnSpLocks/>
          </p:cNvCxnSpPr>
          <p:nvPr/>
        </p:nvCxnSpPr>
        <p:spPr>
          <a:xfrm>
            <a:off x="2622998" y="498057"/>
            <a:ext cx="230340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D1C07B-255D-8014-0864-D11501D01CF1}"/>
              </a:ext>
            </a:extLst>
          </p:cNvPr>
          <p:cNvSpPr txBox="1"/>
          <p:nvPr/>
        </p:nvSpPr>
        <p:spPr>
          <a:xfrm>
            <a:off x="3329820" y="16282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CFC5E-6AD6-8264-7480-952BCF5344A5}"/>
              </a:ext>
            </a:extLst>
          </p:cNvPr>
          <p:cNvSpPr txBox="1"/>
          <p:nvPr/>
        </p:nvSpPr>
        <p:spPr>
          <a:xfrm>
            <a:off x="295337" y="7151272"/>
            <a:ext cx="823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 = 24 cm,  w = W / 2.618,  </a:t>
            </a:r>
            <a:r>
              <a:rPr lang="en-GB" b="1" dirty="0"/>
              <a:t>d1</a:t>
            </a:r>
            <a:r>
              <a:rPr lang="en-GB" dirty="0"/>
              <a:t> = (W – w) / 2 = </a:t>
            </a:r>
            <a:r>
              <a:rPr lang="en-GB" b="1" dirty="0"/>
              <a:t>7.416 cm</a:t>
            </a:r>
            <a:r>
              <a:rPr lang="en-GB" dirty="0"/>
              <a:t>,  </a:t>
            </a:r>
            <a:r>
              <a:rPr lang="en-GB" b="1" dirty="0"/>
              <a:t>d2</a:t>
            </a:r>
            <a:r>
              <a:rPr lang="en-GB" dirty="0"/>
              <a:t> = (W – 2w) / 2 = </a:t>
            </a:r>
            <a:r>
              <a:rPr lang="en-GB" b="1" dirty="0"/>
              <a:t>2.833 cm</a:t>
            </a:r>
            <a:endParaRPr lang="en-GB" dirty="0"/>
          </a:p>
          <a:p>
            <a:r>
              <a:rPr lang="en-GB" dirty="0"/>
              <a:t>H = 23.18 cm,  h = H / 2.618,  </a:t>
            </a:r>
            <a:r>
              <a:rPr lang="en-GB" b="1" dirty="0"/>
              <a:t>d3</a:t>
            </a:r>
            <a:r>
              <a:rPr lang="en-GB" dirty="0"/>
              <a:t> = H – 2h = </a:t>
            </a:r>
            <a:r>
              <a:rPr lang="en-GB" b="1" dirty="0"/>
              <a:t>5.472 cm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05EBF6-ED58-F5E0-F939-142140D0AABE}"/>
              </a:ext>
            </a:extLst>
          </p:cNvPr>
          <p:cNvCxnSpPr>
            <a:cxnSpLocks/>
          </p:cNvCxnSpPr>
          <p:nvPr/>
        </p:nvCxnSpPr>
        <p:spPr>
          <a:xfrm>
            <a:off x="768798" y="498057"/>
            <a:ext cx="18542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2AB2A3-2278-8F73-9797-F67F46C21B7D}"/>
              </a:ext>
            </a:extLst>
          </p:cNvPr>
          <p:cNvSpPr txBox="1"/>
          <p:nvPr/>
        </p:nvSpPr>
        <p:spPr>
          <a:xfrm>
            <a:off x="1475620" y="1628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54D6C-4FCC-146F-5FF3-8C1390CB8D4C}"/>
              </a:ext>
            </a:extLst>
          </p:cNvPr>
          <p:cNvCxnSpPr>
            <a:cxnSpLocks/>
          </p:cNvCxnSpPr>
          <p:nvPr/>
        </p:nvCxnSpPr>
        <p:spPr>
          <a:xfrm>
            <a:off x="768798" y="6251157"/>
            <a:ext cx="706822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127088-6090-7C8F-CCD7-DDE48466EA62}"/>
              </a:ext>
            </a:extLst>
          </p:cNvPr>
          <p:cNvSpPr txBox="1"/>
          <p:nvPr/>
        </p:nvSpPr>
        <p:spPr>
          <a:xfrm>
            <a:off x="904120" y="595402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1F5D14-8724-C58D-D298-7595981E253C}"/>
              </a:ext>
            </a:extLst>
          </p:cNvPr>
          <p:cNvCxnSpPr>
            <a:cxnSpLocks/>
          </p:cNvCxnSpPr>
          <p:nvPr/>
        </p:nvCxnSpPr>
        <p:spPr>
          <a:xfrm>
            <a:off x="598937" y="2066183"/>
            <a:ext cx="0" cy="222665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AEEBC1-1B30-C4B4-E4A2-009A374A4255}"/>
              </a:ext>
            </a:extLst>
          </p:cNvPr>
          <p:cNvSpPr txBox="1"/>
          <p:nvPr/>
        </p:nvSpPr>
        <p:spPr>
          <a:xfrm>
            <a:off x="306980" y="30527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792D53-EF4F-ECE5-A758-5291C8831D18}"/>
              </a:ext>
            </a:extLst>
          </p:cNvPr>
          <p:cNvCxnSpPr>
            <a:cxnSpLocks/>
          </p:cNvCxnSpPr>
          <p:nvPr/>
        </p:nvCxnSpPr>
        <p:spPr>
          <a:xfrm flipH="1">
            <a:off x="1327634" y="694583"/>
            <a:ext cx="7903" cy="137851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CE7582-41A6-89F8-75A4-D5C88A2ABC73}"/>
              </a:ext>
            </a:extLst>
          </p:cNvPr>
          <p:cNvSpPr txBox="1"/>
          <p:nvPr/>
        </p:nvSpPr>
        <p:spPr>
          <a:xfrm>
            <a:off x="954680" y="123669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19570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243</Words>
  <Application>Microsoft Macintosh PowerPoint</Application>
  <PresentationFormat>Custom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DDG_ProximaNova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15</cp:revision>
  <dcterms:created xsi:type="dcterms:W3CDTF">2024-07-07T11:35:41Z</dcterms:created>
  <dcterms:modified xsi:type="dcterms:W3CDTF">2024-08-19T10:17:25Z</dcterms:modified>
</cp:coreProperties>
</file>