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3083703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67331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9527938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9508972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1107990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8341528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0020508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B7AFCC7A-3D90-3A01-D60C-5BD9ABE5D8F6}"/>
              </a:ext>
            </a:extLst>
          </p:cNvPr>
          <p:cNvSpPr>
            <a:spLocks/>
          </p:cNvSpPr>
          <p:nvPr/>
        </p:nvSpPr>
        <p:spPr>
          <a:xfrm>
            <a:off x="1295770" y="1479847"/>
            <a:ext cx="3326400" cy="2880706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158AD5-B58A-9A5A-E9E2-A2934292BEE8}"/>
              </a:ext>
            </a:extLst>
          </p:cNvPr>
          <p:cNvCxnSpPr/>
          <p:nvPr/>
        </p:nvCxnSpPr>
        <p:spPr>
          <a:xfrm>
            <a:off x="2043115" y="1314438"/>
            <a:ext cx="185737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B4AA7A-4809-8257-CBD2-29A4A25F86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38265" y="2920200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44BD4C-D34C-3318-EE68-46A7167C7516}"/>
              </a:ext>
            </a:extLst>
          </p:cNvPr>
          <p:cNvCxnSpPr>
            <a:cxnSpLocks/>
          </p:cNvCxnSpPr>
          <p:nvPr/>
        </p:nvCxnSpPr>
        <p:spPr>
          <a:xfrm flipV="1">
            <a:off x="5081590" y="1479847"/>
            <a:ext cx="0" cy="28807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E38FB0-CFF4-870F-4BCC-D66D2C0BA716}"/>
              </a:ext>
            </a:extLst>
          </p:cNvPr>
          <p:cNvSpPr txBox="1"/>
          <p:nvPr/>
        </p:nvSpPr>
        <p:spPr>
          <a:xfrm>
            <a:off x="2895599" y="4838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BB55FF-C4AD-607D-76ED-3EE84C553DDB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015947" y="2920200"/>
            <a:ext cx="955855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8BAD89-B1FC-4691-0A48-98A518926F9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03578" y="2920200"/>
            <a:ext cx="898416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73CACB-BFDF-F4FF-F0E8-7892750E86BF}"/>
              </a:ext>
            </a:extLst>
          </p:cNvPr>
          <p:cNvCxnSpPr>
            <a:cxnSpLocks/>
          </p:cNvCxnSpPr>
          <p:nvPr/>
        </p:nvCxnSpPr>
        <p:spPr>
          <a:xfrm flipV="1">
            <a:off x="2989290" y="2908458"/>
            <a:ext cx="0" cy="145209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50490E-4D59-59A7-5A05-DB5B38E2A1B5}"/>
              </a:ext>
            </a:extLst>
          </p:cNvPr>
          <p:cNvCxnSpPr>
            <a:cxnSpLocks/>
          </p:cNvCxnSpPr>
          <p:nvPr/>
        </p:nvCxnSpPr>
        <p:spPr>
          <a:xfrm>
            <a:off x="1310798" y="4887112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D65505-5943-7B54-2194-ED825FCCC45E}"/>
              </a:ext>
            </a:extLst>
          </p:cNvPr>
          <p:cNvSpPr txBox="1"/>
          <p:nvPr/>
        </p:nvSpPr>
        <p:spPr>
          <a:xfrm>
            <a:off x="2352672" y="40386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FA65D-CB87-8380-0E80-CA7D9BF5AEC2}"/>
              </a:ext>
            </a:extLst>
          </p:cNvPr>
          <p:cNvSpPr txBox="1"/>
          <p:nvPr/>
        </p:nvSpPr>
        <p:spPr>
          <a:xfrm>
            <a:off x="1796652" y="5526337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(1/2)</a:t>
            </a:r>
            <a:r>
              <a:rPr lang="en-GB" baseline="30000" dirty="0"/>
              <a:t>2</a:t>
            </a:r>
            <a:r>
              <a:rPr lang="en-GB" dirty="0"/>
              <a:t> + x</a:t>
            </a:r>
            <a:r>
              <a:rPr lang="en-GB" baseline="30000" dirty="0"/>
              <a:t>2</a:t>
            </a:r>
            <a:r>
              <a:rPr lang="en-GB" dirty="0"/>
              <a:t> = 1</a:t>
            </a:r>
            <a:r>
              <a:rPr lang="en-GB" baseline="30000" dirty="0"/>
              <a:t>2</a:t>
            </a:r>
            <a:endParaRPr lang="en-GB" dirty="0"/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= 1 - 1/4 = 3/4</a:t>
            </a:r>
          </a:p>
          <a:p>
            <a:endParaRPr lang="en-GB" dirty="0"/>
          </a:p>
          <a:p>
            <a:r>
              <a:rPr lang="en-GB" dirty="0"/>
              <a:t>x = √3 / 2 ≃ 0.866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C140B-4B54-F04B-93AD-AF16B37FDAF8}"/>
              </a:ext>
            </a:extLst>
          </p:cNvPr>
          <p:cNvSpPr txBox="1"/>
          <p:nvPr/>
        </p:nvSpPr>
        <p:spPr>
          <a:xfrm>
            <a:off x="2214558" y="342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20B78A-6961-EE6C-7F0C-784CE041B57A}"/>
              </a:ext>
            </a:extLst>
          </p:cNvPr>
          <p:cNvSpPr txBox="1"/>
          <p:nvPr/>
        </p:nvSpPr>
        <p:spPr>
          <a:xfrm>
            <a:off x="2724150" y="36099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EC4C8-4913-ECBA-3512-63378F6A5A57}"/>
              </a:ext>
            </a:extLst>
          </p:cNvPr>
          <p:cNvSpPr txBox="1"/>
          <p:nvPr/>
        </p:nvSpPr>
        <p:spPr>
          <a:xfrm>
            <a:off x="2881317" y="995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382F0-745E-0329-C857-07CF44FF5BF8}"/>
              </a:ext>
            </a:extLst>
          </p:cNvPr>
          <p:cNvSpPr txBox="1"/>
          <p:nvPr/>
        </p:nvSpPr>
        <p:spPr>
          <a:xfrm>
            <a:off x="5133980" y="273364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√3 ≃ 1.732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022350-2543-E7E0-486A-3C0FC148D167}"/>
              </a:ext>
            </a:extLst>
          </p:cNvPr>
          <p:cNvCxnSpPr>
            <a:cxnSpLocks/>
          </p:cNvCxnSpPr>
          <p:nvPr/>
        </p:nvCxnSpPr>
        <p:spPr>
          <a:xfrm flipV="1">
            <a:off x="129421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7D1FEE-A214-1825-FF1E-608211520D82}"/>
              </a:ext>
            </a:extLst>
          </p:cNvPr>
          <p:cNvCxnSpPr>
            <a:cxnSpLocks/>
          </p:cNvCxnSpPr>
          <p:nvPr/>
        </p:nvCxnSpPr>
        <p:spPr>
          <a:xfrm flipV="1">
            <a:off x="462217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7C30C-A515-C485-D78B-428C1262518F}"/>
              </a:ext>
            </a:extLst>
          </p:cNvPr>
          <p:cNvCxnSpPr>
            <a:cxnSpLocks/>
          </p:cNvCxnSpPr>
          <p:nvPr/>
        </p:nvCxnSpPr>
        <p:spPr>
          <a:xfrm flipH="1">
            <a:off x="3900490" y="1479847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B78D40-BD09-01EC-0E83-DD1E0CF51F11}"/>
              </a:ext>
            </a:extLst>
          </p:cNvPr>
          <p:cNvCxnSpPr>
            <a:cxnSpLocks/>
          </p:cNvCxnSpPr>
          <p:nvPr/>
        </p:nvCxnSpPr>
        <p:spPr>
          <a:xfrm flipH="1">
            <a:off x="3900490" y="4360552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7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A0062-1210-2F08-1841-39B32A7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64" y="927160"/>
            <a:ext cx="6105049" cy="6952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107CD4-2E2F-32C0-C700-C33FD0FE5E9C}"/>
              </a:ext>
            </a:extLst>
          </p:cNvPr>
          <p:cNvSpPr/>
          <p:nvPr/>
        </p:nvSpPr>
        <p:spPr>
          <a:xfrm>
            <a:off x="1824690" y="892102"/>
            <a:ext cx="6105045" cy="6987594"/>
          </a:xfrm>
          <a:prstGeom prst="rect">
            <a:avLst/>
          </a:prstGeom>
          <a:solidFill>
            <a:srgbClr val="FF2600">
              <a:alpha val="20000"/>
            </a:srgbClr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953CC-C4B5-2B32-154A-B8D01F7D938F}"/>
              </a:ext>
            </a:extLst>
          </p:cNvPr>
          <p:cNvSpPr/>
          <p:nvPr/>
        </p:nvSpPr>
        <p:spPr>
          <a:xfrm>
            <a:off x="2871879" y="2680638"/>
            <a:ext cx="4019008" cy="3453501"/>
          </a:xfrm>
          <a:prstGeom prst="rect">
            <a:avLst/>
          </a:prstGeom>
          <a:solidFill>
            <a:srgbClr val="00FA00">
              <a:alpha val="20000"/>
            </a:srgbClr>
          </a:solidFill>
          <a:ln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4EAEE61-36C0-3353-5A1D-2B5DDCFD3B47}"/>
              </a:ext>
            </a:extLst>
          </p:cNvPr>
          <p:cNvSpPr/>
          <p:nvPr/>
        </p:nvSpPr>
        <p:spPr>
          <a:xfrm>
            <a:off x="1896179" y="927160"/>
            <a:ext cx="5987485" cy="520697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6B29A91A-FFBD-C96E-2685-0E2B62AC2091}"/>
              </a:ext>
            </a:extLst>
          </p:cNvPr>
          <p:cNvSpPr/>
          <p:nvPr/>
        </p:nvSpPr>
        <p:spPr>
          <a:xfrm rot="10800000">
            <a:off x="1883115" y="2672716"/>
            <a:ext cx="5987486" cy="520697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8FD47E-96ED-9B84-67B5-BA4E5762D690}"/>
              </a:ext>
            </a:extLst>
          </p:cNvPr>
          <p:cNvCxnSpPr>
            <a:cxnSpLocks/>
          </p:cNvCxnSpPr>
          <p:nvPr/>
        </p:nvCxnSpPr>
        <p:spPr>
          <a:xfrm flipV="1">
            <a:off x="1896179" y="8005937"/>
            <a:ext cx="6039734" cy="9254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F550CA-DB78-9C47-ED86-B4179756BAE0}"/>
              </a:ext>
            </a:extLst>
          </p:cNvPr>
          <p:cNvSpPr txBox="1"/>
          <p:nvPr/>
        </p:nvSpPr>
        <p:spPr>
          <a:xfrm>
            <a:off x="3753958" y="804024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3 =&gt; 24 cm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847A1B-F4B2-0AB4-B17A-89DD2989555E}"/>
              </a:ext>
            </a:extLst>
          </p:cNvPr>
          <p:cNvCxnSpPr>
            <a:cxnSpLocks/>
          </p:cNvCxnSpPr>
          <p:nvPr/>
        </p:nvCxnSpPr>
        <p:spPr>
          <a:xfrm>
            <a:off x="1687510" y="892102"/>
            <a:ext cx="0" cy="6977814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7DC7E5-2A55-3BA5-470C-8A69F51935C2}"/>
              </a:ext>
            </a:extLst>
          </p:cNvPr>
          <p:cNvSpPr txBox="1"/>
          <p:nvPr/>
        </p:nvSpPr>
        <p:spPr>
          <a:xfrm>
            <a:off x="241411" y="195025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2√3 ≃ 3.464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=&gt; 27.713 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C9A37E-A78A-BEEC-886B-F0CBDB3791E0}"/>
              </a:ext>
            </a:extLst>
          </p:cNvPr>
          <p:cNvCxnSpPr>
            <a:cxnSpLocks/>
          </p:cNvCxnSpPr>
          <p:nvPr/>
        </p:nvCxnSpPr>
        <p:spPr>
          <a:xfrm>
            <a:off x="2871879" y="6117949"/>
            <a:ext cx="4019008" cy="0"/>
          </a:xfrm>
          <a:prstGeom prst="line">
            <a:avLst/>
          </a:prstGeom>
          <a:ln w="38100"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0F706-0DDB-B971-B65D-3EB6713BD2C3}"/>
              </a:ext>
            </a:extLst>
          </p:cNvPr>
          <p:cNvSpPr txBox="1"/>
          <p:nvPr/>
        </p:nvSpPr>
        <p:spPr>
          <a:xfrm>
            <a:off x="3156831" y="6170405"/>
            <a:ext cx="103906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2</a:t>
            </a:r>
            <a:br>
              <a:rPr lang="en-GB" b="1" dirty="0">
                <a:solidFill>
                  <a:srgbClr val="00B050"/>
                </a:solidFill>
              </a:rPr>
            </a:br>
            <a:r>
              <a:rPr lang="en-GB" b="1" dirty="0">
                <a:solidFill>
                  <a:srgbClr val="00B050"/>
                </a:solidFill>
              </a:rPr>
              <a:t>=&gt; 16 cm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6F685C-D07D-71C2-21EE-4A13EE580473}"/>
              </a:ext>
            </a:extLst>
          </p:cNvPr>
          <p:cNvCxnSpPr>
            <a:cxnSpLocks/>
          </p:cNvCxnSpPr>
          <p:nvPr/>
        </p:nvCxnSpPr>
        <p:spPr>
          <a:xfrm>
            <a:off x="6882176" y="2672716"/>
            <a:ext cx="0" cy="3461423"/>
          </a:xfrm>
          <a:prstGeom prst="line">
            <a:avLst/>
          </a:prstGeom>
          <a:ln w="38100">
            <a:solidFill>
              <a:srgbClr val="00FA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16EB76-C90A-A0F5-040F-0CF3A8CFA3BF}"/>
              </a:ext>
            </a:extLst>
          </p:cNvPr>
          <p:cNvSpPr txBox="1"/>
          <p:nvPr/>
        </p:nvSpPr>
        <p:spPr>
          <a:xfrm>
            <a:off x="5338170" y="3941728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√3 ≃ 1.732</a:t>
            </a:r>
          </a:p>
          <a:p>
            <a:r>
              <a:rPr lang="en-GB" b="1" dirty="0">
                <a:solidFill>
                  <a:srgbClr val="00B050"/>
                </a:solidFill>
              </a:rPr>
              <a:t>=&gt; 13.856 cm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4C70D-097B-D76E-8BDC-0AC66223A5B3}"/>
              </a:ext>
            </a:extLst>
          </p:cNvPr>
          <p:cNvSpPr/>
          <p:nvPr/>
        </p:nvSpPr>
        <p:spPr>
          <a:xfrm>
            <a:off x="3888628" y="900507"/>
            <a:ext cx="2013834" cy="2359806"/>
          </a:xfrm>
          <a:prstGeom prst="rect">
            <a:avLst/>
          </a:prstGeom>
          <a:solidFill>
            <a:srgbClr val="0432FF">
              <a:alpha val="20000"/>
            </a:srgb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D7C443-F313-39D9-E0BC-466D5E480F84}"/>
              </a:ext>
            </a:extLst>
          </p:cNvPr>
          <p:cNvCxnSpPr>
            <a:cxnSpLocks/>
          </p:cNvCxnSpPr>
          <p:nvPr/>
        </p:nvCxnSpPr>
        <p:spPr>
          <a:xfrm>
            <a:off x="3904801" y="3268470"/>
            <a:ext cx="2019433" cy="0"/>
          </a:xfrm>
          <a:prstGeom prst="line">
            <a:avLst/>
          </a:prstGeom>
          <a:ln w="3810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CE9AE5-62BE-85D3-83CD-C42128C8D15E}"/>
              </a:ext>
            </a:extLst>
          </p:cNvPr>
          <p:cNvSpPr txBox="1"/>
          <p:nvPr/>
        </p:nvSpPr>
        <p:spPr>
          <a:xfrm>
            <a:off x="4207425" y="323676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432FF"/>
                </a:solidFill>
              </a:rPr>
              <a:t>1 =&gt; 8 cm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2D15B3-862C-DD41-594F-84C06384CDDE}"/>
              </a:ext>
            </a:extLst>
          </p:cNvPr>
          <p:cNvCxnSpPr>
            <a:cxnSpLocks/>
          </p:cNvCxnSpPr>
          <p:nvPr/>
        </p:nvCxnSpPr>
        <p:spPr>
          <a:xfrm>
            <a:off x="5924234" y="892102"/>
            <a:ext cx="0" cy="2376368"/>
          </a:xfrm>
          <a:prstGeom prst="line">
            <a:avLst/>
          </a:prstGeom>
          <a:ln w="3810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928F45-429C-D6A3-1759-1DEF53A0A21C}"/>
              </a:ext>
            </a:extLst>
          </p:cNvPr>
          <p:cNvSpPr txBox="1"/>
          <p:nvPr/>
        </p:nvSpPr>
        <p:spPr>
          <a:xfrm>
            <a:off x="5941673" y="1173550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432FF"/>
                </a:solidFill>
              </a:rPr>
              <a:t>2√3 / 3 ≃ 1.155</a:t>
            </a:r>
            <a:br>
              <a:rPr lang="en-GB" b="1" dirty="0">
                <a:solidFill>
                  <a:srgbClr val="0432FF"/>
                </a:solidFill>
              </a:rPr>
            </a:br>
            <a:r>
              <a:rPr lang="en-GB" b="1" dirty="0">
                <a:solidFill>
                  <a:srgbClr val="0432FF"/>
                </a:solidFill>
              </a:rPr>
              <a:t>=&gt; 9.238 cm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C43A33-BD19-968B-564E-2BFFEAC3B5BC}"/>
              </a:ext>
            </a:extLst>
          </p:cNvPr>
          <p:cNvCxnSpPr>
            <a:cxnSpLocks/>
          </p:cNvCxnSpPr>
          <p:nvPr/>
        </p:nvCxnSpPr>
        <p:spPr>
          <a:xfrm flipH="1">
            <a:off x="2871879" y="900507"/>
            <a:ext cx="8709" cy="123441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F233DE-213F-BE51-100A-E16F5173B16D}"/>
              </a:ext>
            </a:extLst>
          </p:cNvPr>
          <p:cNvSpPr txBox="1"/>
          <p:nvPr/>
        </p:nvSpPr>
        <p:spPr>
          <a:xfrm>
            <a:off x="1963183" y="1243078"/>
            <a:ext cx="15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√3 / 3 ≃ 0.577</a:t>
            </a:r>
          </a:p>
          <a:p>
            <a:r>
              <a:rPr lang="en-GB" b="1" dirty="0"/>
              <a:t>=&gt; 4.619 cm</a:t>
            </a:r>
          </a:p>
        </p:txBody>
      </p:sp>
    </p:spTree>
    <p:extLst>
      <p:ext uri="{BB962C8B-B14F-4D97-AF65-F5344CB8AC3E}">
        <p14:creationId xmlns:p14="http://schemas.microsoft.com/office/powerpoint/2010/main" val="251589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79</Words>
  <Application>Microsoft Macintosh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2024-08-23T08:24:54Z</dcterms:created>
  <dcterms:modified xsi:type="dcterms:W3CDTF">2024-08-23T16:09:42Z</dcterms:modified>
</cp:coreProperties>
</file>