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8" r:id="rId9"/>
    <p:sldId id="264" r:id="rId10"/>
    <p:sldId id="265" r:id="rId11"/>
    <p:sldId id="269" r:id="rId12"/>
    <p:sldId id="270" r:id="rId13"/>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12/06/2019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12/06/2019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12/06/2019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12/06/2019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12/06/2019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12/06/2019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platformdesigntoolkit.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 ni les usages.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qui accepte la culture d’ouverture des données via le web</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fr-FR" sz="800" dirty="0" smtClean="0">
                <a:latin typeface="Stone Serif" pitchFamily="2" charset="0"/>
              </a:rPr>
              <a:t>- Désintermédiation. La </a:t>
            </a:r>
            <a:r>
              <a:rPr lang="fr-FR" sz="800" dirty="0" err="1" smtClean="0">
                <a:latin typeface="Stone Serif" pitchFamily="2" charset="0"/>
              </a:rPr>
              <a:t>blockchain</a:t>
            </a:r>
            <a:r>
              <a:rPr lang="fr-FR" sz="800" dirty="0" smtClean="0">
                <a:latin typeface="Stone Serif" pitchFamily="2" charset="0"/>
              </a:rPr>
              <a:t> garantit l’inaltérabilité des transactions enregistrées, elle peut assurer la fonction remplie d’habitude par les tiers de confiance chargés de la notarisation d’actes: notaires, bureaux de certification, organismes bancaires, régulateurs publics et agences officielles... la garantie apportée par ces organismes serait désormais apportée par la techno </a:t>
            </a:r>
            <a:r>
              <a:rPr lang="fr-FR" sz="800" dirty="0" err="1" smtClean="0">
                <a:latin typeface="Stone Serif" pitchFamily="2" charset="0"/>
              </a:rPr>
              <a:t>blockchain</a:t>
            </a:r>
            <a:r>
              <a:rPr lang="fr-FR" sz="800" dirty="0" smtClean="0">
                <a:latin typeface="Stone Serif" pitchFamily="2" charset="0"/>
              </a:rPr>
              <a:t>.</a:t>
            </a:r>
          </a:p>
          <a:p>
            <a:pPr algn="just">
              <a:lnSpc>
                <a:spcPct val="145000"/>
              </a:lnSpc>
              <a:spcBef>
                <a:spcPts val="0"/>
              </a:spcBef>
            </a:pPr>
            <a:r>
              <a:rPr lang="fr-FR" sz="800" dirty="0" smtClean="0">
                <a:latin typeface="Stone Serif" pitchFamily="2" charset="0"/>
              </a:rPr>
              <a:t>- Ré-intermédiation. De nouveaux acteurs inventent plusieurs variantes de </a:t>
            </a:r>
            <a:r>
              <a:rPr lang="fr-FR" sz="800" dirty="0" err="1" smtClean="0">
                <a:latin typeface="Stone Serif" pitchFamily="2" charset="0"/>
              </a:rPr>
              <a:t>blockchain</a:t>
            </a:r>
            <a:r>
              <a:rPr lang="fr-FR" sz="800" dirty="0" smtClean="0">
                <a:latin typeface="Stone Serif" pitchFamily="2" charset="0"/>
              </a:rPr>
              <a:t> (« </a:t>
            </a:r>
            <a:r>
              <a:rPr lang="fr-FR" sz="800" dirty="0" err="1" smtClean="0">
                <a:latin typeface="Stone Serif" pitchFamily="2" charset="0"/>
              </a:rPr>
              <a:t>distributed</a:t>
            </a:r>
            <a:r>
              <a:rPr lang="fr-FR" sz="800" dirty="0" smtClean="0">
                <a:latin typeface="Stone Serif" pitchFamily="2" charset="0"/>
              </a:rPr>
              <a:t> </a:t>
            </a:r>
            <a:r>
              <a:rPr lang="fr-FR" sz="800" dirty="0" err="1" smtClean="0">
                <a:latin typeface="Stone Serif" pitchFamily="2" charset="0"/>
              </a:rPr>
              <a:t>ledgers</a:t>
            </a:r>
            <a:r>
              <a:rPr lang="fr-FR" sz="800" dirty="0" smtClean="0">
                <a:latin typeface="Stone Serif" pitchFamily="2" charset="0"/>
              </a:rPr>
              <a:t> »), les implémentent et les gèrent, et créent des services associés (certification, audit, places de marché, etc.)</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80" dirty="0" smtClean="0">
                <a:latin typeface="Stone Serif" pitchFamily="2" charset="0"/>
              </a:rPr>
              <a:t>La </a:t>
            </a:r>
            <a:r>
              <a:rPr lang="fr-FR" sz="780" dirty="0" err="1" smtClean="0">
                <a:latin typeface="Stone Serif" pitchFamily="2" charset="0"/>
              </a:rPr>
              <a:t>blockchain</a:t>
            </a:r>
            <a:r>
              <a:rPr lang="fr-FR" sz="780" dirty="0" smtClean="0">
                <a:latin typeface="Stone Serif" pitchFamily="2" charset="0"/>
              </a:rPr>
              <a:t> est une technologie proche d’une base de données (</a:t>
            </a:r>
            <a:r>
              <a:rPr lang="fr-FR" sz="780" dirty="0" err="1" smtClean="0">
                <a:latin typeface="Stone Serif" pitchFamily="2" charset="0"/>
              </a:rPr>
              <a:t>bdd</a:t>
            </a:r>
            <a:r>
              <a:rPr lang="fr-FR" sz="780" dirty="0" smtClean="0">
                <a:latin typeface="Stone Serif" pitchFamily="2" charset="0"/>
              </a:rPr>
              <a:t>): elle permet l’enregistrement et l’accès à des données stockées sur un support informatique. A la différence d’une </a:t>
            </a:r>
            <a:r>
              <a:rPr lang="fr-FR" sz="780" dirty="0" err="1" smtClean="0">
                <a:latin typeface="Stone Serif" pitchFamily="2" charset="0"/>
              </a:rPr>
              <a:t>bdd</a:t>
            </a:r>
            <a:r>
              <a:rPr lang="fr-FR" sz="780" dirty="0" smtClean="0">
                <a:latin typeface="Stone Serif" pitchFamily="2" charset="0"/>
              </a:rPr>
              <a:t>, les données enregistrées sur une </a:t>
            </a:r>
            <a:r>
              <a:rPr lang="fr-FR" sz="780" dirty="0" err="1" smtClean="0">
                <a:latin typeface="Stone Serif" pitchFamily="2" charset="0"/>
              </a:rPr>
              <a:t>blockchain</a:t>
            </a:r>
            <a:r>
              <a:rPr lang="fr-FR" sz="780" dirty="0" smtClean="0">
                <a:latin typeface="Stone Serif" pitchFamily="2" charset="0"/>
              </a:rPr>
              <a:t> le sont de façon </a:t>
            </a:r>
            <a:r>
              <a:rPr lang="fr-FR" sz="780" u="sng" dirty="0" smtClean="0">
                <a:latin typeface="Stone Serif" pitchFamily="2" charset="0"/>
              </a:rPr>
              <a:t>permanente</a:t>
            </a:r>
            <a:r>
              <a:rPr lang="fr-FR" sz="780" dirty="0" smtClean="0">
                <a:latin typeface="Stone Serif" pitchFamily="2" charset="0"/>
              </a:rPr>
              <a:t> et </a:t>
            </a:r>
            <a:r>
              <a:rPr lang="fr-FR" sz="780" u="sng" dirty="0" smtClean="0">
                <a:latin typeface="Stone Serif" pitchFamily="2" charset="0"/>
              </a:rPr>
              <a:t>inaltérable</a:t>
            </a:r>
            <a:r>
              <a:rPr lang="fr-FR" sz="780" dirty="0" smtClean="0">
                <a:latin typeface="Stone Serif" pitchFamily="2" charset="0"/>
              </a:rPr>
              <a:t>. On ne peut ni les effacer ni les modifier. Autre différence: la </a:t>
            </a:r>
            <a:r>
              <a:rPr lang="fr-FR" sz="780" dirty="0" err="1" smtClean="0">
                <a:latin typeface="Stone Serif" pitchFamily="2" charset="0"/>
              </a:rPr>
              <a:t>blockchain</a:t>
            </a:r>
            <a:r>
              <a:rPr lang="fr-FR" sz="780" dirty="0" smtClean="0">
                <a:latin typeface="Stone Serif" pitchFamily="2" charset="0"/>
              </a:rPr>
              <a:t> n’est pas contrôlée par un acteur en particulier: chacun en possède une copie. Cela en garantit la transparence et l’inaltérabilité,  et supprime le besoin d’un tiers de confiance.</a:t>
            </a:r>
            <a:endParaRPr lang="fr-FR" sz="78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32368" y="3852847"/>
            <a:ext cx="1311374" cy="1292778"/>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b="1" dirty="0" err="1">
                <a:latin typeface="Stone Serif" pitchFamily="2" charset="0"/>
              </a:rPr>
              <a:t>Quantmetry</a:t>
            </a:r>
            <a:r>
              <a:rPr lang="en-US" sz="800" b="1" dirty="0">
                <a:latin typeface="Stone Serif" pitchFamily="2" charset="0"/>
              </a:rPr>
              <a:t> </a:t>
            </a:r>
            <a:r>
              <a:rPr lang="fr-FR" sz="800" dirty="0" smtClean="0">
                <a:latin typeface="Stone Serif" pitchFamily="2" charset="0"/>
              </a:rPr>
              <a:t>utilise </a:t>
            </a:r>
            <a:r>
              <a:rPr lang="fr-FR" sz="800" dirty="0">
                <a:latin typeface="Stone Serif" pitchFamily="2" charset="0"/>
              </a:rPr>
              <a:t>la </a:t>
            </a:r>
            <a:r>
              <a:rPr lang="fr-FR" sz="800" dirty="0" err="1">
                <a:latin typeface="Stone Serif" pitchFamily="2" charset="0"/>
              </a:rPr>
              <a:t>blockchain</a:t>
            </a:r>
            <a:r>
              <a:rPr lang="fr-FR" sz="800" dirty="0">
                <a:latin typeface="Stone Serif" pitchFamily="2" charset="0"/>
              </a:rPr>
              <a:t> pour assurer le transfert d’actifs (ici, des jeux de données) entre parties prenantes, sans tiers de confiance.</a:t>
            </a:r>
          </a:p>
        </p:txBody>
      </p:sp>
      <p:sp>
        <p:nvSpPr>
          <p:cNvPr id="24" name="Sous-titre 2"/>
          <p:cNvSpPr txBox="1">
            <a:spLocks/>
          </p:cNvSpPr>
          <p:nvPr/>
        </p:nvSpPr>
        <p:spPr>
          <a:xfrm>
            <a:off x="3668954" y="3846212"/>
            <a:ext cx="107316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développant une solution d’authentification de diplômes, multi-écoles.</a:t>
            </a:r>
            <a:endParaRPr lang="fr-FR" sz="800" dirty="0">
              <a:latin typeface="Stone Serif" pitchFamily="2" charset="0"/>
            </a:endParaRPr>
          </a:p>
        </p:txBody>
      </p:sp>
      <p:sp>
        <p:nvSpPr>
          <p:cNvPr id="30" name="Sous-titre 2"/>
          <p:cNvSpPr txBox="1">
            <a:spLocks/>
          </p:cNvSpPr>
          <p:nvPr/>
        </p:nvSpPr>
        <p:spPr>
          <a:xfrm>
            <a:off x="1840155" y="3846268"/>
            <a:ext cx="173238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 cette monnaie utilise la </a:t>
            </a:r>
            <a:r>
              <a:rPr lang="fr-FR" sz="800" dirty="0" err="1" smtClean="0">
                <a:latin typeface="Stone Serif" pitchFamily="2" charset="0"/>
              </a:rPr>
              <a:t>blockchain</a:t>
            </a:r>
            <a:r>
              <a:rPr lang="fr-FR" sz="800" dirty="0" smtClean="0">
                <a:latin typeface="Stone Serif" pitchFamily="2" charset="0"/>
              </a:rPr>
              <a:t> pour déterminer son mode d’émission et pour assurer les transactions financières. Le </a:t>
            </a:r>
            <a:r>
              <a:rPr lang="fr-FR" sz="800" dirty="0" err="1" smtClean="0">
                <a:latin typeface="Stone Serif" pitchFamily="2" charset="0"/>
              </a:rPr>
              <a:t>bitcoin</a:t>
            </a:r>
            <a:r>
              <a:rPr lang="fr-FR" sz="800" dirty="0" smtClean="0">
                <a:latin typeface="Stone Serif" pitchFamily="2" charset="0"/>
              </a:rPr>
              <a:t> a été créé comme premier cas d’usage de la </a:t>
            </a:r>
            <a:r>
              <a:rPr lang="fr-FR" sz="800" dirty="0" err="1" smtClean="0">
                <a:latin typeface="Stone Serif" pitchFamily="2" charset="0"/>
              </a:rPr>
              <a:t>blockchain</a:t>
            </a:r>
            <a:r>
              <a:rPr lang="fr-FR" sz="800" dirty="0" smtClean="0">
                <a:latin typeface="Stone Serif" pitchFamily="2" charset="0"/>
              </a:rPr>
              <a:t> en 2009.</a:t>
            </a:r>
            <a:endParaRPr lang="fr-FR" sz="800" dirty="0">
              <a:latin typeface="Stone Serif" pitchFamily="2" charset="0"/>
            </a:endParaRPr>
          </a:p>
        </p:txBody>
      </p:sp>
      <p:sp>
        <p:nvSpPr>
          <p:cNvPr id="12" name="ZoneTexte 11"/>
          <p:cNvSpPr txBox="1"/>
          <p:nvPr/>
        </p:nvSpPr>
        <p:spPr>
          <a:xfrm>
            <a:off x="432658" y="3572412"/>
            <a:ext cx="430946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usages de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4880615" y="3824485"/>
            <a:ext cx="2349525"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Toujours se poser ces questions avant de se lancer dans un projet </a:t>
            </a:r>
            <a:r>
              <a:rPr lang="fr-FR" sz="800" dirty="0" err="1" smtClean="0">
                <a:latin typeface="Stone Serif" pitchFamily="2" charset="0"/>
              </a:rPr>
              <a:t>blockchain</a:t>
            </a:r>
            <a:r>
              <a:rPr lang="fr-FR" sz="800" dirty="0" smtClean="0">
                <a:latin typeface="Stone Serif" pitchFamily="2" charset="0"/>
              </a:rPr>
              <a:t>:</a:t>
            </a:r>
          </a:p>
          <a:p>
            <a:pPr algn="l">
              <a:lnSpc>
                <a:spcPct val="135000"/>
              </a:lnSpc>
            </a:pPr>
            <a:r>
              <a:rPr lang="fr-FR" sz="800" dirty="0" smtClean="0">
                <a:latin typeface="Stone Serif" pitchFamily="2" charset="0"/>
              </a:rPr>
              <a:t>- Une base de donnée « classique » suffirait-elle?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Le projet implique-t-il le besoin de se passer d’un tiers de confiance?</a:t>
            </a:r>
          </a:p>
        </p:txBody>
      </p:sp>
      <p:sp>
        <p:nvSpPr>
          <p:cNvPr id="19" name="ZoneTexte 18"/>
          <p:cNvSpPr txBox="1"/>
          <p:nvPr/>
        </p:nvSpPr>
        <p:spPr>
          <a:xfrm>
            <a:off x="4880617" y="3581066"/>
            <a:ext cx="2349524"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Pièges à éviter</a:t>
            </a:r>
            <a:endParaRPr lang="fr-FR" sz="900" dirty="0">
              <a:latin typeface="Stone Serif" pitchFamily="2" charset="0"/>
            </a:endParaRPr>
          </a:p>
        </p:txBody>
      </p:sp>
    </p:spTree>
    <p:extLst>
      <p:ext uri="{BB962C8B-B14F-4D97-AF65-F5344CB8AC3E}">
        <p14:creationId xmlns:p14="http://schemas.microsoft.com/office/powerpoint/2010/main" val="71472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ous-titre 2"/>
          <p:cNvSpPr txBox="1">
            <a:spLocks/>
          </p:cNvSpPr>
          <p:nvPr/>
        </p:nvSpPr>
        <p:spPr>
          <a:xfrm>
            <a:off x="450972" y="4024511"/>
            <a:ext cx="4496712" cy="38238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 </a:t>
            </a:r>
            <a:r>
              <a:rPr lang="fr-FR" sz="800" dirty="0" err="1" smtClean="0">
                <a:latin typeface="Stone Serif" pitchFamily="2" charset="0"/>
              </a:rPr>
              <a:t>Casilli</a:t>
            </a:r>
            <a:r>
              <a:rPr lang="fr-FR" sz="800" dirty="0" smtClean="0">
                <a:latin typeface="Stone Serif" pitchFamily="2" charset="0"/>
              </a:rPr>
              <a:t>, </a:t>
            </a:r>
            <a:r>
              <a:rPr lang="fr-FR" sz="800" i="1" dirty="0" smtClean="0">
                <a:latin typeface="Stone Serif" pitchFamily="2" charset="0"/>
              </a:rPr>
              <a:t>En attendant les robots</a:t>
            </a:r>
            <a:r>
              <a:rPr lang="fr-FR" sz="800" dirty="0" smtClean="0">
                <a:latin typeface="Stone Serif" pitchFamily="2" charset="0"/>
              </a:rPr>
              <a:t>,  Seuil, 2019.</a:t>
            </a:r>
            <a:br>
              <a:rPr lang="fr-FR" sz="800" dirty="0" smtClean="0">
                <a:latin typeface="Stone Serif" pitchFamily="2" charset="0"/>
              </a:rPr>
            </a:br>
            <a:r>
              <a:rPr lang="da-DK" sz="800" dirty="0" smtClean="0">
                <a:latin typeface="Stone Serif" pitchFamily="2" charset="0"/>
              </a:rPr>
              <a:t>A. Mcafee &amp; E. Brynjolfsson, </a:t>
            </a:r>
            <a:r>
              <a:rPr lang="fr-FR" sz="800" i="1" dirty="0">
                <a:latin typeface="Stone Serif" pitchFamily="2" charset="0"/>
              </a:rPr>
              <a:t>Des Machines, des plateformes et des </a:t>
            </a:r>
            <a:r>
              <a:rPr lang="fr-FR" sz="800" i="1" dirty="0" smtClean="0">
                <a:latin typeface="Stone Serif" pitchFamily="2" charset="0"/>
              </a:rPr>
              <a:t>foules</a:t>
            </a:r>
            <a:r>
              <a:rPr lang="fr-FR" sz="800" dirty="0" smtClean="0">
                <a:latin typeface="Stone Serif" pitchFamily="2" charset="0"/>
              </a:rPr>
              <a:t>, Odile Jacob, 2018.</a:t>
            </a:r>
            <a:endParaRPr lang="fr-FR" sz="800" i="1" dirty="0">
              <a:latin typeface="Stone Serif" pitchFamily="2" charset="0"/>
            </a:endParaRPr>
          </a:p>
        </p:txBody>
      </p:sp>
      <p:sp>
        <p:nvSpPr>
          <p:cNvPr id="25" name="Sous-titre 2"/>
          <p:cNvSpPr txBox="1">
            <a:spLocks/>
          </p:cNvSpPr>
          <p:nvPr/>
        </p:nvSpPr>
        <p:spPr>
          <a:xfrm>
            <a:off x="5165526" y="4737043"/>
            <a:ext cx="2149674" cy="584255"/>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a:t>
            </a:r>
            <a:r>
              <a:rPr lang="fr-FR" sz="600" dirty="0" err="1" smtClean="0">
                <a:latin typeface="Stone Serif" pitchFamily="2" charset="0"/>
              </a:rPr>
              <a:t>matching</a:t>
            </a:r>
            <a:r>
              <a:rPr lang="fr-FR" sz="600" dirty="0" smtClean="0">
                <a:latin typeface="Stone Serif" pitchFamily="2" charset="0"/>
              </a:rPr>
              <a:t> » </a:t>
            </a:r>
            <a:r>
              <a:rPr lang="fr-FR" sz="600" dirty="0">
                <a:latin typeface="Stone Serif" pitchFamily="2" charset="0"/>
              </a:rPr>
              <a:t>:  </a:t>
            </a:r>
            <a:r>
              <a:rPr lang="fr-FR" sz="600" b="1" dirty="0">
                <a:latin typeface="Stone Serif" pitchFamily="2" charset="0"/>
              </a:rPr>
              <a:t>Facebook, </a:t>
            </a:r>
            <a:r>
              <a:rPr lang="fr-FR" sz="600" b="1" dirty="0" err="1">
                <a:latin typeface="Stone Serif" pitchFamily="2" charset="0"/>
              </a:rPr>
              <a:t>Airbnb</a:t>
            </a:r>
            <a:r>
              <a:rPr lang="fr-FR" sz="600" b="1" dirty="0">
                <a:latin typeface="Stone Serif" pitchFamily="2" charset="0"/>
              </a:rPr>
              <a:t>, </a:t>
            </a:r>
            <a:r>
              <a:rPr lang="fr-FR" sz="600" b="1" dirty="0" err="1">
                <a:latin typeface="Stone Serif" pitchFamily="2" charset="0"/>
              </a:rPr>
              <a:t>Uber</a:t>
            </a:r>
            <a:r>
              <a:rPr lang="fr-FR" sz="600" b="1" dirty="0">
                <a:latin typeface="Stone Serif" pitchFamily="2" charset="0"/>
              </a:rPr>
              <a:t>, </a:t>
            </a:r>
            <a:r>
              <a:rPr lang="fr-FR" sz="600" b="1" dirty="0" err="1">
                <a:latin typeface="Stone Serif" pitchFamily="2" charset="0"/>
              </a:rPr>
              <a:t>Blablacar</a:t>
            </a:r>
            <a:r>
              <a:rPr lang="fr-FR" sz="600" b="1" dirty="0">
                <a:latin typeface="Stone Serif" pitchFamily="2" charset="0"/>
              </a:rPr>
              <a:t>, </a:t>
            </a:r>
            <a:r>
              <a:rPr lang="fr-FR" sz="600" b="1" dirty="0" err="1">
                <a:latin typeface="Stone Serif" pitchFamily="2" charset="0"/>
              </a:rPr>
              <a:t>LeBonCoin</a:t>
            </a:r>
            <a:r>
              <a:rPr lang="fr-FR" sz="600" b="1" dirty="0">
                <a:latin typeface="Stone Serif" pitchFamily="2" charset="0"/>
              </a:rPr>
              <a:t> </a:t>
            </a:r>
            <a:r>
              <a:rPr lang="fr-FR" sz="600" b="1" dirty="0" smtClean="0">
                <a:latin typeface="Stone Serif" pitchFamily="2" charset="0"/>
              </a:rPr>
              <a:t>… </a:t>
            </a:r>
            <a:r>
              <a:rPr lang="fr-FR" sz="600" dirty="0" smtClean="0">
                <a:latin typeface="Stone Serif" pitchFamily="2" charset="0"/>
              </a:rPr>
              <a:t>fournissent une infrastructure permettant à des usagers d’acheter, d’échanger ou de communiquer.</a:t>
            </a:r>
            <a:endParaRPr lang="fr-FR" sz="600" b="1" dirty="0">
              <a:latin typeface="Stone Serif" pitchFamily="2" charset="0"/>
            </a:endParaRPr>
          </a:p>
        </p:txBody>
      </p:sp>
      <p:sp>
        <p:nvSpPr>
          <p:cNvPr id="22" name="Sous-titre 2"/>
          <p:cNvSpPr txBox="1">
            <a:spLocks/>
          </p:cNvSpPr>
          <p:nvPr/>
        </p:nvSpPr>
        <p:spPr>
          <a:xfrm>
            <a:off x="2976832" y="4739415"/>
            <a:ext cx="2096818" cy="58188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distributrices » </a:t>
            </a:r>
            <a:r>
              <a:rPr lang="fr-FR" sz="600" dirty="0">
                <a:latin typeface="Stone Serif" pitchFamily="2" charset="0"/>
              </a:rPr>
              <a:t>:  </a:t>
            </a:r>
            <a:r>
              <a:rPr lang="fr-FR" sz="600" b="1" dirty="0" err="1">
                <a:latin typeface="Stone Serif" pitchFamily="2" charset="0"/>
              </a:rPr>
              <a:t>Spotify</a:t>
            </a:r>
            <a:r>
              <a:rPr lang="fr-FR" sz="600" b="1" dirty="0">
                <a:latin typeface="Stone Serif" pitchFamily="2" charset="0"/>
              </a:rPr>
              <a:t>, </a:t>
            </a:r>
            <a:r>
              <a:rPr lang="fr-FR" sz="600" b="1" dirty="0" err="1">
                <a:latin typeface="Stone Serif" pitchFamily="2" charset="0"/>
              </a:rPr>
              <a:t>Netflix</a:t>
            </a:r>
            <a:r>
              <a:rPr lang="fr-FR" sz="600" b="1" dirty="0">
                <a:latin typeface="Stone Serif" pitchFamily="2" charset="0"/>
              </a:rPr>
              <a:t>, </a:t>
            </a:r>
            <a:r>
              <a:rPr lang="fr-FR" sz="600" b="1" dirty="0" err="1">
                <a:latin typeface="Stone Serif" pitchFamily="2" charset="0"/>
              </a:rPr>
              <a:t>Alibaba</a:t>
            </a:r>
            <a:r>
              <a:rPr lang="fr-FR" sz="600" b="1" dirty="0">
                <a:latin typeface="Stone Serif" pitchFamily="2" charset="0"/>
              </a:rPr>
              <a:t>, Amazon, booking.com, </a:t>
            </a:r>
            <a:r>
              <a:rPr lang="fr-FR" sz="600" b="1" dirty="0" err="1">
                <a:latin typeface="Stone Serif" pitchFamily="2" charset="0"/>
              </a:rPr>
              <a:t>Uber</a:t>
            </a:r>
            <a:r>
              <a:rPr lang="fr-FR" sz="600" b="1" dirty="0">
                <a:latin typeface="Stone Serif" pitchFamily="2" charset="0"/>
              </a:rPr>
              <a:t> </a:t>
            </a:r>
            <a:r>
              <a:rPr lang="fr-FR" sz="600" b="1" dirty="0" err="1" smtClean="0">
                <a:latin typeface="Stone Serif" pitchFamily="2" charset="0"/>
              </a:rPr>
              <a:t>Eats</a:t>
            </a:r>
            <a:r>
              <a:rPr lang="fr-FR" sz="600" b="1" dirty="0" smtClean="0">
                <a:latin typeface="Stone Serif" pitchFamily="2" charset="0"/>
              </a:rPr>
              <a:t> … </a:t>
            </a:r>
            <a:r>
              <a:rPr lang="fr-FR" sz="600" dirty="0" smtClean="0">
                <a:latin typeface="Stone Serif" pitchFamily="2" charset="0"/>
              </a:rPr>
              <a:t>mettent en relation des producteurs de biens et services avec une clientèle dispersée.</a:t>
            </a:r>
            <a:endParaRPr lang="fr-FR" sz="600" b="1" dirty="0">
              <a:latin typeface="Stone Serif" pitchFamily="2" charset="0"/>
            </a:endParaRPr>
          </a:p>
        </p:txBody>
      </p:sp>
      <p:sp>
        <p:nvSpPr>
          <p:cNvPr id="3" name="Sous-titre 2"/>
          <p:cNvSpPr>
            <a:spLocks noGrp="1"/>
          </p:cNvSpPr>
          <p:nvPr>
            <p:ph type="subTitle" idx="1"/>
          </p:nvPr>
        </p:nvSpPr>
        <p:spPr>
          <a:xfrm>
            <a:off x="4090260" y="1461519"/>
            <a:ext cx="3224941" cy="2278631"/>
          </a:xfrm>
          <a:ln>
            <a:solidFill>
              <a:schemeClr val="tx1"/>
            </a:solidFill>
            <a:prstDash val="dash"/>
          </a:ln>
        </p:spPr>
        <p:txBody>
          <a:bodyPr>
            <a:normAutofit fontScale="85000" lnSpcReduction="20000"/>
          </a:bodyPr>
          <a:lstStyle/>
          <a:p>
            <a:pPr algn="just">
              <a:lnSpc>
                <a:spcPct val="145000"/>
              </a:lnSpc>
              <a:spcBef>
                <a:spcPts val="0"/>
              </a:spcBef>
            </a:pPr>
            <a:r>
              <a:rPr lang="fr-FR" sz="800" dirty="0" smtClean="0">
                <a:latin typeface="Stone Serif" pitchFamily="2" charset="0"/>
              </a:rPr>
              <a:t>L’avantage </a:t>
            </a:r>
            <a:r>
              <a:rPr lang="fr-FR" sz="800" dirty="0">
                <a:latin typeface="Stone Serif" pitchFamily="2" charset="0"/>
              </a:rPr>
              <a:t>concurrentiel </a:t>
            </a:r>
            <a:r>
              <a:rPr lang="fr-FR" sz="800" dirty="0" smtClean="0">
                <a:latin typeface="Stone Serif" pitchFamily="2" charset="0"/>
              </a:rPr>
              <a:t>d’une plateforme n’est pas le </a:t>
            </a:r>
            <a:r>
              <a:rPr lang="fr-FR" sz="800" dirty="0" err="1">
                <a:latin typeface="Stone Serif" pitchFamily="2" charset="0"/>
              </a:rPr>
              <a:t>market</a:t>
            </a:r>
            <a:r>
              <a:rPr lang="fr-FR" sz="800" dirty="0">
                <a:latin typeface="Stone Serif" pitchFamily="2" charset="0"/>
              </a:rPr>
              <a:t> fit entre </a:t>
            </a:r>
            <a:r>
              <a:rPr lang="fr-FR" sz="800" dirty="0" smtClean="0">
                <a:latin typeface="Stone Serif" pitchFamily="2" charset="0"/>
              </a:rPr>
              <a:t>un </a:t>
            </a:r>
            <a:r>
              <a:rPr lang="fr-FR" sz="800" dirty="0">
                <a:latin typeface="Stone Serif" pitchFamily="2" charset="0"/>
              </a:rPr>
              <a:t>produit créé </a:t>
            </a:r>
            <a:r>
              <a:rPr lang="fr-FR" sz="800" dirty="0" smtClean="0">
                <a:latin typeface="Stone Serif" pitchFamily="2" charset="0"/>
              </a:rPr>
              <a:t>en interne et des acheteurs externes, </a:t>
            </a:r>
            <a:r>
              <a:rPr lang="fr-FR" sz="800" dirty="0">
                <a:latin typeface="Stone Serif" pitchFamily="2" charset="0"/>
              </a:rPr>
              <a:t>mais sa capacité </a:t>
            </a:r>
            <a:r>
              <a:rPr lang="fr-FR" sz="800" dirty="0" smtClean="0">
                <a:latin typeface="Stone Serif" pitchFamily="2" charset="0"/>
              </a:rPr>
              <a:t>à :</a:t>
            </a:r>
          </a:p>
          <a:p>
            <a:pPr algn="just">
              <a:lnSpc>
                <a:spcPct val="145000"/>
              </a:lnSpc>
              <a:spcBef>
                <a:spcPts val="0"/>
              </a:spcBef>
            </a:pPr>
            <a:endParaRPr lang="fr-FR" sz="800" dirty="0" smtClean="0">
              <a:latin typeface="Stone Serif" pitchFamily="2" charset="0"/>
            </a:endParaRPr>
          </a:p>
          <a:p>
            <a:pPr marL="171450" indent="-171450" algn="just">
              <a:lnSpc>
                <a:spcPct val="145000"/>
              </a:lnSpc>
              <a:spcBef>
                <a:spcPts val="0"/>
              </a:spcBef>
              <a:buFontTx/>
              <a:buChar char="-"/>
            </a:pPr>
            <a:r>
              <a:rPr lang="fr-FR" sz="800" b="1" dirty="0" smtClean="0">
                <a:latin typeface="Stone Serif" pitchFamily="2" charset="0"/>
              </a:rPr>
              <a:t>orchestrer </a:t>
            </a:r>
            <a:r>
              <a:rPr lang="fr-FR" sz="800" b="1" dirty="0">
                <a:latin typeface="Stone Serif" pitchFamily="2" charset="0"/>
              </a:rPr>
              <a:t>une coordination</a:t>
            </a:r>
            <a:r>
              <a:rPr lang="fr-FR" sz="800" dirty="0">
                <a:latin typeface="Stone Serif" pitchFamily="2" charset="0"/>
              </a:rPr>
              <a:t> </a:t>
            </a:r>
            <a:r>
              <a:rPr lang="fr-FR" sz="800" dirty="0" smtClean="0">
                <a:latin typeface="Stone Serif" pitchFamily="2" charset="0"/>
              </a:rPr>
              <a:t>utile, fluide et efficace </a:t>
            </a:r>
            <a:r>
              <a:rPr lang="fr-FR" sz="800" dirty="0">
                <a:latin typeface="Stone Serif" pitchFamily="2" charset="0"/>
              </a:rPr>
              <a:t>entre </a:t>
            </a:r>
            <a:r>
              <a:rPr lang="fr-FR" sz="800" dirty="0" smtClean="0">
                <a:latin typeface="Stone Serif" pitchFamily="2" charset="0"/>
              </a:rPr>
              <a:t>tierce parties nombreuses et variées.  Cela suppose une collecte intensive de données sur les acteurs de la plateforme et leurs usages (voir fiches </a:t>
            </a:r>
            <a:r>
              <a:rPr lang="fr-FR" sz="800" b="1" i="1" dirty="0" err="1" smtClean="0">
                <a:solidFill>
                  <a:srgbClr val="E80C72"/>
                </a:solidFill>
                <a:latin typeface="Stone Serif" pitchFamily="2" charset="0"/>
              </a:rPr>
              <a:t>big</a:t>
            </a:r>
            <a:r>
              <a:rPr lang="fr-FR" sz="800" b="1" i="1" dirty="0" smtClean="0">
                <a:solidFill>
                  <a:srgbClr val="E80C72"/>
                </a:solidFill>
                <a:latin typeface="Stone Serif" pitchFamily="2" charset="0"/>
              </a:rPr>
              <a:t> data</a:t>
            </a:r>
            <a:r>
              <a:rPr lang="fr-FR" sz="800" dirty="0" smtClean="0">
                <a:latin typeface="Stone Serif" pitchFamily="2" charset="0"/>
              </a:rPr>
              <a:t> et </a:t>
            </a:r>
            <a:r>
              <a:rPr lang="fr-FR" sz="800" b="1" i="1" dirty="0" err="1">
                <a:solidFill>
                  <a:srgbClr val="E80C72"/>
                </a:solidFill>
                <a:latin typeface="Stone Serif" pitchFamily="2" charset="0"/>
              </a:rPr>
              <a:t>IoT</a:t>
            </a:r>
            <a:r>
              <a:rPr lang="fr-FR" sz="800" dirty="0" smtClean="0">
                <a:latin typeface="Stone Serif" pitchFamily="2" charset="0"/>
              </a:rPr>
              <a:t>),  une automation et </a:t>
            </a:r>
            <a:r>
              <a:rPr lang="fr-FR" sz="800" dirty="0" err="1" smtClean="0">
                <a:latin typeface="Stone Serif" pitchFamily="2" charset="0"/>
              </a:rPr>
              <a:t>scalabilité</a:t>
            </a:r>
            <a:r>
              <a:rPr lang="fr-FR" sz="800" dirty="0" smtClean="0">
                <a:latin typeface="Stone Serif" pitchFamily="2" charset="0"/>
              </a:rPr>
              <a:t> des échanges d’information (voir fiches </a:t>
            </a:r>
            <a:r>
              <a:rPr lang="fr-FR" sz="800" b="1" i="1" dirty="0" smtClean="0">
                <a:solidFill>
                  <a:srgbClr val="E80C72"/>
                </a:solidFill>
                <a:latin typeface="Stone Serif" pitchFamily="2" charset="0"/>
              </a:rPr>
              <a:t>web API</a:t>
            </a:r>
            <a:r>
              <a:rPr lang="fr-FR" sz="800" dirty="0" smtClean="0">
                <a:latin typeface="Stone Serif" pitchFamily="2" charset="0"/>
              </a:rPr>
              <a:t> et </a:t>
            </a:r>
            <a:r>
              <a:rPr lang="fr-FR" sz="800" b="1" i="1" dirty="0">
                <a:solidFill>
                  <a:srgbClr val="E80C72"/>
                </a:solidFill>
                <a:latin typeface="Stone Serif" pitchFamily="2" charset="0"/>
              </a:rPr>
              <a:t>cloud</a:t>
            </a:r>
            <a:r>
              <a:rPr lang="fr-FR" sz="800" dirty="0" smtClean="0">
                <a:latin typeface="Stone Serif" pitchFamily="2" charset="0"/>
              </a:rPr>
              <a:t>), l’excellence des moyens permettant de s’interfacer (voir fiches </a:t>
            </a:r>
            <a:r>
              <a:rPr lang="fr-FR" sz="800" b="1" i="1" dirty="0" smtClean="0">
                <a:solidFill>
                  <a:srgbClr val="E80C72"/>
                </a:solidFill>
                <a:latin typeface="Stone Serif" pitchFamily="2" charset="0"/>
              </a:rPr>
              <a:t>web API</a:t>
            </a:r>
            <a:r>
              <a:rPr lang="fr-FR" sz="800" dirty="0" smtClean="0">
                <a:latin typeface="Stone Serif" pitchFamily="2" charset="0"/>
              </a:rPr>
              <a:t> et </a:t>
            </a:r>
            <a:r>
              <a:rPr lang="fr-FR" sz="800" b="1" i="1" dirty="0" smtClean="0">
                <a:solidFill>
                  <a:srgbClr val="E80C72"/>
                </a:solidFill>
                <a:latin typeface="Stone Serif" pitchFamily="2" charset="0"/>
              </a:rPr>
              <a:t>visualisation des données</a:t>
            </a:r>
            <a:r>
              <a:rPr lang="fr-FR" sz="800" dirty="0" smtClean="0">
                <a:latin typeface="Stone Serif" pitchFamily="2" charset="0"/>
              </a:rPr>
              <a:t>), et la gestion fine des droits et devoirs associés aux données (voir fiches </a:t>
            </a:r>
            <a:r>
              <a:rPr lang="fr-FR" sz="800" b="1" i="1" dirty="0">
                <a:solidFill>
                  <a:srgbClr val="E80C72"/>
                </a:solidFill>
                <a:latin typeface="Stone Serif" pitchFamily="2" charset="0"/>
              </a:rPr>
              <a:t>RGPD</a:t>
            </a:r>
            <a:r>
              <a:rPr lang="fr-FR" sz="800" dirty="0" smtClean="0">
                <a:latin typeface="Stone Serif" pitchFamily="2" charset="0"/>
              </a:rPr>
              <a:t> et </a:t>
            </a:r>
            <a:r>
              <a:rPr lang="fr-FR" sz="800" b="1" i="1" dirty="0" err="1">
                <a:solidFill>
                  <a:srgbClr val="E80C72"/>
                </a:solidFill>
                <a:latin typeface="Stone Serif" pitchFamily="2" charset="0"/>
              </a:rPr>
              <a:t>blockchain</a:t>
            </a:r>
            <a:r>
              <a:rPr lang="fr-FR" sz="800" dirty="0" smtClean="0">
                <a:latin typeface="Stone Serif" pitchFamily="2" charset="0"/>
              </a:rPr>
              <a:t>).</a:t>
            </a:r>
          </a:p>
          <a:p>
            <a:pPr marL="171450" indent="-171450" algn="just">
              <a:lnSpc>
                <a:spcPct val="145000"/>
              </a:lnSpc>
              <a:spcBef>
                <a:spcPts val="0"/>
              </a:spcBef>
              <a:buFontTx/>
              <a:buChar char="-"/>
            </a:pPr>
            <a:endParaRPr lang="fr-FR" sz="800" dirty="0" smtClean="0">
              <a:latin typeface="Stone Serif" pitchFamily="2" charset="0"/>
            </a:endParaRPr>
          </a:p>
          <a:p>
            <a:pPr marL="171450" indent="-171450" algn="just">
              <a:lnSpc>
                <a:spcPct val="145000"/>
              </a:lnSpc>
              <a:spcBef>
                <a:spcPts val="0"/>
              </a:spcBef>
              <a:buFontTx/>
              <a:buChar char="-"/>
            </a:pPr>
            <a:r>
              <a:rPr lang="fr-FR" sz="800" b="1" dirty="0" smtClean="0">
                <a:latin typeface="Stone Serif" pitchFamily="2" charset="0"/>
              </a:rPr>
              <a:t>mettre en place des mécanismes d’apprentissage </a:t>
            </a:r>
            <a:r>
              <a:rPr lang="fr-FR" sz="800" dirty="0" smtClean="0">
                <a:latin typeface="Stone Serif" pitchFamily="2" charset="0"/>
              </a:rPr>
              <a:t>qui accroissent la valeur tirée par les utilisateurs de la plateforme au cours du temps. Cela est rendu possible par l’analyse de données (voir fiches </a:t>
            </a:r>
            <a:r>
              <a:rPr lang="fr-FR" sz="800" b="1" i="1" dirty="0">
                <a:solidFill>
                  <a:srgbClr val="E80C72"/>
                </a:solidFill>
                <a:latin typeface="Stone Serif" pitchFamily="2" charset="0"/>
              </a:rPr>
              <a:t>IA</a:t>
            </a:r>
            <a:r>
              <a:rPr lang="fr-FR" sz="800" dirty="0" smtClean="0">
                <a:latin typeface="Stone Serif" pitchFamily="2" charset="0"/>
              </a:rPr>
              <a:t>, </a:t>
            </a:r>
            <a:r>
              <a:rPr lang="fr-FR" sz="800" b="1" i="1" dirty="0">
                <a:solidFill>
                  <a:srgbClr val="E80C72"/>
                </a:solidFill>
                <a:latin typeface="Stone Serif" pitchFamily="2" charset="0"/>
              </a:rPr>
              <a:t>machine </a:t>
            </a:r>
            <a:r>
              <a:rPr lang="fr-FR" sz="800" b="1" i="1" dirty="0" err="1">
                <a:solidFill>
                  <a:srgbClr val="E80C72"/>
                </a:solidFill>
                <a:latin typeface="Stone Serif" pitchFamily="2" charset="0"/>
              </a:rPr>
              <a:t>learning</a:t>
            </a:r>
            <a:r>
              <a:rPr lang="fr-FR" sz="800" dirty="0" smtClean="0">
                <a:latin typeface="Stone Serif" pitchFamily="2" charset="0"/>
              </a:rPr>
              <a:t>, </a:t>
            </a:r>
            <a:r>
              <a:rPr lang="fr-FR" sz="800" b="1" i="1" dirty="0">
                <a:solidFill>
                  <a:srgbClr val="E80C72"/>
                </a:solidFill>
                <a:latin typeface="Stone Serif" pitchFamily="2" charset="0"/>
              </a:rPr>
              <a:t>graph </a:t>
            </a:r>
            <a:r>
              <a:rPr lang="fr-FR" sz="800" b="1" i="1" dirty="0" err="1">
                <a:solidFill>
                  <a:srgbClr val="E80C72"/>
                </a:solidFill>
                <a:latin typeface="Stone Serif" pitchFamily="2" charset="0"/>
              </a:rPr>
              <a:t>mining</a:t>
            </a:r>
            <a:r>
              <a:rPr lang="fr-FR" sz="800" dirty="0" smtClean="0">
                <a:latin typeface="Stone Serif" pitchFamily="2" charset="0"/>
              </a:rPr>
              <a:t>, </a:t>
            </a:r>
            <a:r>
              <a:rPr lang="fr-FR" sz="800" b="1" i="1" dirty="0" err="1">
                <a:solidFill>
                  <a:srgbClr val="E80C72"/>
                </a:solidFill>
                <a:latin typeface="Stone Serif" pitchFamily="2" charset="0"/>
              </a:rPr>
              <a:t>text</a:t>
            </a:r>
            <a:r>
              <a:rPr lang="fr-FR" sz="800" b="1" i="1" dirty="0">
                <a:solidFill>
                  <a:srgbClr val="E80C72"/>
                </a:solidFill>
                <a:latin typeface="Stone Serif" pitchFamily="2" charset="0"/>
              </a:rPr>
              <a:t> </a:t>
            </a:r>
            <a:r>
              <a:rPr lang="fr-FR" sz="800" b="1" i="1" dirty="0" err="1">
                <a:solidFill>
                  <a:srgbClr val="E80C72"/>
                </a:solidFill>
                <a:latin typeface="Stone Serif" pitchFamily="2" charset="0"/>
              </a:rPr>
              <a:t>mining</a:t>
            </a:r>
            <a:r>
              <a:rPr lang="fr-FR" sz="800" dirty="0" smtClean="0">
                <a:latin typeface="Stone Serif" pitchFamily="2" charset="0"/>
              </a:rPr>
              <a:t>).</a:t>
            </a:r>
          </a:p>
          <a:p>
            <a:pPr marL="171450" indent="-171450" algn="just">
              <a:lnSpc>
                <a:spcPct val="145000"/>
              </a:lnSpc>
              <a:spcBef>
                <a:spcPts val="0"/>
              </a:spcBef>
              <a:buFontTx/>
              <a:buChar char="-"/>
            </a:pPr>
            <a:endParaRPr lang="fr-FR" sz="800" dirty="0" smtClean="0">
              <a:latin typeface="Stone Serif" pitchFamily="2" charset="0"/>
            </a:endParaRPr>
          </a:p>
          <a:p>
            <a:pPr marL="171450" indent="-171450" algn="just">
              <a:lnSpc>
                <a:spcPct val="145000"/>
              </a:lnSpc>
              <a:spcBef>
                <a:spcPts val="0"/>
              </a:spcBef>
              <a:buFontTx/>
              <a:buChar char="-"/>
            </a:pP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Plateformes</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2491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Une plateforme est une structure </a:t>
            </a:r>
            <a:r>
              <a:rPr lang="fr-FR" sz="700" dirty="0" err="1" smtClean="0">
                <a:latin typeface="Stone Serif" pitchFamily="2" charset="0"/>
              </a:rPr>
              <a:t>mi-organisation</a:t>
            </a:r>
            <a:r>
              <a:rPr lang="fr-FR" sz="700" dirty="0" smtClean="0">
                <a:latin typeface="Stone Serif" pitchFamily="2" charset="0"/>
              </a:rPr>
              <a:t>, </a:t>
            </a:r>
            <a:r>
              <a:rPr lang="fr-FR" sz="700" dirty="0" err="1" smtClean="0">
                <a:latin typeface="Stone Serif" pitchFamily="2" charset="0"/>
              </a:rPr>
              <a:t>mi-marché</a:t>
            </a:r>
            <a:r>
              <a:rPr lang="fr-FR" sz="700" dirty="0" smtClean="0">
                <a:latin typeface="Stone Serif" pitchFamily="2" charset="0"/>
              </a:rPr>
              <a:t>, qui coordonne et stimule les transactions entre producteurs et consommateurs de biens et services. La plateforme est mise en place par une ou des organisations qui tirent parti de la valeur créée.</a:t>
            </a:r>
          </a:p>
          <a:p>
            <a:pPr algn="just">
              <a:lnSpc>
                <a:spcPct val="135000"/>
              </a:lnSpc>
              <a:spcBef>
                <a:spcPts val="0"/>
              </a:spcBef>
            </a:pPr>
            <a:endParaRPr lang="fr-FR" sz="700" dirty="0" smtClean="0">
              <a:latin typeface="Stone Serif" pitchFamily="2" charset="0"/>
            </a:endParaRPr>
          </a:p>
          <a:p>
            <a:pPr algn="l">
              <a:lnSpc>
                <a:spcPct val="135000"/>
              </a:lnSpc>
              <a:spcBef>
                <a:spcPts val="0"/>
              </a:spcBef>
            </a:pPr>
            <a:r>
              <a:rPr lang="fr-FR" sz="700" b="1" dirty="0" smtClean="0">
                <a:latin typeface="Stone Serif" pitchFamily="2" charset="0"/>
              </a:rPr>
              <a:t>Les plateformes ressemblent aux organisations </a:t>
            </a:r>
            <a:r>
              <a:rPr lang="fr-FR" sz="700" dirty="0" smtClean="0">
                <a:latin typeface="Stone Serif" pitchFamily="2" charset="0"/>
              </a:rPr>
              <a:t>dans la mesure où ce sont le plus souvent des entreprises ou des instances publiques qui les créent. Mais au contraire des organisations, les ressources, l’activité et la valeur dégagée sont produits par des producteurs et consommateurs situés à l’extérieur de l’organisation.</a:t>
            </a:r>
            <a:br>
              <a:rPr lang="fr-FR" sz="700" dirty="0" smtClean="0">
                <a:latin typeface="Stone Serif" pitchFamily="2" charset="0"/>
              </a:rPr>
            </a:br>
            <a:endParaRPr lang="fr-FR" sz="700" dirty="0" smtClean="0">
              <a:latin typeface="Stone Serif" pitchFamily="2" charset="0"/>
            </a:endParaRPr>
          </a:p>
          <a:p>
            <a:pPr algn="just">
              <a:lnSpc>
                <a:spcPct val="135000"/>
              </a:lnSpc>
              <a:spcBef>
                <a:spcPts val="0"/>
              </a:spcBef>
            </a:pPr>
            <a:r>
              <a:rPr lang="fr-FR" sz="700" b="1" dirty="0" smtClean="0">
                <a:latin typeface="Stone Serif" pitchFamily="2" charset="0"/>
              </a:rPr>
              <a:t>Les plateformes ressemblent aux marchés </a:t>
            </a:r>
            <a:r>
              <a:rPr lang="fr-FR" sz="700" dirty="0" smtClean="0">
                <a:latin typeface="Stone Serif" pitchFamily="2" charset="0"/>
              </a:rPr>
              <a:t>dans la mesure où la valeur est créée par des agents indépendants qui opèrent des transactions « atomiques » (échanges, services ou ventes </a:t>
            </a:r>
            <a:r>
              <a:rPr lang="fr-FR" sz="700" u="sng" dirty="0" smtClean="0">
                <a:latin typeface="Stone Serif" pitchFamily="2" charset="0"/>
              </a:rPr>
              <a:t>à la pièce</a:t>
            </a:r>
            <a:r>
              <a:rPr lang="fr-FR" sz="700" dirty="0" smtClean="0">
                <a:latin typeface="Stone Serif" pitchFamily="2" charset="0"/>
              </a:rPr>
              <a:t>). Mais au contraire des marchés, ces transactions sont organisées et contrôlées très fortement par une organisation – qui joue en quelque sorte le rôle de « place de marché privée ».</a:t>
            </a:r>
          </a:p>
          <a:p>
            <a:pPr algn="just">
              <a:lnSpc>
                <a:spcPct val="135000"/>
              </a:lnSpc>
              <a:spcBef>
                <a:spcPts val="0"/>
              </a:spcBef>
            </a:pPr>
            <a:endParaRPr lang="fr-FR" sz="78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549381"/>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La « data-</a:t>
            </a:r>
            <a:r>
              <a:rPr lang="fr-FR" sz="1100" dirty="0" err="1" smtClean="0">
                <a:latin typeface="Stone Serif" pitchFamily="2" charset="0"/>
              </a:rPr>
              <a:t>ification</a:t>
            </a:r>
            <a:r>
              <a:rPr lang="fr-FR" sz="1100" dirty="0" smtClean="0">
                <a:latin typeface="Stone Serif" pitchFamily="2" charset="0"/>
              </a:rPr>
              <a:t> », facteur clé de succès des plateformes</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2" name="ZoneTexte 31"/>
          <p:cNvSpPr txBox="1"/>
          <p:nvPr/>
        </p:nvSpPr>
        <p:spPr>
          <a:xfrm>
            <a:off x="113682" y="28960"/>
            <a:ext cx="119057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Business </a:t>
            </a:r>
            <a:r>
              <a:rPr lang="fr-FR" sz="1000" dirty="0" err="1" smtClean="0">
                <a:latin typeface="Stone Serif" pitchFamily="2" charset="0"/>
              </a:rPr>
              <a:t>Models</a:t>
            </a:r>
            <a:endParaRPr lang="fr-FR" sz="1000" dirty="0">
              <a:latin typeface="Stone Serif" pitchFamily="2" charset="0"/>
            </a:endParaRPr>
          </a:p>
        </p:txBody>
      </p:sp>
      <p:sp>
        <p:nvSpPr>
          <p:cNvPr id="20" name="Sous-titre 2"/>
          <p:cNvSpPr txBox="1">
            <a:spLocks/>
          </p:cNvSpPr>
          <p:nvPr/>
        </p:nvSpPr>
        <p:spPr>
          <a:xfrm>
            <a:off x="432368" y="4742118"/>
            <a:ext cx="2466776" cy="579181"/>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600" b="1" dirty="0" err="1" smtClean="0">
                <a:latin typeface="Stone Serif" pitchFamily="2" charset="0"/>
              </a:rPr>
              <a:t>Dawex</a:t>
            </a:r>
            <a:r>
              <a:rPr lang="en-US" sz="600" b="1" dirty="0" smtClean="0">
                <a:latin typeface="Stone Serif" pitchFamily="2" charset="0"/>
              </a:rPr>
              <a:t> </a:t>
            </a:r>
            <a:r>
              <a:rPr lang="en-US" sz="600" dirty="0" err="1" smtClean="0">
                <a:latin typeface="Stone Serif" pitchFamily="2" charset="0"/>
              </a:rPr>
              <a:t>développe</a:t>
            </a:r>
            <a:r>
              <a:rPr lang="en-US" sz="600" dirty="0" smtClean="0">
                <a:latin typeface="Stone Serif" pitchFamily="2" charset="0"/>
              </a:rPr>
              <a:t> </a:t>
            </a:r>
            <a:r>
              <a:rPr lang="en-US" sz="600" dirty="0" err="1" smtClean="0">
                <a:latin typeface="Stone Serif" pitchFamily="2" charset="0"/>
              </a:rPr>
              <a:t>une</a:t>
            </a:r>
            <a:r>
              <a:rPr lang="en-US" sz="600" dirty="0" smtClean="0">
                <a:latin typeface="Stone Serif" pitchFamily="2" charset="0"/>
              </a:rPr>
              <a:t> </a:t>
            </a:r>
            <a:r>
              <a:rPr lang="en-US" sz="600" dirty="0" err="1" smtClean="0">
                <a:latin typeface="Stone Serif" pitchFamily="2" charset="0"/>
              </a:rPr>
              <a:t>plateforme</a:t>
            </a:r>
            <a:r>
              <a:rPr lang="en-US" sz="600" dirty="0" smtClean="0">
                <a:latin typeface="Stone Serif" pitchFamily="2" charset="0"/>
              </a:rPr>
              <a:t> de </a:t>
            </a:r>
            <a:r>
              <a:rPr lang="en-US" sz="600" dirty="0" err="1" smtClean="0">
                <a:latin typeface="Stone Serif" pitchFamily="2" charset="0"/>
              </a:rPr>
              <a:t>marché</a:t>
            </a:r>
            <a:r>
              <a:rPr lang="en-US" sz="600" dirty="0" smtClean="0">
                <a:latin typeface="Stone Serif" pitchFamily="2" charset="0"/>
              </a:rPr>
              <a:t> pour la </a:t>
            </a:r>
            <a:r>
              <a:rPr lang="en-US" sz="600" dirty="0" err="1" smtClean="0">
                <a:latin typeface="Stone Serif" pitchFamily="2" charset="0"/>
              </a:rPr>
              <a:t>donnée</a:t>
            </a:r>
            <a:r>
              <a:rPr lang="en-US" sz="600" dirty="0" smtClean="0">
                <a:latin typeface="Stone Serif" pitchFamily="2" charset="0"/>
              </a:rPr>
              <a:t>, en </a:t>
            </a:r>
            <a:r>
              <a:rPr lang="en-US" sz="600" dirty="0" err="1" smtClean="0">
                <a:latin typeface="Stone Serif" pitchFamily="2" charset="0"/>
              </a:rPr>
              <a:t>mettant</a:t>
            </a:r>
            <a:r>
              <a:rPr lang="en-US" sz="600" dirty="0" smtClean="0">
                <a:latin typeface="Stone Serif" pitchFamily="2" charset="0"/>
              </a:rPr>
              <a:t> en relation </a:t>
            </a:r>
            <a:r>
              <a:rPr lang="en-US" sz="600" dirty="0" err="1" smtClean="0">
                <a:latin typeface="Stone Serif" pitchFamily="2" charset="0"/>
              </a:rPr>
              <a:t>vendeurs</a:t>
            </a:r>
            <a:r>
              <a:rPr lang="en-US" sz="600" dirty="0" smtClean="0">
                <a:latin typeface="Stone Serif" pitchFamily="2" charset="0"/>
              </a:rPr>
              <a:t> et </a:t>
            </a:r>
            <a:r>
              <a:rPr lang="en-US" sz="600" dirty="0" err="1" smtClean="0">
                <a:latin typeface="Stone Serif" pitchFamily="2" charset="0"/>
              </a:rPr>
              <a:t>acheteurs</a:t>
            </a:r>
            <a:r>
              <a:rPr lang="en-US" sz="600" dirty="0" smtClean="0">
                <a:latin typeface="Stone Serif" pitchFamily="2" charset="0"/>
              </a:rPr>
              <a:t> de </a:t>
            </a:r>
            <a:r>
              <a:rPr lang="en-US" sz="600" dirty="0" err="1" smtClean="0">
                <a:latin typeface="Stone Serif" pitchFamily="2" charset="0"/>
              </a:rPr>
              <a:t>données</a:t>
            </a:r>
            <a:r>
              <a:rPr lang="en-US" sz="600" dirty="0" smtClean="0">
                <a:latin typeface="Stone Serif" pitchFamily="2" charset="0"/>
              </a:rPr>
              <a:t>. La plus-value </a:t>
            </a:r>
            <a:r>
              <a:rPr lang="en-US" sz="600" dirty="0" err="1" smtClean="0">
                <a:latin typeface="Stone Serif" pitchFamily="2" charset="0"/>
              </a:rPr>
              <a:t>apportée</a:t>
            </a:r>
            <a:r>
              <a:rPr lang="en-US" sz="600" dirty="0" smtClean="0">
                <a:latin typeface="Stone Serif" pitchFamily="2" charset="0"/>
              </a:rPr>
              <a:t> par </a:t>
            </a:r>
            <a:r>
              <a:rPr lang="en-US" sz="600" dirty="0" err="1" smtClean="0">
                <a:latin typeface="Stone Serif" pitchFamily="2" charset="0"/>
              </a:rPr>
              <a:t>Dawex</a:t>
            </a:r>
            <a:r>
              <a:rPr lang="en-US" sz="600" dirty="0" smtClean="0">
                <a:latin typeface="Stone Serif" pitchFamily="2" charset="0"/>
              </a:rPr>
              <a:t> aux </a:t>
            </a:r>
            <a:r>
              <a:rPr lang="en-US" sz="600" dirty="0" err="1" smtClean="0">
                <a:latin typeface="Stone Serif" pitchFamily="2" charset="0"/>
              </a:rPr>
              <a:t>acteurs</a:t>
            </a:r>
            <a:r>
              <a:rPr lang="en-US" sz="600" dirty="0" smtClean="0">
                <a:latin typeface="Stone Serif" pitchFamily="2" charset="0"/>
              </a:rPr>
              <a:t> </a:t>
            </a:r>
            <a:r>
              <a:rPr lang="en-US" sz="600" dirty="0" err="1" smtClean="0">
                <a:latin typeface="Stone Serif" pitchFamily="2" charset="0"/>
              </a:rPr>
              <a:t>est</a:t>
            </a:r>
            <a:r>
              <a:rPr lang="en-US" sz="600" dirty="0" smtClean="0">
                <a:latin typeface="Stone Serif" pitchFamily="2" charset="0"/>
              </a:rPr>
              <a:t> la </a:t>
            </a:r>
            <a:r>
              <a:rPr lang="en-US" sz="600" dirty="0" err="1" smtClean="0">
                <a:latin typeface="Stone Serif" pitchFamily="2" charset="0"/>
              </a:rPr>
              <a:t>maîtrise</a:t>
            </a:r>
            <a:r>
              <a:rPr lang="en-US" sz="600" dirty="0" smtClean="0">
                <a:latin typeface="Stone Serif" pitchFamily="2" charset="0"/>
              </a:rPr>
              <a:t> </a:t>
            </a:r>
            <a:r>
              <a:rPr lang="en-US" sz="600" dirty="0" err="1" smtClean="0">
                <a:latin typeface="Stone Serif" pitchFamily="2" charset="0"/>
              </a:rPr>
              <a:t>totale</a:t>
            </a:r>
            <a:r>
              <a:rPr lang="en-US" sz="600" dirty="0" smtClean="0">
                <a:latin typeface="Stone Serif" pitchFamily="2" charset="0"/>
              </a:rPr>
              <a:t> de la transaction, </a:t>
            </a:r>
            <a:r>
              <a:rPr lang="en-US" sz="600" dirty="0" err="1" smtClean="0">
                <a:latin typeface="Stone Serif" pitchFamily="2" charset="0"/>
              </a:rPr>
              <a:t>sur</a:t>
            </a:r>
            <a:r>
              <a:rPr lang="en-US" sz="600" dirty="0" smtClean="0">
                <a:latin typeface="Stone Serif" pitchFamily="2" charset="0"/>
              </a:rPr>
              <a:t> un asset sensible.</a:t>
            </a:r>
            <a:endParaRPr lang="fr-FR" sz="600" dirty="0">
              <a:latin typeface="Stone Serif" pitchFamily="2" charset="0"/>
            </a:endParaRPr>
          </a:p>
        </p:txBody>
      </p:sp>
      <p:sp>
        <p:nvSpPr>
          <p:cNvPr id="21" name="ZoneTexte 20"/>
          <p:cNvSpPr txBox="1"/>
          <p:nvPr/>
        </p:nvSpPr>
        <p:spPr>
          <a:xfrm>
            <a:off x="432367" y="4437865"/>
            <a:ext cx="6882833"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Des organisations qui adoptent le modèle de plateforme</a:t>
            </a:r>
            <a:endParaRPr lang="fr-FR" sz="1100" dirty="0">
              <a:latin typeface="Stone Serif" pitchFamily="2" charset="0"/>
            </a:endParaRPr>
          </a:p>
        </p:txBody>
      </p:sp>
      <p:sp>
        <p:nvSpPr>
          <p:cNvPr id="27" name="ZoneTexte 26"/>
          <p:cNvSpPr txBox="1"/>
          <p:nvPr/>
        </p:nvSpPr>
        <p:spPr>
          <a:xfrm>
            <a:off x="432366" y="3795987"/>
            <a:ext cx="451531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Pour aller plus loin</a:t>
            </a:r>
            <a:endParaRPr lang="fr-FR" sz="900" dirty="0">
              <a:latin typeface="Stone Serif" pitchFamily="2" charset="0"/>
            </a:endParaRPr>
          </a:p>
        </p:txBody>
      </p:sp>
      <p:sp>
        <p:nvSpPr>
          <p:cNvPr id="16" name="Sous-titre 2"/>
          <p:cNvSpPr txBox="1">
            <a:spLocks/>
          </p:cNvSpPr>
          <p:nvPr/>
        </p:nvSpPr>
        <p:spPr>
          <a:xfrm>
            <a:off x="5019992" y="4007791"/>
            <a:ext cx="2295208" cy="37252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Platform Design </a:t>
            </a:r>
            <a:r>
              <a:rPr lang="fr-FR" sz="800" dirty="0" err="1" smtClean="0">
                <a:latin typeface="Stone Serif" pitchFamily="2" charset="0"/>
              </a:rPr>
              <a:t>Toolkit</a:t>
            </a:r>
            <a:r>
              <a:rPr lang="fr-FR" sz="800" dirty="0">
                <a:latin typeface="Stone Serif" pitchFamily="2" charset="0"/>
              </a:rPr>
              <a:t>:</a:t>
            </a:r>
            <a:br>
              <a:rPr lang="fr-FR" sz="800" dirty="0">
                <a:latin typeface="Stone Serif" pitchFamily="2" charset="0"/>
              </a:rPr>
            </a:br>
            <a:r>
              <a:rPr lang="fr-FR" sz="800" dirty="0">
                <a:latin typeface="Stone Serif" pitchFamily="2" charset="0"/>
                <a:hlinkClick r:id="rId4"/>
              </a:rPr>
              <a:t>https://platformdesigntoolkit.com</a:t>
            </a:r>
            <a:r>
              <a:rPr lang="fr-FR" sz="800" dirty="0" smtClean="0">
                <a:latin typeface="Stone Serif" pitchFamily="2" charset="0"/>
                <a:hlinkClick r:id="rId4"/>
              </a:rPr>
              <a:t>/</a:t>
            </a:r>
            <a:r>
              <a:rPr lang="fr-FR" sz="800" dirty="0" smtClean="0">
                <a:latin typeface="Stone Serif" pitchFamily="2" charset="0"/>
              </a:rPr>
              <a:t> </a:t>
            </a:r>
          </a:p>
        </p:txBody>
      </p:sp>
      <p:sp>
        <p:nvSpPr>
          <p:cNvPr id="17" name="ZoneTexte 16"/>
          <p:cNvSpPr txBox="1"/>
          <p:nvPr/>
        </p:nvSpPr>
        <p:spPr>
          <a:xfrm>
            <a:off x="5019992" y="3784720"/>
            <a:ext cx="2295207"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Pour vous guider</a:t>
            </a:r>
            <a:endParaRPr lang="fr-FR" sz="900" dirty="0">
              <a:latin typeface="Stone Serif" pitchFamily="2" charset="0"/>
            </a:endParaRPr>
          </a:p>
        </p:txBody>
      </p:sp>
    </p:spTree>
    <p:extLst>
      <p:ext uri="{BB962C8B-B14F-4D97-AF65-F5344CB8AC3E}">
        <p14:creationId xmlns:p14="http://schemas.microsoft.com/office/powerpoint/2010/main" val="35655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649434" y="4110906"/>
            <a:ext cx="1679944"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de l’IA quand une analyse statistique traditionnelle suffit.</a:t>
            </a:r>
            <a:br>
              <a:rPr lang="fr-FR" sz="700" dirty="0" smtClean="0">
                <a:latin typeface="Stone Serif" pitchFamily="2" charset="0"/>
              </a:rPr>
            </a:br>
            <a:r>
              <a:rPr lang="fr-FR" sz="700" dirty="0">
                <a:latin typeface="Stone Serif" pitchFamily="2" charset="0"/>
              </a:rPr>
              <a:t>- Traiter les résultats de l'IA comme une « vérité scientifique ».  Ces résultats sont susceptibles de multiples biais </a:t>
            </a:r>
            <a:r>
              <a:rPr lang="fr-FR" sz="700" dirty="0" smtClean="0">
                <a:latin typeface="Stone Serif" pitchFamily="2" charset="0"/>
              </a:rPr>
              <a:t>sociaux</a:t>
            </a:r>
            <a:r>
              <a:rPr lang="fr-FR" sz="700" dirty="0">
                <a:latin typeface="Stone Serif" pitchFamily="2" charset="0"/>
              </a:rPr>
              <a:t>.</a:t>
            </a:r>
          </a:p>
        </p:txBody>
      </p:sp>
      <p:sp>
        <p:nvSpPr>
          <p:cNvPr id="26" name="Sous-titre 2"/>
          <p:cNvSpPr txBox="1">
            <a:spLocks/>
          </p:cNvSpPr>
          <p:nvPr/>
        </p:nvSpPr>
        <p:spPr>
          <a:xfrm>
            <a:off x="4083172" y="4110908"/>
            <a:ext cx="1530820"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moderniser ses SI et ses </a:t>
            </a:r>
            <a:r>
              <a:rPr lang="fr-FR" sz="700" dirty="0" err="1" smtClean="0">
                <a:latin typeface="Stone Serif" pitchFamily="2" charset="0"/>
              </a:rPr>
              <a:t>ERPs</a:t>
            </a:r>
            <a:r>
              <a:rPr lang="fr-FR" sz="700" dirty="0" smtClean="0">
                <a:latin typeface="Stone Serif" pitchFamily="2" charset="0"/>
              </a:rPr>
              <a:t>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effectivement valorisées qu’une fois leurs usages déterminés et les solutions déployées.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de SI sont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met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et</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organigramme qui permet aux spécialistes de  la </a:t>
            </a:r>
            <a:r>
              <a:rPr lang="fr-FR" sz="800" dirty="0" err="1" smtClean="0">
                <a:latin typeface="Stone Serif" pitchFamily="2" charset="0"/>
              </a:rPr>
              <a:t>dataviz</a:t>
            </a:r>
            <a:r>
              <a:rPr lang="fr-FR" sz="800" dirty="0" smtClean="0">
                <a:latin typeface="Stone Serif" pitchFamily="2" charset="0"/>
              </a:rPr>
              <a:t> d’être interfacés aux métiers et à la DSI.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missions et compétences: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Management du cycle de vie du produit (PLM)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a:t>
            </a:r>
            <a:r>
              <a:rPr lang="fr-FR" sz="800" dirty="0" smtClean="0">
                <a:latin typeface="Stone Serif" pitchFamily="2" charset="0"/>
              </a:rPr>
              <a:t>une famille de méthodes statistiques au </a:t>
            </a:r>
            <a:r>
              <a:rPr lang="fr-FR" sz="800" dirty="0">
                <a:latin typeface="Stone Serif" pitchFamily="2" charset="0"/>
              </a:rPr>
              <a:t>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3849</TotalTime>
  <Words>2699</Words>
  <Application>Microsoft Office PowerPoint</Application>
  <PresentationFormat>Personnalisé</PresentationFormat>
  <Paragraphs>246</Paragraphs>
  <Slides>12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lpstr>Blockchain</vt:lpstr>
      <vt:lpstr>Plateformes</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228</cp:revision>
  <dcterms:created xsi:type="dcterms:W3CDTF">2019-01-04T09:58:09Z</dcterms:created>
  <dcterms:modified xsi:type="dcterms:W3CDTF">2019-06-12T12:35:12Z</dcterms:modified>
</cp:coreProperties>
</file>