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handoutMasterIdLst>
    <p:handoutMasterId r:id="rId15"/>
  </p:handoutMasterIdLst>
  <p:sldIdLst>
    <p:sldId id="256" r:id="rId2"/>
    <p:sldId id="258" r:id="rId3"/>
    <p:sldId id="259" r:id="rId4"/>
    <p:sldId id="260" r:id="rId5"/>
    <p:sldId id="261" r:id="rId6"/>
    <p:sldId id="262" r:id="rId7"/>
    <p:sldId id="263" r:id="rId8"/>
    <p:sldId id="268" r:id="rId9"/>
    <p:sldId id="264" r:id="rId10"/>
    <p:sldId id="265" r:id="rId11"/>
    <p:sldId id="269" r:id="rId12"/>
    <p:sldId id="270" r:id="rId13"/>
  </p:sldIdLst>
  <p:sldSz cx="7559675" cy="5381625"/>
  <p:notesSz cx="9144000" cy="6858000"/>
  <p:defaultTextStyle>
    <a:defPPr>
      <a:defRPr lang="fr-FR"/>
    </a:defPPr>
    <a:lvl1pPr marL="0" algn="l" defTabSz="621152" rtl="0" eaLnBrk="1" latinLnBrk="0" hangingPunct="1">
      <a:defRPr sz="1223" kern="1200">
        <a:solidFill>
          <a:schemeClr val="tx1"/>
        </a:solidFill>
        <a:latin typeface="+mn-lt"/>
        <a:ea typeface="+mn-ea"/>
        <a:cs typeface="+mn-cs"/>
      </a:defRPr>
    </a:lvl1pPr>
    <a:lvl2pPr marL="310576" algn="l" defTabSz="621152" rtl="0" eaLnBrk="1" latinLnBrk="0" hangingPunct="1">
      <a:defRPr sz="1223" kern="1200">
        <a:solidFill>
          <a:schemeClr val="tx1"/>
        </a:solidFill>
        <a:latin typeface="+mn-lt"/>
        <a:ea typeface="+mn-ea"/>
        <a:cs typeface="+mn-cs"/>
      </a:defRPr>
    </a:lvl2pPr>
    <a:lvl3pPr marL="621152" algn="l" defTabSz="621152" rtl="0" eaLnBrk="1" latinLnBrk="0" hangingPunct="1">
      <a:defRPr sz="1223" kern="1200">
        <a:solidFill>
          <a:schemeClr val="tx1"/>
        </a:solidFill>
        <a:latin typeface="+mn-lt"/>
        <a:ea typeface="+mn-ea"/>
        <a:cs typeface="+mn-cs"/>
      </a:defRPr>
    </a:lvl3pPr>
    <a:lvl4pPr marL="931728" algn="l" defTabSz="621152" rtl="0" eaLnBrk="1" latinLnBrk="0" hangingPunct="1">
      <a:defRPr sz="1223" kern="1200">
        <a:solidFill>
          <a:schemeClr val="tx1"/>
        </a:solidFill>
        <a:latin typeface="+mn-lt"/>
        <a:ea typeface="+mn-ea"/>
        <a:cs typeface="+mn-cs"/>
      </a:defRPr>
    </a:lvl4pPr>
    <a:lvl5pPr marL="1242304" algn="l" defTabSz="621152" rtl="0" eaLnBrk="1" latinLnBrk="0" hangingPunct="1">
      <a:defRPr sz="1223" kern="1200">
        <a:solidFill>
          <a:schemeClr val="tx1"/>
        </a:solidFill>
        <a:latin typeface="+mn-lt"/>
        <a:ea typeface="+mn-ea"/>
        <a:cs typeface="+mn-cs"/>
      </a:defRPr>
    </a:lvl5pPr>
    <a:lvl6pPr marL="1552880" algn="l" defTabSz="621152" rtl="0" eaLnBrk="1" latinLnBrk="0" hangingPunct="1">
      <a:defRPr sz="1223" kern="1200">
        <a:solidFill>
          <a:schemeClr val="tx1"/>
        </a:solidFill>
        <a:latin typeface="+mn-lt"/>
        <a:ea typeface="+mn-ea"/>
        <a:cs typeface="+mn-cs"/>
      </a:defRPr>
    </a:lvl6pPr>
    <a:lvl7pPr marL="1863456" algn="l" defTabSz="621152" rtl="0" eaLnBrk="1" latinLnBrk="0" hangingPunct="1">
      <a:defRPr sz="1223" kern="1200">
        <a:solidFill>
          <a:schemeClr val="tx1"/>
        </a:solidFill>
        <a:latin typeface="+mn-lt"/>
        <a:ea typeface="+mn-ea"/>
        <a:cs typeface="+mn-cs"/>
      </a:defRPr>
    </a:lvl7pPr>
    <a:lvl8pPr marL="2174032" algn="l" defTabSz="621152" rtl="0" eaLnBrk="1" latinLnBrk="0" hangingPunct="1">
      <a:defRPr sz="1223" kern="1200">
        <a:solidFill>
          <a:schemeClr val="tx1"/>
        </a:solidFill>
        <a:latin typeface="+mn-lt"/>
        <a:ea typeface="+mn-ea"/>
        <a:cs typeface="+mn-cs"/>
      </a:defRPr>
    </a:lvl8pPr>
    <a:lvl9pPr marL="2484608" algn="l" defTabSz="621152" rtl="0" eaLnBrk="1" latinLnBrk="0" hangingPunct="1">
      <a:defRPr sz="122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0C72"/>
    <a:srgbClr val="FFB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20" d="100"/>
          <a:sy n="120" d="100"/>
        </p:scale>
        <p:origin x="360"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121557B-95DC-4F9D-80D7-494E711A263C}" type="datetimeFigureOut">
              <a:rPr lang="fr-FR" smtClean="0"/>
              <a:t>13/06/2019</a:t>
            </a:fld>
            <a:endParaRPr lang="fr-FR"/>
          </a:p>
        </p:txBody>
      </p:sp>
      <p:sp>
        <p:nvSpPr>
          <p:cNvPr id="4" name="Espace réservé du pied de page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276826E-C5BA-4E06-8301-F0E449D0B450}" type="slidenum">
              <a:rPr lang="fr-FR" smtClean="0"/>
              <a:t>‹N°›</a:t>
            </a:fld>
            <a:endParaRPr lang="fr-FR"/>
          </a:p>
        </p:txBody>
      </p:sp>
    </p:spTree>
    <p:extLst>
      <p:ext uri="{BB962C8B-B14F-4D97-AF65-F5344CB8AC3E}">
        <p14:creationId xmlns:p14="http://schemas.microsoft.com/office/powerpoint/2010/main" val="42747769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4B0D5AD-2B20-4FC5-9805-AA792A2BEE79}" type="datetimeFigureOut">
              <a:rPr lang="fr-FR" smtClean="0"/>
              <a:t>13/06/2019</a:t>
            </a:fld>
            <a:endParaRPr lang="fr-FR"/>
          </a:p>
        </p:txBody>
      </p:sp>
      <p:sp>
        <p:nvSpPr>
          <p:cNvPr id="4" name="Espace réservé de l'image des diapositives 3"/>
          <p:cNvSpPr>
            <a:spLocks noGrp="1" noRot="1" noChangeAspect="1"/>
          </p:cNvSpPr>
          <p:nvPr>
            <p:ph type="sldImg" idx="2"/>
          </p:nvPr>
        </p:nvSpPr>
        <p:spPr>
          <a:xfrm>
            <a:off x="2946400" y="857250"/>
            <a:ext cx="32512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1CAF14-F2C5-429C-83CB-7C39E29D801C}" type="slidenum">
              <a:rPr lang="fr-FR" smtClean="0"/>
              <a:t>‹N°›</a:t>
            </a:fld>
            <a:endParaRPr lang="fr-FR"/>
          </a:p>
        </p:txBody>
      </p:sp>
    </p:spTree>
    <p:extLst>
      <p:ext uri="{BB962C8B-B14F-4D97-AF65-F5344CB8AC3E}">
        <p14:creationId xmlns:p14="http://schemas.microsoft.com/office/powerpoint/2010/main" val="4106327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42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80743"/>
            <a:ext cx="6425724" cy="1873603"/>
          </a:xfrm>
        </p:spPr>
        <p:txBody>
          <a:bodyPr anchor="b"/>
          <a:lstStyle>
            <a:lvl1pPr algn="ctr">
              <a:defRPr sz="4708"/>
            </a:lvl1pPr>
          </a:lstStyle>
          <a:p>
            <a:r>
              <a:rPr lang="fr-FR" smtClean="0"/>
              <a:t>Modifiez le style du titre</a:t>
            </a:r>
            <a:endParaRPr lang="en-US" dirty="0"/>
          </a:p>
        </p:txBody>
      </p:sp>
      <p:sp>
        <p:nvSpPr>
          <p:cNvPr id="3" name="Subtitle 2"/>
          <p:cNvSpPr>
            <a:spLocks noGrp="1"/>
          </p:cNvSpPr>
          <p:nvPr>
            <p:ph type="subTitle" idx="1"/>
          </p:nvPr>
        </p:nvSpPr>
        <p:spPr>
          <a:xfrm>
            <a:off x="944960" y="2826599"/>
            <a:ext cx="5669756" cy="1299313"/>
          </a:xfrm>
        </p:spPr>
        <p:txBody>
          <a:bodyPr/>
          <a:lstStyle>
            <a:lvl1pPr marL="0" indent="0" algn="ctr">
              <a:buNone/>
              <a:defRPr sz="1883"/>
            </a:lvl1pPr>
            <a:lvl2pPr marL="358765" indent="0" algn="ctr">
              <a:buNone/>
              <a:defRPr sz="1569"/>
            </a:lvl2pPr>
            <a:lvl3pPr marL="717530" indent="0" algn="ctr">
              <a:buNone/>
              <a:defRPr sz="1412"/>
            </a:lvl3pPr>
            <a:lvl4pPr marL="1076295" indent="0" algn="ctr">
              <a:buNone/>
              <a:defRPr sz="1256"/>
            </a:lvl4pPr>
            <a:lvl5pPr marL="1435059" indent="0" algn="ctr">
              <a:buNone/>
              <a:defRPr sz="1256"/>
            </a:lvl5pPr>
            <a:lvl6pPr marL="1793824" indent="0" algn="ctr">
              <a:buNone/>
              <a:defRPr sz="1256"/>
            </a:lvl6pPr>
            <a:lvl7pPr marL="2152589" indent="0" algn="ctr">
              <a:buNone/>
              <a:defRPr sz="1256"/>
            </a:lvl7pPr>
            <a:lvl8pPr marL="2511354" indent="0" algn="ctr">
              <a:buNone/>
              <a:defRPr sz="1256"/>
            </a:lvl8pPr>
            <a:lvl9pPr marL="2870119" indent="0" algn="ctr">
              <a:buNone/>
              <a:defRPr sz="1256"/>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13/06/2019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85822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13/06/2019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7876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6522"/>
            <a:ext cx="1630055" cy="456067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19728" y="286522"/>
            <a:ext cx="4795669" cy="456067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13/06/2019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1018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13/06/2019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30044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1341671"/>
            <a:ext cx="6520220" cy="2238606"/>
          </a:xfrm>
        </p:spPr>
        <p:txBody>
          <a:bodyPr anchor="b"/>
          <a:lstStyle>
            <a:lvl1pPr>
              <a:defRPr sz="4708"/>
            </a:lvl1pPr>
          </a:lstStyle>
          <a:p>
            <a:r>
              <a:rPr lang="fr-FR" smtClean="0"/>
              <a:t>Modifiez le style du titre</a:t>
            </a:r>
            <a:endParaRPr lang="en-US" dirty="0"/>
          </a:p>
        </p:txBody>
      </p:sp>
      <p:sp>
        <p:nvSpPr>
          <p:cNvPr id="3" name="Text Placeholder 2"/>
          <p:cNvSpPr>
            <a:spLocks noGrp="1"/>
          </p:cNvSpPr>
          <p:nvPr>
            <p:ph type="body" idx="1"/>
          </p:nvPr>
        </p:nvSpPr>
        <p:spPr>
          <a:xfrm>
            <a:off x="515791" y="3601455"/>
            <a:ext cx="6520220" cy="1177230"/>
          </a:xfrm>
        </p:spPr>
        <p:txBody>
          <a:bodyPr/>
          <a:lstStyle>
            <a:lvl1pPr marL="0" indent="0">
              <a:buNone/>
              <a:defRPr sz="1883">
                <a:solidFill>
                  <a:schemeClr val="tx1"/>
                </a:solidFill>
              </a:defRPr>
            </a:lvl1pPr>
            <a:lvl2pPr marL="358765" indent="0">
              <a:buNone/>
              <a:defRPr sz="1569">
                <a:solidFill>
                  <a:schemeClr val="tx1">
                    <a:tint val="75000"/>
                  </a:schemeClr>
                </a:solidFill>
              </a:defRPr>
            </a:lvl2pPr>
            <a:lvl3pPr marL="717530" indent="0">
              <a:buNone/>
              <a:defRPr sz="1412">
                <a:solidFill>
                  <a:schemeClr val="tx1">
                    <a:tint val="75000"/>
                  </a:schemeClr>
                </a:solidFill>
              </a:defRPr>
            </a:lvl3pPr>
            <a:lvl4pPr marL="1076295" indent="0">
              <a:buNone/>
              <a:defRPr sz="1256">
                <a:solidFill>
                  <a:schemeClr val="tx1">
                    <a:tint val="75000"/>
                  </a:schemeClr>
                </a:solidFill>
              </a:defRPr>
            </a:lvl4pPr>
            <a:lvl5pPr marL="1435059" indent="0">
              <a:buNone/>
              <a:defRPr sz="1256">
                <a:solidFill>
                  <a:schemeClr val="tx1">
                    <a:tint val="75000"/>
                  </a:schemeClr>
                </a:solidFill>
              </a:defRPr>
            </a:lvl5pPr>
            <a:lvl6pPr marL="1793824" indent="0">
              <a:buNone/>
              <a:defRPr sz="1256">
                <a:solidFill>
                  <a:schemeClr val="tx1">
                    <a:tint val="75000"/>
                  </a:schemeClr>
                </a:solidFill>
              </a:defRPr>
            </a:lvl6pPr>
            <a:lvl7pPr marL="2152589" indent="0">
              <a:buNone/>
              <a:defRPr sz="1256">
                <a:solidFill>
                  <a:schemeClr val="tx1">
                    <a:tint val="75000"/>
                  </a:schemeClr>
                </a:solidFill>
              </a:defRPr>
            </a:lvl7pPr>
            <a:lvl8pPr marL="2511354" indent="0">
              <a:buNone/>
              <a:defRPr sz="1256">
                <a:solidFill>
                  <a:schemeClr val="tx1">
                    <a:tint val="75000"/>
                  </a:schemeClr>
                </a:solidFill>
              </a:defRPr>
            </a:lvl8pPr>
            <a:lvl9pPr marL="2870119" indent="0">
              <a:buNone/>
              <a:defRPr sz="1256">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54FF092-CFE9-4329-97B3-D872B1066925}" type="datetimeFigureOut">
              <a:rPr lang="fr-FR" smtClean="0"/>
              <a:t>13/06/2019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0935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19728"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54FF092-CFE9-4329-97B3-D872B1066925}" type="datetimeFigureOut">
              <a:rPr lang="fr-FR" smtClean="0"/>
              <a:t>13/06/2019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4149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6523"/>
            <a:ext cx="6520220" cy="104019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520713" y="1319246"/>
            <a:ext cx="3198096"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4" name="Content Placeholder 3"/>
          <p:cNvSpPr>
            <a:spLocks noGrp="1"/>
          </p:cNvSpPr>
          <p:nvPr>
            <p:ph sz="half" idx="2"/>
          </p:nvPr>
        </p:nvSpPr>
        <p:spPr>
          <a:xfrm>
            <a:off x="520713" y="1965788"/>
            <a:ext cx="3198096"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1319246"/>
            <a:ext cx="3213847"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6" name="Content Placeholder 5"/>
          <p:cNvSpPr>
            <a:spLocks noGrp="1"/>
          </p:cNvSpPr>
          <p:nvPr>
            <p:ph sz="quarter" idx="4"/>
          </p:nvPr>
        </p:nvSpPr>
        <p:spPr>
          <a:xfrm>
            <a:off x="3827086" y="1965788"/>
            <a:ext cx="3213847"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54FF092-CFE9-4329-97B3-D872B1066925}" type="datetimeFigureOut">
              <a:rPr lang="fr-FR" smtClean="0"/>
              <a:t>13/06/2019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34320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54FF092-CFE9-4329-97B3-D872B1066925}" type="datetimeFigureOut">
              <a:rPr lang="fr-FR" smtClean="0"/>
              <a:t>13/06/2019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69695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FF092-CFE9-4329-97B3-D872B1066925}" type="datetimeFigureOut">
              <a:rPr lang="fr-FR" smtClean="0"/>
              <a:t>13/06/2019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2765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Content Placeholder 2"/>
          <p:cNvSpPr>
            <a:spLocks noGrp="1"/>
          </p:cNvSpPr>
          <p:nvPr>
            <p:ph idx="1"/>
          </p:nvPr>
        </p:nvSpPr>
        <p:spPr>
          <a:xfrm>
            <a:off x="3213847" y="774855"/>
            <a:ext cx="3827085" cy="3824442"/>
          </a:xfrm>
        </p:spPr>
        <p:txBody>
          <a:bodyPr/>
          <a:lstStyle>
            <a:lvl1pPr>
              <a:defRPr sz="2511"/>
            </a:lvl1pPr>
            <a:lvl2pPr>
              <a:defRPr sz="2197"/>
            </a:lvl2pPr>
            <a:lvl3pPr>
              <a:defRPr sz="1883"/>
            </a:lvl3pPr>
            <a:lvl4pPr>
              <a:defRPr sz="1569"/>
            </a:lvl4pPr>
            <a:lvl5pPr>
              <a:defRPr sz="1569"/>
            </a:lvl5pPr>
            <a:lvl6pPr>
              <a:defRPr sz="1569"/>
            </a:lvl6pPr>
            <a:lvl7pPr>
              <a:defRPr sz="1569"/>
            </a:lvl7pPr>
            <a:lvl8pPr>
              <a:defRPr sz="1569"/>
            </a:lvl8pPr>
            <a:lvl9pPr>
              <a:defRPr sz="1569"/>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13/06/2019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4593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213847" y="774855"/>
            <a:ext cx="3827085" cy="3824442"/>
          </a:xfrm>
        </p:spPr>
        <p:txBody>
          <a:bodyPr anchor="t"/>
          <a:lstStyle>
            <a:lvl1pPr marL="0" indent="0">
              <a:buNone/>
              <a:defRPr sz="2511"/>
            </a:lvl1pPr>
            <a:lvl2pPr marL="358765" indent="0">
              <a:buNone/>
              <a:defRPr sz="2197"/>
            </a:lvl2pPr>
            <a:lvl3pPr marL="717530" indent="0">
              <a:buNone/>
              <a:defRPr sz="1883"/>
            </a:lvl3pPr>
            <a:lvl4pPr marL="1076295" indent="0">
              <a:buNone/>
              <a:defRPr sz="1569"/>
            </a:lvl4pPr>
            <a:lvl5pPr marL="1435059" indent="0">
              <a:buNone/>
              <a:defRPr sz="1569"/>
            </a:lvl5pPr>
            <a:lvl6pPr marL="1793824" indent="0">
              <a:buNone/>
              <a:defRPr sz="1569"/>
            </a:lvl6pPr>
            <a:lvl7pPr marL="2152589" indent="0">
              <a:buNone/>
              <a:defRPr sz="1569"/>
            </a:lvl7pPr>
            <a:lvl8pPr marL="2511354" indent="0">
              <a:buNone/>
              <a:defRPr sz="1569"/>
            </a:lvl8pPr>
            <a:lvl9pPr marL="2870119" indent="0">
              <a:buNone/>
              <a:defRPr sz="1569"/>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13/06/2019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7230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6523"/>
            <a:ext cx="6520220" cy="1040199"/>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519728" y="1432608"/>
            <a:ext cx="6520220" cy="341459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4987970"/>
            <a:ext cx="1700927" cy="286522"/>
          </a:xfrm>
          <a:prstGeom prst="rect">
            <a:avLst/>
          </a:prstGeom>
        </p:spPr>
        <p:txBody>
          <a:bodyPr vert="horz" lIns="91440" tIns="45720" rIns="91440" bIns="45720" rtlCol="0" anchor="ctr"/>
          <a:lstStyle>
            <a:lvl1pPr algn="l">
              <a:defRPr sz="942">
                <a:solidFill>
                  <a:schemeClr val="tx1">
                    <a:tint val="75000"/>
                  </a:schemeClr>
                </a:solidFill>
              </a:defRPr>
            </a:lvl1pPr>
          </a:lstStyle>
          <a:p>
            <a:fld id="{654FF092-CFE9-4329-97B3-D872B1066925}" type="datetimeFigureOut">
              <a:rPr lang="fr-FR" smtClean="0"/>
              <a:t>13/06/2019</a:t>
            </a:fld>
            <a:endParaRPr lang="fr-FR"/>
          </a:p>
        </p:txBody>
      </p:sp>
      <p:sp>
        <p:nvSpPr>
          <p:cNvPr id="5" name="Footer Placeholder 4"/>
          <p:cNvSpPr>
            <a:spLocks noGrp="1"/>
          </p:cNvSpPr>
          <p:nvPr>
            <p:ph type="ftr" sz="quarter" idx="3"/>
          </p:nvPr>
        </p:nvSpPr>
        <p:spPr>
          <a:xfrm>
            <a:off x="2504143" y="4987970"/>
            <a:ext cx="2551390" cy="286522"/>
          </a:xfrm>
          <a:prstGeom prst="rect">
            <a:avLst/>
          </a:prstGeom>
        </p:spPr>
        <p:txBody>
          <a:bodyPr vert="horz" lIns="91440" tIns="45720" rIns="91440" bIns="45720" rtlCol="0" anchor="ctr"/>
          <a:lstStyle>
            <a:lvl1pPr algn="ctr">
              <a:defRPr sz="94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4987970"/>
            <a:ext cx="1700927" cy="286522"/>
          </a:xfrm>
          <a:prstGeom prst="rect">
            <a:avLst/>
          </a:prstGeom>
        </p:spPr>
        <p:txBody>
          <a:bodyPr vert="horz" lIns="91440" tIns="45720" rIns="91440" bIns="45720" rtlCol="0" anchor="ctr"/>
          <a:lstStyle>
            <a:lvl1pPr algn="r">
              <a:defRPr sz="942">
                <a:solidFill>
                  <a:schemeClr val="tx1">
                    <a:tint val="75000"/>
                  </a:schemeClr>
                </a:solidFill>
              </a:defRPr>
            </a:lvl1pPr>
          </a:lstStyle>
          <a:p>
            <a:fld id="{E356FB7A-D8A3-40EF-A99D-B869AA2CAE3C}" type="slidenum">
              <a:rPr lang="fr-FR" smtClean="0"/>
              <a:t>‹N°›</a:t>
            </a:fld>
            <a:endParaRPr lang="fr-FR"/>
          </a:p>
        </p:txBody>
      </p:sp>
    </p:spTree>
    <p:extLst>
      <p:ext uri="{BB962C8B-B14F-4D97-AF65-F5344CB8AC3E}">
        <p14:creationId xmlns:p14="http://schemas.microsoft.com/office/powerpoint/2010/main" val="40925087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17530" rtl="0" eaLnBrk="1" latinLnBrk="0" hangingPunct="1">
        <a:lnSpc>
          <a:spcPct val="90000"/>
        </a:lnSpc>
        <a:spcBef>
          <a:spcPct val="0"/>
        </a:spcBef>
        <a:buNone/>
        <a:defRPr sz="3453" kern="1200">
          <a:solidFill>
            <a:schemeClr val="tx1"/>
          </a:solidFill>
          <a:latin typeface="+mj-lt"/>
          <a:ea typeface="+mj-ea"/>
          <a:cs typeface="+mj-cs"/>
        </a:defRPr>
      </a:lvl1pPr>
    </p:titleStyle>
    <p:bodyStyle>
      <a:lvl1pPr marL="179382" indent="-179382" algn="l" defTabSz="717530" rtl="0" eaLnBrk="1" latinLnBrk="0" hangingPunct="1">
        <a:lnSpc>
          <a:spcPct val="90000"/>
        </a:lnSpc>
        <a:spcBef>
          <a:spcPts val="785"/>
        </a:spcBef>
        <a:buFont typeface="Arial" panose="020B0604020202020204" pitchFamily="34" charset="0"/>
        <a:buChar char="•"/>
        <a:defRPr sz="2197" kern="1200">
          <a:solidFill>
            <a:schemeClr val="tx1"/>
          </a:solidFill>
          <a:latin typeface="+mn-lt"/>
          <a:ea typeface="+mn-ea"/>
          <a:cs typeface="+mn-cs"/>
        </a:defRPr>
      </a:lvl1pPr>
      <a:lvl2pPr marL="538147" indent="-179382" algn="l" defTabSz="717530" rtl="0" eaLnBrk="1" latinLnBrk="0" hangingPunct="1">
        <a:lnSpc>
          <a:spcPct val="90000"/>
        </a:lnSpc>
        <a:spcBef>
          <a:spcPts val="392"/>
        </a:spcBef>
        <a:buFont typeface="Arial" panose="020B0604020202020204" pitchFamily="34" charset="0"/>
        <a:buChar char="•"/>
        <a:defRPr sz="1883" kern="1200">
          <a:solidFill>
            <a:schemeClr val="tx1"/>
          </a:solidFill>
          <a:latin typeface="+mn-lt"/>
          <a:ea typeface="+mn-ea"/>
          <a:cs typeface="+mn-cs"/>
        </a:defRPr>
      </a:lvl2pPr>
      <a:lvl3pPr marL="896912" indent="-179382" algn="l" defTabSz="717530" rtl="0" eaLnBrk="1" latinLnBrk="0" hangingPunct="1">
        <a:lnSpc>
          <a:spcPct val="90000"/>
        </a:lnSpc>
        <a:spcBef>
          <a:spcPts val="392"/>
        </a:spcBef>
        <a:buFont typeface="Arial" panose="020B0604020202020204" pitchFamily="34" charset="0"/>
        <a:buChar char="•"/>
        <a:defRPr sz="1569" kern="1200">
          <a:solidFill>
            <a:schemeClr val="tx1"/>
          </a:solidFill>
          <a:latin typeface="+mn-lt"/>
          <a:ea typeface="+mn-ea"/>
          <a:cs typeface="+mn-cs"/>
        </a:defRPr>
      </a:lvl3pPr>
      <a:lvl4pPr marL="125567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4pPr>
      <a:lvl5pPr marL="1614442"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5pPr>
      <a:lvl6pPr marL="197320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6pPr>
      <a:lvl7pPr marL="233197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7pPr>
      <a:lvl8pPr marL="2690736"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8pPr>
      <a:lvl9pPr marL="304950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9pPr>
    </p:bodyStyle>
    <p:otherStyle>
      <a:defPPr>
        <a:defRPr lang="en-US"/>
      </a:defPPr>
      <a:lvl1pPr marL="0" algn="l" defTabSz="717530" rtl="0" eaLnBrk="1" latinLnBrk="0" hangingPunct="1">
        <a:defRPr sz="1412" kern="1200">
          <a:solidFill>
            <a:schemeClr val="tx1"/>
          </a:solidFill>
          <a:latin typeface="+mn-lt"/>
          <a:ea typeface="+mn-ea"/>
          <a:cs typeface="+mn-cs"/>
        </a:defRPr>
      </a:lvl1pPr>
      <a:lvl2pPr marL="358765" algn="l" defTabSz="717530" rtl="0" eaLnBrk="1" latinLnBrk="0" hangingPunct="1">
        <a:defRPr sz="1412" kern="1200">
          <a:solidFill>
            <a:schemeClr val="tx1"/>
          </a:solidFill>
          <a:latin typeface="+mn-lt"/>
          <a:ea typeface="+mn-ea"/>
          <a:cs typeface="+mn-cs"/>
        </a:defRPr>
      </a:lvl2pPr>
      <a:lvl3pPr marL="717530" algn="l" defTabSz="717530" rtl="0" eaLnBrk="1" latinLnBrk="0" hangingPunct="1">
        <a:defRPr sz="1412" kern="1200">
          <a:solidFill>
            <a:schemeClr val="tx1"/>
          </a:solidFill>
          <a:latin typeface="+mn-lt"/>
          <a:ea typeface="+mn-ea"/>
          <a:cs typeface="+mn-cs"/>
        </a:defRPr>
      </a:lvl3pPr>
      <a:lvl4pPr marL="1076295" algn="l" defTabSz="717530" rtl="0" eaLnBrk="1" latinLnBrk="0" hangingPunct="1">
        <a:defRPr sz="1412" kern="1200">
          <a:solidFill>
            <a:schemeClr val="tx1"/>
          </a:solidFill>
          <a:latin typeface="+mn-lt"/>
          <a:ea typeface="+mn-ea"/>
          <a:cs typeface="+mn-cs"/>
        </a:defRPr>
      </a:lvl4pPr>
      <a:lvl5pPr marL="1435059" algn="l" defTabSz="717530" rtl="0" eaLnBrk="1" latinLnBrk="0" hangingPunct="1">
        <a:defRPr sz="1412" kern="1200">
          <a:solidFill>
            <a:schemeClr val="tx1"/>
          </a:solidFill>
          <a:latin typeface="+mn-lt"/>
          <a:ea typeface="+mn-ea"/>
          <a:cs typeface="+mn-cs"/>
        </a:defRPr>
      </a:lvl5pPr>
      <a:lvl6pPr marL="1793824" algn="l" defTabSz="717530" rtl="0" eaLnBrk="1" latinLnBrk="0" hangingPunct="1">
        <a:defRPr sz="1412" kern="1200">
          <a:solidFill>
            <a:schemeClr val="tx1"/>
          </a:solidFill>
          <a:latin typeface="+mn-lt"/>
          <a:ea typeface="+mn-ea"/>
          <a:cs typeface="+mn-cs"/>
        </a:defRPr>
      </a:lvl6pPr>
      <a:lvl7pPr marL="2152589" algn="l" defTabSz="717530" rtl="0" eaLnBrk="1" latinLnBrk="0" hangingPunct="1">
        <a:defRPr sz="1412" kern="1200">
          <a:solidFill>
            <a:schemeClr val="tx1"/>
          </a:solidFill>
          <a:latin typeface="+mn-lt"/>
          <a:ea typeface="+mn-ea"/>
          <a:cs typeface="+mn-cs"/>
        </a:defRPr>
      </a:lvl7pPr>
      <a:lvl8pPr marL="2511354" algn="l" defTabSz="717530" rtl="0" eaLnBrk="1" latinLnBrk="0" hangingPunct="1">
        <a:defRPr sz="1412" kern="1200">
          <a:solidFill>
            <a:schemeClr val="tx1"/>
          </a:solidFill>
          <a:latin typeface="+mn-lt"/>
          <a:ea typeface="+mn-ea"/>
          <a:cs typeface="+mn-cs"/>
        </a:defRPr>
      </a:lvl8pPr>
      <a:lvl9pPr marL="2870119" algn="l" defTabSz="717530" rtl="0" eaLnBrk="1" latinLnBrk="0" hangingPunct="1">
        <a:defRPr sz="1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platformdesigntoolkit.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Pièges à éviter</a:t>
            </a:r>
            <a:br>
              <a:rPr lang="fr-FR" sz="800" dirty="0" smtClean="0">
                <a:latin typeface="Stone Serif" pitchFamily="2" charset="0"/>
              </a:rPr>
            </a:br>
            <a:r>
              <a:rPr lang="fr-FR" sz="800" dirty="0" smtClean="0">
                <a:latin typeface="Stone Serif" pitchFamily="2" charset="0"/>
              </a:rPr>
              <a:t>- ouvrir ses données sans contrôler l’accès ni les usages.</a:t>
            </a:r>
            <a:br>
              <a:rPr lang="fr-FR" sz="800" dirty="0" smtClean="0">
                <a:latin typeface="Stone Serif" pitchFamily="2" charset="0"/>
              </a:rPr>
            </a:br>
            <a:r>
              <a:rPr lang="fr-FR" sz="800" dirty="0" smtClean="0">
                <a:latin typeface="Stone Serif" pitchFamily="2" charset="0"/>
              </a:rPr>
              <a:t>- à l’inverse, trop restreindre l’ouverture de données par frilosité.</a:t>
            </a: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Facteurs-clés de succès</a:t>
            </a:r>
            <a:br>
              <a:rPr lang="fr-FR" sz="800" dirty="0" smtClean="0">
                <a:latin typeface="Stone Serif" pitchFamily="2" charset="0"/>
              </a:rPr>
            </a:br>
            <a:r>
              <a:rPr lang="fr-FR" sz="800" dirty="0" smtClean="0">
                <a:latin typeface="Stone Serif" pitchFamily="2" charset="0"/>
              </a:rPr>
              <a:t>- soigner </a:t>
            </a:r>
            <a:r>
              <a:rPr lang="fr-FR" sz="800" dirty="0">
                <a:latin typeface="Stone Serif" pitchFamily="2" charset="0"/>
              </a:rPr>
              <a:t>la documentation de </a:t>
            </a:r>
            <a:r>
              <a:rPr lang="fr-FR" sz="800" dirty="0" smtClean="0">
                <a:latin typeface="Stone Serif" pitchFamily="2" charset="0"/>
              </a:rPr>
              <a:t>l’API</a:t>
            </a:r>
            <a:br>
              <a:rPr lang="fr-FR" sz="800" dirty="0" smtClean="0">
                <a:latin typeface="Stone Serif" pitchFamily="2" charset="0"/>
              </a:rPr>
            </a:br>
            <a:r>
              <a:rPr lang="fr-FR" sz="800" dirty="0" smtClean="0">
                <a:latin typeface="Stone Serif" pitchFamily="2" charset="0"/>
              </a:rPr>
              <a:t>- recueillir les cas d’usage : que font les utilisateurs de vos APIs?</a:t>
            </a:r>
            <a:endParaRPr lang="fr-FR" sz="800" dirty="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3Scale, </a:t>
            </a:r>
            <a:r>
              <a:rPr lang="fr-FR" sz="800" dirty="0" err="1" smtClean="0">
                <a:latin typeface="Stone Serif" pitchFamily="2" charset="0"/>
              </a:rPr>
              <a:t>Apigee</a:t>
            </a:r>
            <a:r>
              <a:rPr lang="fr-FR" sz="800" dirty="0" smtClean="0">
                <a:latin typeface="Stone Serif" pitchFamily="2" charset="0"/>
              </a:rPr>
              <a:t>, API </a:t>
            </a:r>
            <a:r>
              <a:rPr lang="fr-FR" sz="800" dirty="0" err="1" smtClean="0">
                <a:latin typeface="Stone Serif" pitchFamily="2" charset="0"/>
              </a:rPr>
              <a:t>Academy</a:t>
            </a:r>
            <a:r>
              <a:rPr lang="fr-FR" sz="800" dirty="0" smtClean="0">
                <a:latin typeface="Stone Serif" pitchFamily="2" charset="0"/>
              </a:rPr>
              <a:t>, </a:t>
            </a:r>
            <a:r>
              <a:rPr lang="fr-FR" sz="800" dirty="0" err="1" smtClean="0">
                <a:latin typeface="Stone Serif" pitchFamily="2" charset="0"/>
              </a:rPr>
              <a:t>Apiary</a:t>
            </a:r>
            <a:r>
              <a:rPr lang="fr-FR" sz="800" dirty="0" smtClean="0">
                <a:latin typeface="Stone Serif" pitchFamily="2" charset="0"/>
              </a:rPr>
              <a:t>, </a:t>
            </a:r>
            <a:r>
              <a:rPr lang="fr-FR" sz="800" dirty="0" err="1" smtClean="0">
                <a:latin typeface="Stone Serif" pitchFamily="2" charset="0"/>
              </a:rPr>
              <a:t>Mulesoft</a:t>
            </a:r>
            <a:r>
              <a:rPr lang="fr-FR" sz="800" dirty="0">
                <a:latin typeface="Stone Serif" pitchFamily="2" charset="0"/>
              </a:rPr>
              <a:t>, wso2</a:t>
            </a: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Externalisation</a:t>
            </a:r>
            <a:r>
              <a:rPr lang="fr-FR" sz="800" dirty="0" smtClean="0">
                <a:latin typeface="Stone Serif" pitchFamily="2" charset="0"/>
              </a:rPr>
              <a:t> : une entreprise peut avoir accès à une grande variété de services fournis sous forme d’API par des prestataires, plutôt que de les développer elle-même.</a:t>
            </a:r>
          </a:p>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Croissance</a:t>
            </a:r>
            <a:r>
              <a:rPr lang="fr-FR" sz="800" dirty="0" smtClean="0">
                <a:latin typeface="Stone Serif" pitchFamily="2" charset="0"/>
              </a:rPr>
              <a:t> : une entreprise peut offrir un service via une API : nouveaux clients, nouveaux marchés, nouveaux business </a:t>
            </a:r>
            <a:r>
              <a:rPr lang="fr-FR" sz="800" dirty="0" err="1" smtClean="0">
                <a:latin typeface="Stone Serif" pitchFamily="2" charset="0"/>
              </a:rPr>
              <a:t>models</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Web API</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800" dirty="0" smtClean="0">
                <a:latin typeface="Stone Serif" pitchFamily="2" charset="0"/>
              </a:rPr>
              <a:t>Une web API (ou API) est un programme qui permet à un ordinateur de mettre </a:t>
            </a:r>
            <a:r>
              <a:rPr lang="fr-FR" sz="800" dirty="0">
                <a:latin typeface="Stone Serif" pitchFamily="2" charset="0"/>
              </a:rPr>
              <a:t>des données </a:t>
            </a:r>
            <a:r>
              <a:rPr lang="fr-FR" sz="800" dirty="0" smtClean="0">
                <a:latin typeface="Stone Serif" pitchFamily="2" charset="0"/>
              </a:rPr>
              <a:t>à disposition d’autres ordinateurs, via le web. Les APIs permettent donc aux entreprises de rendre disponibles toutes sortes de données / informations / services à leurs clients.</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licences </a:t>
            </a:r>
            <a:r>
              <a:rPr lang="fr-FR" sz="800" dirty="0">
                <a:latin typeface="Stone Serif" pitchFamily="2" charset="0"/>
              </a:rPr>
              <a:t>pour services logiciels </a:t>
            </a:r>
            <a:br>
              <a:rPr lang="fr-FR" sz="800" dirty="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DSI qui accepte la culture d’ouverture des données via le web</a:t>
            </a:r>
            <a:br>
              <a:rPr lang="fr-FR" sz="800" dirty="0" smtClean="0">
                <a:latin typeface="Stone Serif" pitchFamily="2" charset="0"/>
              </a:rPr>
            </a:br>
            <a:r>
              <a:rPr lang="fr-FR" sz="800" dirty="0" smtClean="0">
                <a:latin typeface="Stone Serif" pitchFamily="2" charset="0"/>
              </a:rPr>
              <a:t>- un accompagnement juridique</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13" name="Sous-titre 2"/>
          <p:cNvSpPr txBox="1">
            <a:spLocks/>
          </p:cNvSpPr>
          <p:nvPr/>
        </p:nvSpPr>
        <p:spPr>
          <a:xfrm>
            <a:off x="403472" y="3445447"/>
            <a:ext cx="1231432"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SalesForce</a:t>
            </a:r>
            <a:r>
              <a:rPr lang="fr-FR" sz="800" dirty="0" smtClean="0">
                <a:latin typeface="Stone Serif" pitchFamily="2" charset="0"/>
              </a:rPr>
              <a:t> – ce logiciel de gestion clientèle a créé des APIs permettant à des applications tierces de s’y greffer. Ainsi, </a:t>
            </a:r>
            <a:r>
              <a:rPr lang="fr-FR" sz="800" dirty="0" err="1" smtClean="0">
                <a:latin typeface="Stone Serif" pitchFamily="2" charset="0"/>
              </a:rPr>
              <a:t>SalesForce</a:t>
            </a:r>
            <a:r>
              <a:rPr lang="fr-FR" sz="800" dirty="0" smtClean="0">
                <a:latin typeface="Stone Serif" pitchFamily="2" charset="0"/>
              </a:rPr>
              <a:t> développe un écosystème de partenaires et devient une plateforme.</a:t>
            </a:r>
          </a:p>
          <a:p>
            <a:pPr algn="l">
              <a:lnSpc>
                <a:spcPct val="135000"/>
              </a:lnSpc>
            </a:pPr>
            <a:endParaRPr lang="fr-FR" sz="8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a:latin typeface="Stone Serif" pitchFamily="2" charset="0"/>
              </a:rPr>
              <a:t>Mehdi </a:t>
            </a:r>
            <a:r>
              <a:rPr lang="fr-FR" sz="800" dirty="0" err="1" smtClean="0">
                <a:latin typeface="Stone Serif" pitchFamily="2" charset="0"/>
              </a:rPr>
              <a:t>Medjaoui</a:t>
            </a:r>
            <a:r>
              <a:rPr lang="fr-FR" sz="800" dirty="0" smtClean="0">
                <a:latin typeface="Stone Serif" pitchFamily="2" charset="0"/>
              </a:rPr>
              <a:t>, Aurélien </a:t>
            </a:r>
            <a:r>
              <a:rPr lang="fr-FR" sz="800" dirty="0" err="1" smtClean="0">
                <a:latin typeface="Stone Serif" pitchFamily="2" charset="0"/>
              </a:rPr>
              <a:t>Fache</a:t>
            </a:r>
            <a:r>
              <a:rPr lang="fr-FR" sz="800" dirty="0" smtClean="0">
                <a:latin typeface="Stone Serif" pitchFamily="2" charset="0"/>
              </a:rPr>
              <a:t>, Nicolas </a:t>
            </a:r>
            <a:r>
              <a:rPr lang="fr-FR" sz="800" dirty="0" err="1" smtClean="0">
                <a:latin typeface="Stone Serif" pitchFamily="2" charset="0"/>
              </a:rPr>
              <a:t>Grenié</a:t>
            </a:r>
            <a:r>
              <a:rPr lang="fr-FR" sz="800" dirty="0" smtClean="0">
                <a:latin typeface="Stone Serif" pitchFamily="2" charset="0"/>
              </a:rPr>
              <a:t>, </a:t>
            </a:r>
            <a:r>
              <a:rPr lang="fr-FR" sz="800" dirty="0" err="1" smtClean="0">
                <a:latin typeface="Stone Serif" pitchFamily="2" charset="0"/>
              </a:rPr>
              <a:t>Kin</a:t>
            </a:r>
            <a:r>
              <a:rPr lang="fr-FR" sz="800" dirty="0" smtClean="0">
                <a:latin typeface="Stone Serif" pitchFamily="2" charset="0"/>
              </a:rPr>
              <a:t> Lane.</a:t>
            </a:r>
            <a:endParaRPr lang="fr-FR" sz="8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87095"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Groupe PSA</a:t>
            </a:r>
            <a:r>
              <a:rPr lang="fr-FR" sz="800" dirty="0" smtClean="0">
                <a:latin typeface="Stone Serif" pitchFamily="2" charset="0"/>
              </a:rPr>
              <a:t> –Sur certains modèles Peugeot, Citroën et DS, l’ordinateur de bord du véhicule est doté d’APIs. Ces APIs mettent à disposition 89 points de données. </a:t>
            </a:r>
            <a:endParaRPr lang="fr-FR" sz="800" dirty="0">
              <a:latin typeface="Stone Serif" pitchFamily="2" charset="0"/>
            </a:endParaRPr>
          </a:p>
        </p:txBody>
      </p:sp>
      <p:sp>
        <p:nvSpPr>
          <p:cNvPr id="19" name="Sous-titre 2"/>
          <p:cNvSpPr txBox="1">
            <a:spLocks/>
          </p:cNvSpPr>
          <p:nvPr/>
        </p:nvSpPr>
        <p:spPr>
          <a:xfrm>
            <a:off x="1683696" y="3445447"/>
            <a:ext cx="1046691"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SNCF</a:t>
            </a:r>
            <a:r>
              <a:rPr lang="fr-FR" sz="800" dirty="0" smtClean="0">
                <a:latin typeface="Stone Serif" pitchFamily="2" charset="0"/>
              </a:rPr>
              <a:t> – ses APIs mettent à disposition « les </a:t>
            </a:r>
            <a:r>
              <a:rPr lang="fr-FR" sz="800" dirty="0">
                <a:latin typeface="Stone Serif" pitchFamily="2" charset="0"/>
              </a:rPr>
              <a:t>itinéraires et horaires temps réel des trains SNCF pour inventer les nouveaux services de </a:t>
            </a:r>
            <a:r>
              <a:rPr lang="fr-FR" sz="800" dirty="0" smtClean="0">
                <a:latin typeface="Stone Serif" pitchFamily="2" charset="0"/>
              </a:rPr>
              <a:t>mobilité »</a:t>
            </a:r>
            <a:endParaRPr lang="fr-FR" sz="800"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432656" y="3128071"/>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388201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Linkurious</a:t>
            </a:r>
            <a:r>
              <a:rPr lang="fr-FR" sz="800" dirty="0" smtClean="0">
                <a:latin typeface="Stone Serif" pitchFamily="2" charset="0"/>
              </a:rPr>
              <a:t>, </a:t>
            </a:r>
            <a:r>
              <a:rPr lang="fr-FR" sz="800" dirty="0" err="1" smtClean="0">
                <a:latin typeface="Stone Serif" pitchFamily="2" charset="0"/>
              </a:rPr>
              <a:t>Linkfluence</a:t>
            </a:r>
            <a:r>
              <a:rPr lang="fr-FR" sz="800" dirty="0" smtClean="0">
                <a:latin typeface="Stone Serif" pitchFamily="2" charset="0"/>
              </a:rPr>
              <a:t>, Cambridge Intelligence, Tom Sawyer Software.</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lnSpcReduction="10000"/>
          </a:bodyPr>
          <a:lstStyle/>
          <a:p>
            <a:pPr algn="just">
              <a:lnSpc>
                <a:spcPct val="145000"/>
              </a:lnSpc>
              <a:spcBef>
                <a:spcPts val="0"/>
              </a:spcBef>
            </a:pPr>
            <a:r>
              <a:rPr lang="fr-FR" sz="800" dirty="0" smtClean="0">
                <a:latin typeface="Stone Serif" pitchFamily="2" charset="0"/>
              </a:rPr>
              <a:t>- Détection de fraude : l’analyse de réseaux est utile pour détecter les groupes de personnes qui conduisent des transactions en commun.</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Identification d’</a:t>
            </a:r>
            <a:r>
              <a:rPr lang="fr-FR" sz="800" dirty="0">
                <a:latin typeface="Stone Serif" pitchFamily="2" charset="0"/>
              </a:rPr>
              <a:t> </a:t>
            </a:r>
            <a:r>
              <a:rPr lang="fr-FR" sz="800" dirty="0" smtClean="0">
                <a:latin typeface="Stone Serif" pitchFamily="2" charset="0"/>
              </a:rPr>
              <a:t>« influenceurs » : dans un réseaux social, les personnes les plus connectées peuvent être les plus influentes.</a:t>
            </a:r>
          </a:p>
          <a:p>
            <a:pPr algn="just">
              <a:lnSpc>
                <a:spcPct val="145000"/>
              </a:lnSpc>
              <a:spcBef>
                <a:spcPts val="0"/>
              </a:spcBef>
            </a:pPr>
            <a:r>
              <a:rPr lang="fr-FR" sz="800" dirty="0" smtClean="0">
                <a:latin typeface="Stone Serif" pitchFamily="2" charset="0"/>
              </a:rPr>
              <a:t>- Etude de marché : l’analyse de réseau permet de qualifier une foule en sous-segments.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Graph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(analyse de réseaux)</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L’analyse de réseaux ou « network </a:t>
            </a:r>
            <a:r>
              <a:rPr lang="fr-FR" sz="800" dirty="0" err="1" smtClean="0">
                <a:latin typeface="Stone Serif" pitchFamily="2" charset="0"/>
              </a:rPr>
              <a:t>analysis</a:t>
            </a:r>
            <a:r>
              <a:rPr lang="fr-FR" sz="800" dirty="0" smtClean="0">
                <a:latin typeface="Stone Serif" pitchFamily="2" charset="0"/>
              </a:rPr>
              <a:t> », « graph </a:t>
            </a:r>
            <a:r>
              <a:rPr lang="fr-FR" sz="800" dirty="0" err="1" smtClean="0">
                <a:latin typeface="Stone Serif" pitchFamily="2" charset="0"/>
              </a:rPr>
              <a:t>mining</a:t>
            </a:r>
            <a:r>
              <a:rPr lang="fr-FR" sz="800" dirty="0" smtClean="0">
                <a:latin typeface="Stone Serif" pitchFamily="2" charset="0"/>
              </a:rPr>
              <a:t> », consiste à extraire de l’information d’un réseau. Un exemple de réseau est celui de vos relations sur Facebook ou LinkedIn, mais cela couvre également les réseaux de communication, ou les transactions financières, etc</a:t>
            </a:r>
            <a:r>
              <a:rPr lang="fr-FR" sz="800" dirty="0">
                <a:latin typeface="Stone Serif" pitchFamily="2" charset="0"/>
              </a:rPr>
              <a:t>. L’information pertinente est, par exemple : « qui est central dans le réseau ? », « quels sont les sous groupes dans le réseau ? », « comment le réseau évolue-t-il au cours du temps ? </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Lada </a:t>
            </a:r>
            <a:r>
              <a:rPr lang="fr-FR" sz="800" dirty="0" err="1" smtClean="0">
                <a:latin typeface="Stone Serif" pitchFamily="2" charset="0"/>
              </a:rPr>
              <a:t>Adamic</a:t>
            </a:r>
            <a:r>
              <a:rPr lang="fr-FR" sz="800" dirty="0" smtClean="0">
                <a:latin typeface="Stone Serif" pitchFamily="2" charset="0"/>
              </a:rPr>
              <a:t>, Mathieu </a:t>
            </a:r>
            <a:r>
              <a:rPr lang="fr-FR" sz="800" dirty="0" err="1" smtClean="0">
                <a:latin typeface="Stone Serif" pitchFamily="2" charset="0"/>
              </a:rPr>
              <a:t>Jacomy</a:t>
            </a:r>
            <a:r>
              <a:rPr lang="fr-FR" sz="800" dirty="0" smtClean="0">
                <a:latin typeface="Stone Serif" pitchFamily="2" charset="0"/>
              </a:rPr>
              <a:t>, Sébastien Heymann, Marc Smith (</a:t>
            </a:r>
            <a:r>
              <a:rPr lang="fr-FR" sz="800" dirty="0" err="1" smtClean="0">
                <a:latin typeface="Stone Serif" pitchFamily="2" charset="0"/>
              </a:rPr>
              <a:t>NodeXL</a:t>
            </a:r>
            <a:r>
              <a:rPr lang="fr-FR" sz="800" dirty="0" smtClean="0">
                <a:latin typeface="Stone Serif" pitchFamily="2" charset="0"/>
              </a:rPr>
              <a:t>), Vincent </a:t>
            </a:r>
            <a:r>
              <a:rPr lang="fr-FR" sz="800" dirty="0" err="1" smtClean="0">
                <a:latin typeface="Stone Serif" pitchFamily="2" charset="0"/>
              </a:rPr>
              <a:t>Traag</a:t>
            </a:r>
            <a:r>
              <a:rPr lang="fr-FR" sz="800" dirty="0" smtClean="0">
                <a:latin typeface="Stone Serif" pitchFamily="2" charset="0"/>
              </a:rPr>
              <a:t>, Jure </a:t>
            </a:r>
            <a:r>
              <a:rPr lang="fr-FR" sz="800" dirty="0" err="1" smtClean="0">
                <a:latin typeface="Stone Serif" pitchFamily="2" charset="0"/>
              </a:rPr>
              <a:t>Leskovec</a:t>
            </a:r>
            <a:r>
              <a:rPr lang="fr-FR" sz="800" dirty="0">
                <a:latin typeface="Stone Serif" pitchFamily="2" charset="0"/>
              </a:rPr>
              <a:t>.</a:t>
            </a: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7" y="4118797"/>
            <a:ext cx="1906797" cy="114023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CybelAngel</a:t>
            </a:r>
            <a:r>
              <a:rPr lang="fr-FR" sz="800" b="1" dirty="0" smtClean="0">
                <a:latin typeface="Stone Serif" pitchFamily="2" charset="0"/>
              </a:rPr>
              <a:t> </a:t>
            </a:r>
            <a:r>
              <a:rPr lang="fr-FR" sz="800" dirty="0" smtClean="0">
                <a:latin typeface="Stone Serif" pitchFamily="2" charset="0"/>
              </a:rPr>
              <a:t>utilise l’analyse de réseaux, parmi d’autres techniques de data science, pour conduire ses activités de </a:t>
            </a:r>
            <a:r>
              <a:rPr lang="fr-FR" sz="800" dirty="0" err="1" smtClean="0">
                <a:latin typeface="Stone Serif" pitchFamily="2" charset="0"/>
              </a:rPr>
              <a:t>cybersécurité</a:t>
            </a:r>
            <a:r>
              <a:rPr lang="fr-FR" sz="800" dirty="0" smtClean="0">
                <a:latin typeface="Stone Serif" pitchFamily="2" charset="0"/>
              </a:rPr>
              <a:t>.</a:t>
            </a:r>
            <a:endParaRPr lang="fr-FR" sz="800" dirty="0">
              <a:latin typeface="Stone Serif" pitchFamily="2" charset="0"/>
            </a:endParaRPr>
          </a:p>
        </p:txBody>
      </p:sp>
      <p:sp>
        <p:nvSpPr>
          <p:cNvPr id="24" name="Sous-titre 2"/>
          <p:cNvSpPr txBox="1">
            <a:spLocks/>
          </p:cNvSpPr>
          <p:nvPr/>
        </p:nvSpPr>
        <p:spPr>
          <a:xfrm>
            <a:off x="5174757" y="4118797"/>
            <a:ext cx="2048296" cy="112605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Walmart</a:t>
            </a:r>
            <a:r>
              <a:rPr lang="fr-FR" sz="800" dirty="0">
                <a:latin typeface="Stone Serif" pitchFamily="2" charset="0"/>
              </a:rPr>
              <a:t> </a:t>
            </a:r>
            <a:r>
              <a:rPr lang="fr-FR" sz="800" dirty="0" smtClean="0">
                <a:latin typeface="Stone Serif" pitchFamily="2" charset="0"/>
              </a:rPr>
              <a:t>utilise l’analyse de réseaux pour détecter quels produits sont fréquemment achetés avec quel autre, pour créer des recommandations d’achat.</a:t>
            </a:r>
            <a:endParaRPr lang="fr-FR" sz="800" dirty="0">
              <a:latin typeface="Stone Serif" pitchFamily="2" charset="0"/>
            </a:endParaRPr>
          </a:p>
        </p:txBody>
      </p:sp>
      <p:sp>
        <p:nvSpPr>
          <p:cNvPr id="30" name="Sous-titre 2"/>
          <p:cNvSpPr txBox="1">
            <a:spLocks/>
          </p:cNvSpPr>
          <p:nvPr/>
        </p:nvSpPr>
        <p:spPr>
          <a:xfrm>
            <a:off x="2810784" y="4118798"/>
            <a:ext cx="1927794" cy="112920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Bluenod</a:t>
            </a:r>
            <a:r>
              <a:rPr lang="fr-FR" sz="800" b="1" dirty="0" smtClean="0">
                <a:latin typeface="Stone Serif" pitchFamily="2" charset="0"/>
              </a:rPr>
              <a:t> </a:t>
            </a:r>
            <a:r>
              <a:rPr lang="fr-FR" sz="800" dirty="0" smtClean="0">
                <a:latin typeface="Stone Serif" pitchFamily="2" charset="0"/>
              </a:rPr>
              <a:t>procède à l’analyse du réseau Twitter pour identifier des influenceurs sur des sujets spécifiques.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27544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ous-titre 2"/>
          <p:cNvSpPr txBox="1">
            <a:spLocks/>
          </p:cNvSpPr>
          <p:nvPr/>
        </p:nvSpPr>
        <p:spPr>
          <a:xfrm>
            <a:off x="3152553" y="3846211"/>
            <a:ext cx="1967023" cy="1276467"/>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b="1" dirty="0" err="1">
                <a:latin typeface="Stone Serif" pitchFamily="2" charset="0"/>
              </a:rPr>
              <a:t>Guardtime</a:t>
            </a:r>
            <a:r>
              <a:rPr lang="fr-FR" sz="700" b="1" dirty="0">
                <a:latin typeface="Stone Serif" pitchFamily="2" charset="0"/>
              </a:rPr>
              <a:t> HSX </a:t>
            </a:r>
            <a:r>
              <a:rPr lang="fr-FR" sz="700" dirty="0">
                <a:latin typeface="Stone Serif" pitchFamily="2" charset="0"/>
              </a:rPr>
              <a:t>-</a:t>
            </a:r>
            <a:r>
              <a:rPr lang="fr-FR" sz="700" dirty="0" smtClean="0">
                <a:latin typeface="Stone Serif" pitchFamily="2" charset="0"/>
              </a:rPr>
              <a:t> </a:t>
            </a:r>
            <a:r>
              <a:rPr lang="fr-FR" sz="700" dirty="0" smtClean="0">
                <a:latin typeface="Stone Serif" pitchFamily="2" charset="0"/>
              </a:rPr>
              <a:t>"</a:t>
            </a:r>
            <a:r>
              <a:rPr lang="fr-FR" sz="700" dirty="0">
                <a:latin typeface="Stone Serif" pitchFamily="2" charset="0"/>
              </a:rPr>
              <a:t>rapproche les patients, les fournisseurs, les payeurs, les régulateurs et le secteur pharmaceutique en transportant des données de manière transparente entre plusieurs parties prenantes du secteur de la santé, en offrant une utilisation sécurisée d'une version unique et véridique des données de santé."</a:t>
            </a:r>
            <a:endParaRPr lang="fr-FR" sz="700" dirty="0">
              <a:latin typeface="Stone Serif" pitchFamily="2" charset="0"/>
            </a:endParaRPr>
          </a:p>
        </p:txBody>
      </p:sp>
      <p:sp>
        <p:nvSpPr>
          <p:cNvPr id="17" name="Sous-titre 2"/>
          <p:cNvSpPr txBox="1">
            <a:spLocks/>
          </p:cNvSpPr>
          <p:nvPr/>
        </p:nvSpPr>
        <p:spPr>
          <a:xfrm>
            <a:off x="4097348" y="2913631"/>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StratumnHQ</a:t>
            </a:r>
            <a:r>
              <a:rPr lang="fr-FR" sz="800" dirty="0" smtClean="0">
                <a:latin typeface="Stone Serif" pitchFamily="2" charset="0"/>
              </a:rPr>
              <a:t>, TheLedger.be, </a:t>
            </a:r>
            <a:r>
              <a:rPr lang="fr-FR" sz="800" dirty="0" err="1" smtClean="0">
                <a:latin typeface="Stone Serif" pitchFamily="2" charset="0"/>
              </a:rPr>
              <a:t>ChainAccelerator</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fontScale="92500" lnSpcReduction="20000"/>
          </a:bodyPr>
          <a:lstStyle/>
          <a:p>
            <a:pPr algn="just">
              <a:lnSpc>
                <a:spcPct val="145000"/>
              </a:lnSpc>
              <a:spcBef>
                <a:spcPts val="0"/>
              </a:spcBef>
            </a:pPr>
            <a:r>
              <a:rPr lang="fr-FR" sz="800" dirty="0" smtClean="0">
                <a:latin typeface="Stone Serif" pitchFamily="2" charset="0"/>
              </a:rPr>
              <a:t>- Désintermédiation. La </a:t>
            </a:r>
            <a:r>
              <a:rPr lang="fr-FR" sz="800" dirty="0" err="1" smtClean="0">
                <a:latin typeface="Stone Serif" pitchFamily="2" charset="0"/>
              </a:rPr>
              <a:t>blockchain</a:t>
            </a:r>
            <a:r>
              <a:rPr lang="fr-FR" sz="800" dirty="0" smtClean="0">
                <a:latin typeface="Stone Serif" pitchFamily="2" charset="0"/>
              </a:rPr>
              <a:t> garantit l’inaltérabilité des transactions enregistrées, elle peut assurer la fonction remplie d’habitude par les tiers de confiance chargés de la notarisation d’actes: notaires, bureaux de certification, organismes bancaires, régulateurs publics et agences officielles... la garantie apportée par ces organismes serait désormais apportée par la techno </a:t>
            </a:r>
            <a:r>
              <a:rPr lang="fr-FR" sz="800" dirty="0" err="1" smtClean="0">
                <a:latin typeface="Stone Serif" pitchFamily="2" charset="0"/>
              </a:rPr>
              <a:t>blockchain</a:t>
            </a:r>
            <a:r>
              <a:rPr lang="fr-FR" sz="800" dirty="0" smtClean="0">
                <a:latin typeface="Stone Serif" pitchFamily="2" charset="0"/>
              </a:rPr>
              <a:t>.</a:t>
            </a:r>
          </a:p>
          <a:p>
            <a:pPr algn="just">
              <a:lnSpc>
                <a:spcPct val="145000"/>
              </a:lnSpc>
              <a:spcBef>
                <a:spcPts val="0"/>
              </a:spcBef>
            </a:pPr>
            <a:r>
              <a:rPr lang="fr-FR" sz="800" dirty="0" smtClean="0">
                <a:latin typeface="Stone Serif" pitchFamily="2" charset="0"/>
              </a:rPr>
              <a:t>- Ré-intermédiation. De nouveaux acteurs inventent plusieurs variantes de </a:t>
            </a:r>
            <a:r>
              <a:rPr lang="fr-FR" sz="800" dirty="0" err="1" smtClean="0">
                <a:latin typeface="Stone Serif" pitchFamily="2" charset="0"/>
              </a:rPr>
              <a:t>blockchain</a:t>
            </a:r>
            <a:r>
              <a:rPr lang="fr-FR" sz="800" dirty="0" smtClean="0">
                <a:latin typeface="Stone Serif" pitchFamily="2" charset="0"/>
              </a:rPr>
              <a:t> (« </a:t>
            </a:r>
            <a:r>
              <a:rPr lang="fr-FR" sz="800" dirty="0" err="1" smtClean="0">
                <a:latin typeface="Stone Serif" pitchFamily="2" charset="0"/>
              </a:rPr>
              <a:t>distributed</a:t>
            </a:r>
            <a:r>
              <a:rPr lang="fr-FR" sz="800" dirty="0" smtClean="0">
                <a:latin typeface="Stone Serif" pitchFamily="2" charset="0"/>
              </a:rPr>
              <a:t> </a:t>
            </a:r>
            <a:r>
              <a:rPr lang="fr-FR" sz="800" dirty="0" err="1" smtClean="0">
                <a:latin typeface="Stone Serif" pitchFamily="2" charset="0"/>
              </a:rPr>
              <a:t>ledgers</a:t>
            </a:r>
            <a:r>
              <a:rPr lang="fr-FR" sz="800" dirty="0" smtClean="0">
                <a:latin typeface="Stone Serif" pitchFamily="2" charset="0"/>
              </a:rPr>
              <a:t> »), les implémentent et les gèrent, et créent des services associés (certification, audit, places de marché, etc.)</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Blockchain</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80" dirty="0" smtClean="0">
                <a:latin typeface="Stone Serif" pitchFamily="2" charset="0"/>
              </a:rPr>
              <a:t>La </a:t>
            </a:r>
            <a:r>
              <a:rPr lang="fr-FR" sz="780" dirty="0" err="1" smtClean="0">
                <a:latin typeface="Stone Serif" pitchFamily="2" charset="0"/>
              </a:rPr>
              <a:t>blockchain</a:t>
            </a:r>
            <a:r>
              <a:rPr lang="fr-FR" sz="780" dirty="0" smtClean="0">
                <a:latin typeface="Stone Serif" pitchFamily="2" charset="0"/>
              </a:rPr>
              <a:t> est une technologie proche d’une base de données (</a:t>
            </a:r>
            <a:r>
              <a:rPr lang="fr-FR" sz="780" dirty="0" err="1" smtClean="0">
                <a:latin typeface="Stone Serif" pitchFamily="2" charset="0"/>
              </a:rPr>
              <a:t>bdd</a:t>
            </a:r>
            <a:r>
              <a:rPr lang="fr-FR" sz="780" dirty="0" smtClean="0">
                <a:latin typeface="Stone Serif" pitchFamily="2" charset="0"/>
              </a:rPr>
              <a:t>): elle permet l’enregistrement et l’accès à des données stockées sur un support informatique. A la différence d’une </a:t>
            </a:r>
            <a:r>
              <a:rPr lang="fr-FR" sz="780" dirty="0" err="1" smtClean="0">
                <a:latin typeface="Stone Serif" pitchFamily="2" charset="0"/>
              </a:rPr>
              <a:t>bdd</a:t>
            </a:r>
            <a:r>
              <a:rPr lang="fr-FR" sz="780" dirty="0" smtClean="0">
                <a:latin typeface="Stone Serif" pitchFamily="2" charset="0"/>
              </a:rPr>
              <a:t>, les données enregistrées sur une </a:t>
            </a:r>
            <a:r>
              <a:rPr lang="fr-FR" sz="780" dirty="0" err="1" smtClean="0">
                <a:latin typeface="Stone Serif" pitchFamily="2" charset="0"/>
              </a:rPr>
              <a:t>blockchain</a:t>
            </a:r>
            <a:r>
              <a:rPr lang="fr-FR" sz="780" dirty="0" smtClean="0">
                <a:latin typeface="Stone Serif" pitchFamily="2" charset="0"/>
              </a:rPr>
              <a:t> le sont de façon </a:t>
            </a:r>
            <a:r>
              <a:rPr lang="fr-FR" sz="780" u="sng" dirty="0" smtClean="0">
                <a:latin typeface="Stone Serif" pitchFamily="2" charset="0"/>
              </a:rPr>
              <a:t>permanente</a:t>
            </a:r>
            <a:r>
              <a:rPr lang="fr-FR" sz="780" dirty="0" smtClean="0">
                <a:latin typeface="Stone Serif" pitchFamily="2" charset="0"/>
              </a:rPr>
              <a:t> et </a:t>
            </a:r>
            <a:r>
              <a:rPr lang="fr-FR" sz="780" u="sng" dirty="0" smtClean="0">
                <a:latin typeface="Stone Serif" pitchFamily="2" charset="0"/>
              </a:rPr>
              <a:t>inaltérable</a:t>
            </a:r>
            <a:r>
              <a:rPr lang="fr-FR" sz="780" dirty="0" smtClean="0">
                <a:latin typeface="Stone Serif" pitchFamily="2" charset="0"/>
              </a:rPr>
              <a:t>. On ne peut ni les effacer ni les modifier. Autre différence: la </a:t>
            </a:r>
            <a:r>
              <a:rPr lang="fr-FR" sz="780" dirty="0" err="1" smtClean="0">
                <a:latin typeface="Stone Serif" pitchFamily="2" charset="0"/>
              </a:rPr>
              <a:t>blockchain</a:t>
            </a:r>
            <a:r>
              <a:rPr lang="fr-FR" sz="780" dirty="0" smtClean="0">
                <a:latin typeface="Stone Serif" pitchFamily="2" charset="0"/>
              </a:rPr>
              <a:t> n’est pas contrôlée par un acteur en particulier: chacun en possède une copie. Cela en garantit la transparence et l’inaltérabilité,  et supprime le besoin d’un tiers de confiance.</a:t>
            </a:r>
            <a:endParaRPr lang="fr-FR" sz="78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Nadia </a:t>
            </a:r>
            <a:r>
              <a:rPr lang="fr-FR" sz="800" dirty="0" err="1" smtClean="0">
                <a:latin typeface="Stone Serif" pitchFamily="2" charset="0"/>
              </a:rPr>
              <a:t>Filali</a:t>
            </a:r>
            <a:r>
              <a:rPr lang="fr-FR" sz="800" dirty="0" smtClean="0">
                <a:latin typeface="Stone Serif" pitchFamily="2" charset="0"/>
              </a:rPr>
              <a:t>, </a:t>
            </a:r>
            <a:r>
              <a:rPr lang="fr-FR" sz="800" dirty="0" err="1" smtClean="0">
                <a:latin typeface="Stone Serif" pitchFamily="2" charset="0"/>
              </a:rPr>
              <a:t>Sajida</a:t>
            </a:r>
            <a:r>
              <a:rPr lang="fr-FR" sz="800" dirty="0" smtClean="0">
                <a:latin typeface="Stone Serif" pitchFamily="2" charset="0"/>
              </a:rPr>
              <a:t> </a:t>
            </a:r>
            <a:r>
              <a:rPr lang="fr-FR" sz="800" dirty="0" err="1">
                <a:latin typeface="Stone Serif" pitchFamily="2" charset="0"/>
              </a:rPr>
              <a:t>Zouarhi</a:t>
            </a:r>
            <a:r>
              <a:rPr lang="fr-FR" sz="800" dirty="0">
                <a:latin typeface="Stone Serif" pitchFamily="2" charset="0"/>
              </a:rPr>
              <a:t>, Luca </a:t>
            </a:r>
            <a:r>
              <a:rPr lang="fr-FR" sz="800" dirty="0" err="1">
                <a:latin typeface="Stone Serif" pitchFamily="2" charset="0"/>
              </a:rPr>
              <a:t>Comparini</a:t>
            </a:r>
            <a:r>
              <a:rPr lang="fr-FR" sz="800" dirty="0">
                <a:latin typeface="Stone Serif" pitchFamily="2" charset="0"/>
              </a:rPr>
              <a:t>, Xavier </a:t>
            </a:r>
            <a:r>
              <a:rPr lang="fr-FR" sz="800" dirty="0" err="1">
                <a:latin typeface="Stone Serif" pitchFamily="2" charset="0"/>
              </a:rPr>
              <a:t>Lavayssiere</a:t>
            </a:r>
            <a:r>
              <a:rPr lang="fr-FR" sz="800" dirty="0">
                <a:latin typeface="Stone Serif" pitchFamily="2" charset="0"/>
              </a:rPr>
              <a:t>, @</a:t>
            </a:r>
            <a:r>
              <a:rPr lang="fr-FR" sz="800" dirty="0" err="1">
                <a:latin typeface="Stone Serif" pitchFamily="2" charset="0"/>
              </a:rPr>
              <a:t>leshackeuses</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4" name="Sous-titre 2"/>
          <p:cNvSpPr txBox="1">
            <a:spLocks/>
          </p:cNvSpPr>
          <p:nvPr/>
        </p:nvSpPr>
        <p:spPr>
          <a:xfrm>
            <a:off x="1932309" y="3846212"/>
            <a:ext cx="1111679" cy="1276467"/>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b="1" dirty="0" err="1" smtClean="0">
                <a:latin typeface="Stone Serif" pitchFamily="2" charset="0"/>
              </a:rPr>
              <a:t>BCDiploma</a:t>
            </a:r>
            <a:r>
              <a:rPr lang="fr-FR" sz="700" b="1" dirty="0" smtClean="0">
                <a:latin typeface="Stone Serif" pitchFamily="2" charset="0"/>
              </a:rPr>
              <a:t> </a:t>
            </a:r>
            <a:r>
              <a:rPr lang="fr-FR" sz="700" dirty="0" smtClean="0">
                <a:latin typeface="Stone Serif" pitchFamily="2" charset="0"/>
              </a:rPr>
              <a:t>- </a:t>
            </a:r>
            <a:r>
              <a:rPr lang="fr-FR" sz="700" dirty="0" smtClean="0">
                <a:latin typeface="Stone Serif" pitchFamily="2" charset="0"/>
              </a:rPr>
              <a:t>start-up développant une solution d’authentification de diplômes, multi-écoles.</a:t>
            </a:r>
            <a:endParaRPr lang="fr-FR" sz="700" dirty="0">
              <a:latin typeface="Stone Serif" pitchFamily="2" charset="0"/>
            </a:endParaRPr>
          </a:p>
        </p:txBody>
      </p:sp>
      <p:sp>
        <p:nvSpPr>
          <p:cNvPr id="30" name="Sous-titre 2"/>
          <p:cNvSpPr txBox="1">
            <a:spLocks/>
          </p:cNvSpPr>
          <p:nvPr/>
        </p:nvSpPr>
        <p:spPr>
          <a:xfrm>
            <a:off x="465016" y="3846268"/>
            <a:ext cx="1411631" cy="127641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b="1" dirty="0" err="1" smtClean="0">
                <a:latin typeface="Stone Serif" pitchFamily="2" charset="0"/>
              </a:rPr>
              <a:t>bitcoin</a:t>
            </a:r>
            <a:r>
              <a:rPr lang="fr-FR" sz="700" dirty="0" smtClean="0">
                <a:latin typeface="Stone Serif" pitchFamily="2" charset="0"/>
              </a:rPr>
              <a:t> – cette monnaie utilise la </a:t>
            </a:r>
            <a:r>
              <a:rPr lang="fr-FR" sz="700" dirty="0" err="1" smtClean="0">
                <a:latin typeface="Stone Serif" pitchFamily="2" charset="0"/>
              </a:rPr>
              <a:t>blockchain</a:t>
            </a:r>
            <a:r>
              <a:rPr lang="fr-FR" sz="700" dirty="0" smtClean="0">
                <a:latin typeface="Stone Serif" pitchFamily="2" charset="0"/>
              </a:rPr>
              <a:t> pour déterminer son mode d’émission et pour assurer les transactions financières. Le </a:t>
            </a:r>
            <a:r>
              <a:rPr lang="fr-FR" sz="700" dirty="0" err="1" smtClean="0">
                <a:latin typeface="Stone Serif" pitchFamily="2" charset="0"/>
              </a:rPr>
              <a:t>bitcoin</a:t>
            </a:r>
            <a:r>
              <a:rPr lang="fr-FR" sz="700" dirty="0" smtClean="0">
                <a:latin typeface="Stone Serif" pitchFamily="2" charset="0"/>
              </a:rPr>
              <a:t> a été créé comme premier cas d’usage de la </a:t>
            </a:r>
            <a:r>
              <a:rPr lang="fr-FR" sz="700" dirty="0" err="1" smtClean="0">
                <a:latin typeface="Stone Serif" pitchFamily="2" charset="0"/>
              </a:rPr>
              <a:t>blockchain</a:t>
            </a:r>
            <a:r>
              <a:rPr lang="fr-FR" sz="700" dirty="0" smtClean="0">
                <a:latin typeface="Stone Serif" pitchFamily="2" charset="0"/>
              </a:rPr>
              <a:t> en 2009.</a:t>
            </a:r>
            <a:endParaRPr lang="fr-FR" sz="700" dirty="0">
              <a:latin typeface="Stone Serif" pitchFamily="2" charset="0"/>
            </a:endParaRPr>
          </a:p>
        </p:txBody>
      </p:sp>
      <p:sp>
        <p:nvSpPr>
          <p:cNvPr id="12" name="ZoneTexte 11"/>
          <p:cNvSpPr txBox="1"/>
          <p:nvPr/>
        </p:nvSpPr>
        <p:spPr>
          <a:xfrm>
            <a:off x="432657" y="3572412"/>
            <a:ext cx="4686919"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usages de cette techno</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Techno</a:t>
            </a:r>
            <a:endParaRPr lang="fr-FR" sz="1000" dirty="0">
              <a:latin typeface="Stone Serif" pitchFamily="2" charset="0"/>
            </a:endParaRPr>
          </a:p>
        </p:txBody>
      </p:sp>
      <p:sp>
        <p:nvSpPr>
          <p:cNvPr id="18" name="Sous-titre 2"/>
          <p:cNvSpPr txBox="1">
            <a:spLocks/>
          </p:cNvSpPr>
          <p:nvPr/>
        </p:nvSpPr>
        <p:spPr>
          <a:xfrm>
            <a:off x="5228141" y="3824485"/>
            <a:ext cx="2001999" cy="129819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Toujours se poser ces questions avant de se lancer dans un projet </a:t>
            </a:r>
            <a:r>
              <a:rPr lang="fr-FR" sz="800" dirty="0" err="1" smtClean="0">
                <a:latin typeface="Stone Serif" pitchFamily="2" charset="0"/>
              </a:rPr>
              <a:t>blockchain</a:t>
            </a:r>
            <a:r>
              <a:rPr lang="fr-FR" sz="800" dirty="0" smtClean="0">
                <a:latin typeface="Stone Serif" pitchFamily="2" charset="0"/>
              </a:rPr>
              <a:t>:</a:t>
            </a:r>
          </a:p>
          <a:p>
            <a:pPr algn="l">
              <a:lnSpc>
                <a:spcPct val="135000"/>
              </a:lnSpc>
            </a:pPr>
            <a:r>
              <a:rPr lang="fr-FR" sz="800" dirty="0" smtClean="0">
                <a:latin typeface="Stone Serif" pitchFamily="2" charset="0"/>
              </a:rPr>
              <a:t>- Une base de donnée « classique » suffirait-elle?</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Le projet implique-t-il le besoin de se passer d’un tiers de confiance?</a:t>
            </a:r>
          </a:p>
        </p:txBody>
      </p:sp>
      <p:sp>
        <p:nvSpPr>
          <p:cNvPr id="19" name="ZoneTexte 18"/>
          <p:cNvSpPr txBox="1"/>
          <p:nvPr/>
        </p:nvSpPr>
        <p:spPr>
          <a:xfrm>
            <a:off x="5209953" y="3581066"/>
            <a:ext cx="20414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Pièges à éviter</a:t>
            </a:r>
            <a:endParaRPr lang="fr-FR" sz="900" dirty="0">
              <a:latin typeface="Stone Serif" pitchFamily="2" charset="0"/>
            </a:endParaRPr>
          </a:p>
        </p:txBody>
      </p:sp>
    </p:spTree>
    <p:extLst>
      <p:ext uri="{BB962C8B-B14F-4D97-AF65-F5344CB8AC3E}">
        <p14:creationId xmlns:p14="http://schemas.microsoft.com/office/powerpoint/2010/main" val="714722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ous-titre 2"/>
          <p:cNvSpPr txBox="1">
            <a:spLocks/>
          </p:cNvSpPr>
          <p:nvPr/>
        </p:nvSpPr>
        <p:spPr>
          <a:xfrm>
            <a:off x="450972" y="4024511"/>
            <a:ext cx="4496712" cy="38238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A. </a:t>
            </a:r>
            <a:r>
              <a:rPr lang="fr-FR" sz="800" dirty="0" err="1" smtClean="0">
                <a:latin typeface="Stone Serif" pitchFamily="2" charset="0"/>
              </a:rPr>
              <a:t>Casilli</a:t>
            </a:r>
            <a:r>
              <a:rPr lang="fr-FR" sz="800" dirty="0" smtClean="0">
                <a:latin typeface="Stone Serif" pitchFamily="2" charset="0"/>
              </a:rPr>
              <a:t>, </a:t>
            </a:r>
            <a:r>
              <a:rPr lang="fr-FR" sz="800" i="1" dirty="0" smtClean="0">
                <a:latin typeface="Stone Serif" pitchFamily="2" charset="0"/>
              </a:rPr>
              <a:t>En attendant les robots</a:t>
            </a:r>
            <a:r>
              <a:rPr lang="fr-FR" sz="800" dirty="0" smtClean="0">
                <a:latin typeface="Stone Serif" pitchFamily="2" charset="0"/>
              </a:rPr>
              <a:t>,  Seuil, 2019.</a:t>
            </a:r>
            <a:br>
              <a:rPr lang="fr-FR" sz="800" dirty="0" smtClean="0">
                <a:latin typeface="Stone Serif" pitchFamily="2" charset="0"/>
              </a:rPr>
            </a:br>
            <a:r>
              <a:rPr lang="da-DK" sz="800" dirty="0" smtClean="0">
                <a:latin typeface="Stone Serif" pitchFamily="2" charset="0"/>
              </a:rPr>
              <a:t>A. Mcafee &amp; E. Brynjolfsson, </a:t>
            </a:r>
            <a:r>
              <a:rPr lang="fr-FR" sz="800" i="1" dirty="0">
                <a:latin typeface="Stone Serif" pitchFamily="2" charset="0"/>
              </a:rPr>
              <a:t>Des Machines, des plateformes et des </a:t>
            </a:r>
            <a:r>
              <a:rPr lang="fr-FR" sz="800" i="1" dirty="0" smtClean="0">
                <a:latin typeface="Stone Serif" pitchFamily="2" charset="0"/>
              </a:rPr>
              <a:t>foules</a:t>
            </a:r>
            <a:r>
              <a:rPr lang="fr-FR" sz="800" dirty="0" smtClean="0">
                <a:latin typeface="Stone Serif" pitchFamily="2" charset="0"/>
              </a:rPr>
              <a:t>, Odile Jacob, 2018.</a:t>
            </a:r>
            <a:endParaRPr lang="fr-FR" sz="800" i="1" dirty="0">
              <a:latin typeface="Stone Serif" pitchFamily="2" charset="0"/>
            </a:endParaRPr>
          </a:p>
        </p:txBody>
      </p:sp>
      <p:sp>
        <p:nvSpPr>
          <p:cNvPr id="25" name="Sous-titre 2"/>
          <p:cNvSpPr txBox="1">
            <a:spLocks/>
          </p:cNvSpPr>
          <p:nvPr/>
        </p:nvSpPr>
        <p:spPr>
          <a:xfrm>
            <a:off x="5165526" y="4737043"/>
            <a:ext cx="2149674" cy="584255"/>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600" dirty="0" smtClean="0">
                <a:latin typeface="Stone Serif" pitchFamily="2" charset="0"/>
              </a:rPr>
              <a:t>Plateformes « </a:t>
            </a:r>
            <a:r>
              <a:rPr lang="fr-FR" sz="600" dirty="0" err="1" smtClean="0">
                <a:latin typeface="Stone Serif" pitchFamily="2" charset="0"/>
              </a:rPr>
              <a:t>matching</a:t>
            </a:r>
            <a:r>
              <a:rPr lang="fr-FR" sz="600" dirty="0" smtClean="0">
                <a:latin typeface="Stone Serif" pitchFamily="2" charset="0"/>
              </a:rPr>
              <a:t> » </a:t>
            </a:r>
            <a:r>
              <a:rPr lang="fr-FR" sz="600" dirty="0">
                <a:latin typeface="Stone Serif" pitchFamily="2" charset="0"/>
              </a:rPr>
              <a:t>:  </a:t>
            </a:r>
            <a:r>
              <a:rPr lang="fr-FR" sz="600" b="1" dirty="0">
                <a:latin typeface="Stone Serif" pitchFamily="2" charset="0"/>
              </a:rPr>
              <a:t>Facebook, </a:t>
            </a:r>
            <a:r>
              <a:rPr lang="fr-FR" sz="600" b="1" dirty="0" err="1">
                <a:latin typeface="Stone Serif" pitchFamily="2" charset="0"/>
              </a:rPr>
              <a:t>Airbnb</a:t>
            </a:r>
            <a:r>
              <a:rPr lang="fr-FR" sz="600" b="1" dirty="0">
                <a:latin typeface="Stone Serif" pitchFamily="2" charset="0"/>
              </a:rPr>
              <a:t>, </a:t>
            </a:r>
            <a:r>
              <a:rPr lang="fr-FR" sz="600" b="1" dirty="0" err="1">
                <a:latin typeface="Stone Serif" pitchFamily="2" charset="0"/>
              </a:rPr>
              <a:t>Uber</a:t>
            </a:r>
            <a:r>
              <a:rPr lang="fr-FR" sz="600" b="1" dirty="0">
                <a:latin typeface="Stone Serif" pitchFamily="2" charset="0"/>
              </a:rPr>
              <a:t>, </a:t>
            </a:r>
            <a:r>
              <a:rPr lang="fr-FR" sz="600" b="1" dirty="0" err="1">
                <a:latin typeface="Stone Serif" pitchFamily="2" charset="0"/>
              </a:rPr>
              <a:t>Blablacar</a:t>
            </a:r>
            <a:r>
              <a:rPr lang="fr-FR" sz="600" b="1" dirty="0">
                <a:latin typeface="Stone Serif" pitchFamily="2" charset="0"/>
              </a:rPr>
              <a:t>, </a:t>
            </a:r>
            <a:r>
              <a:rPr lang="fr-FR" sz="600" b="1" dirty="0" err="1">
                <a:latin typeface="Stone Serif" pitchFamily="2" charset="0"/>
              </a:rPr>
              <a:t>LeBonCoin</a:t>
            </a:r>
            <a:r>
              <a:rPr lang="fr-FR" sz="600" b="1" dirty="0">
                <a:latin typeface="Stone Serif" pitchFamily="2" charset="0"/>
              </a:rPr>
              <a:t> </a:t>
            </a:r>
            <a:r>
              <a:rPr lang="fr-FR" sz="600" b="1" dirty="0" smtClean="0">
                <a:latin typeface="Stone Serif" pitchFamily="2" charset="0"/>
              </a:rPr>
              <a:t>… </a:t>
            </a:r>
            <a:r>
              <a:rPr lang="fr-FR" sz="600" dirty="0" smtClean="0">
                <a:latin typeface="Stone Serif" pitchFamily="2" charset="0"/>
              </a:rPr>
              <a:t>fournissent une infrastructure permettant à des usagers d’acheter, d’échanger ou de communiquer.</a:t>
            </a:r>
            <a:endParaRPr lang="fr-FR" sz="600" b="1" dirty="0">
              <a:latin typeface="Stone Serif" pitchFamily="2" charset="0"/>
            </a:endParaRPr>
          </a:p>
        </p:txBody>
      </p:sp>
      <p:sp>
        <p:nvSpPr>
          <p:cNvPr id="22" name="Sous-titre 2"/>
          <p:cNvSpPr txBox="1">
            <a:spLocks/>
          </p:cNvSpPr>
          <p:nvPr/>
        </p:nvSpPr>
        <p:spPr>
          <a:xfrm>
            <a:off x="2976832" y="4739415"/>
            <a:ext cx="2096818" cy="58188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600" dirty="0" smtClean="0">
                <a:latin typeface="Stone Serif" pitchFamily="2" charset="0"/>
              </a:rPr>
              <a:t>Plateformes « distributrices » </a:t>
            </a:r>
            <a:r>
              <a:rPr lang="fr-FR" sz="600" dirty="0">
                <a:latin typeface="Stone Serif" pitchFamily="2" charset="0"/>
              </a:rPr>
              <a:t>:  </a:t>
            </a:r>
            <a:r>
              <a:rPr lang="fr-FR" sz="600" b="1" dirty="0" err="1">
                <a:latin typeface="Stone Serif" pitchFamily="2" charset="0"/>
              </a:rPr>
              <a:t>Spotify</a:t>
            </a:r>
            <a:r>
              <a:rPr lang="fr-FR" sz="600" b="1" dirty="0">
                <a:latin typeface="Stone Serif" pitchFamily="2" charset="0"/>
              </a:rPr>
              <a:t>, </a:t>
            </a:r>
            <a:r>
              <a:rPr lang="fr-FR" sz="600" b="1" dirty="0" err="1">
                <a:latin typeface="Stone Serif" pitchFamily="2" charset="0"/>
              </a:rPr>
              <a:t>Netflix</a:t>
            </a:r>
            <a:r>
              <a:rPr lang="fr-FR" sz="600" b="1" dirty="0">
                <a:latin typeface="Stone Serif" pitchFamily="2" charset="0"/>
              </a:rPr>
              <a:t>, </a:t>
            </a:r>
            <a:r>
              <a:rPr lang="fr-FR" sz="600" b="1" dirty="0" err="1">
                <a:latin typeface="Stone Serif" pitchFamily="2" charset="0"/>
              </a:rPr>
              <a:t>Alibaba</a:t>
            </a:r>
            <a:r>
              <a:rPr lang="fr-FR" sz="600" b="1" dirty="0">
                <a:latin typeface="Stone Serif" pitchFamily="2" charset="0"/>
              </a:rPr>
              <a:t>, Amazon, booking.com, </a:t>
            </a:r>
            <a:r>
              <a:rPr lang="fr-FR" sz="600" b="1" dirty="0" err="1">
                <a:latin typeface="Stone Serif" pitchFamily="2" charset="0"/>
              </a:rPr>
              <a:t>Uber</a:t>
            </a:r>
            <a:r>
              <a:rPr lang="fr-FR" sz="600" b="1" dirty="0">
                <a:latin typeface="Stone Serif" pitchFamily="2" charset="0"/>
              </a:rPr>
              <a:t> </a:t>
            </a:r>
            <a:r>
              <a:rPr lang="fr-FR" sz="600" b="1" dirty="0" err="1" smtClean="0">
                <a:latin typeface="Stone Serif" pitchFamily="2" charset="0"/>
              </a:rPr>
              <a:t>Eats</a:t>
            </a:r>
            <a:r>
              <a:rPr lang="fr-FR" sz="600" b="1" dirty="0" smtClean="0">
                <a:latin typeface="Stone Serif" pitchFamily="2" charset="0"/>
              </a:rPr>
              <a:t> … </a:t>
            </a:r>
            <a:r>
              <a:rPr lang="fr-FR" sz="600" dirty="0" smtClean="0">
                <a:latin typeface="Stone Serif" pitchFamily="2" charset="0"/>
              </a:rPr>
              <a:t>mettent en relation des producteurs de biens et services avec une clientèle dispersée.</a:t>
            </a:r>
            <a:endParaRPr lang="fr-FR" sz="600" b="1" dirty="0">
              <a:latin typeface="Stone Serif" pitchFamily="2" charset="0"/>
            </a:endParaRPr>
          </a:p>
        </p:txBody>
      </p:sp>
      <p:sp>
        <p:nvSpPr>
          <p:cNvPr id="3" name="Sous-titre 2"/>
          <p:cNvSpPr>
            <a:spLocks noGrp="1"/>
          </p:cNvSpPr>
          <p:nvPr>
            <p:ph type="subTitle" idx="1"/>
          </p:nvPr>
        </p:nvSpPr>
        <p:spPr>
          <a:xfrm>
            <a:off x="4090260" y="1461519"/>
            <a:ext cx="3224941" cy="2278631"/>
          </a:xfrm>
          <a:ln>
            <a:solidFill>
              <a:schemeClr val="tx1"/>
            </a:solidFill>
            <a:prstDash val="dash"/>
          </a:ln>
        </p:spPr>
        <p:txBody>
          <a:bodyPr>
            <a:normAutofit fontScale="85000" lnSpcReduction="20000"/>
          </a:bodyPr>
          <a:lstStyle/>
          <a:p>
            <a:pPr algn="just">
              <a:lnSpc>
                <a:spcPct val="145000"/>
              </a:lnSpc>
              <a:spcBef>
                <a:spcPts val="0"/>
              </a:spcBef>
            </a:pPr>
            <a:r>
              <a:rPr lang="fr-FR" sz="800" dirty="0" smtClean="0">
                <a:latin typeface="Stone Serif" pitchFamily="2" charset="0"/>
              </a:rPr>
              <a:t>L’avantage </a:t>
            </a:r>
            <a:r>
              <a:rPr lang="fr-FR" sz="800" dirty="0">
                <a:latin typeface="Stone Serif" pitchFamily="2" charset="0"/>
              </a:rPr>
              <a:t>concurrentiel </a:t>
            </a:r>
            <a:r>
              <a:rPr lang="fr-FR" sz="800" dirty="0" smtClean="0">
                <a:latin typeface="Stone Serif" pitchFamily="2" charset="0"/>
              </a:rPr>
              <a:t>d’une plateforme n’est pas le </a:t>
            </a:r>
            <a:r>
              <a:rPr lang="fr-FR" sz="800" dirty="0" err="1">
                <a:latin typeface="Stone Serif" pitchFamily="2" charset="0"/>
              </a:rPr>
              <a:t>market</a:t>
            </a:r>
            <a:r>
              <a:rPr lang="fr-FR" sz="800" dirty="0">
                <a:latin typeface="Stone Serif" pitchFamily="2" charset="0"/>
              </a:rPr>
              <a:t> fit entre </a:t>
            </a:r>
            <a:r>
              <a:rPr lang="fr-FR" sz="800" dirty="0" smtClean="0">
                <a:latin typeface="Stone Serif" pitchFamily="2" charset="0"/>
              </a:rPr>
              <a:t>un </a:t>
            </a:r>
            <a:r>
              <a:rPr lang="fr-FR" sz="800" dirty="0">
                <a:latin typeface="Stone Serif" pitchFamily="2" charset="0"/>
              </a:rPr>
              <a:t>produit créé </a:t>
            </a:r>
            <a:r>
              <a:rPr lang="fr-FR" sz="800" dirty="0" smtClean="0">
                <a:latin typeface="Stone Serif" pitchFamily="2" charset="0"/>
              </a:rPr>
              <a:t>en interne et des acheteurs externes, </a:t>
            </a:r>
            <a:r>
              <a:rPr lang="fr-FR" sz="800" dirty="0">
                <a:latin typeface="Stone Serif" pitchFamily="2" charset="0"/>
              </a:rPr>
              <a:t>mais sa capacité </a:t>
            </a:r>
            <a:r>
              <a:rPr lang="fr-FR" sz="800" dirty="0" smtClean="0">
                <a:latin typeface="Stone Serif" pitchFamily="2" charset="0"/>
              </a:rPr>
              <a:t>à :</a:t>
            </a:r>
          </a:p>
          <a:p>
            <a:pPr algn="just">
              <a:lnSpc>
                <a:spcPct val="145000"/>
              </a:lnSpc>
              <a:spcBef>
                <a:spcPts val="0"/>
              </a:spcBef>
            </a:pPr>
            <a:endParaRPr lang="fr-FR" sz="800" dirty="0" smtClean="0">
              <a:latin typeface="Stone Serif" pitchFamily="2" charset="0"/>
            </a:endParaRPr>
          </a:p>
          <a:p>
            <a:pPr marL="171450" indent="-171450" algn="just">
              <a:lnSpc>
                <a:spcPct val="145000"/>
              </a:lnSpc>
              <a:spcBef>
                <a:spcPts val="0"/>
              </a:spcBef>
              <a:buFontTx/>
              <a:buChar char="-"/>
            </a:pPr>
            <a:r>
              <a:rPr lang="fr-FR" sz="800" b="1" dirty="0" smtClean="0">
                <a:latin typeface="Stone Serif" pitchFamily="2" charset="0"/>
              </a:rPr>
              <a:t>orchestrer </a:t>
            </a:r>
            <a:r>
              <a:rPr lang="fr-FR" sz="800" b="1" dirty="0">
                <a:latin typeface="Stone Serif" pitchFamily="2" charset="0"/>
              </a:rPr>
              <a:t>une coordination</a:t>
            </a:r>
            <a:r>
              <a:rPr lang="fr-FR" sz="800" dirty="0">
                <a:latin typeface="Stone Serif" pitchFamily="2" charset="0"/>
              </a:rPr>
              <a:t> </a:t>
            </a:r>
            <a:r>
              <a:rPr lang="fr-FR" sz="800" dirty="0" smtClean="0">
                <a:latin typeface="Stone Serif" pitchFamily="2" charset="0"/>
              </a:rPr>
              <a:t>utile, fluide et efficace </a:t>
            </a:r>
            <a:r>
              <a:rPr lang="fr-FR" sz="800" dirty="0">
                <a:latin typeface="Stone Serif" pitchFamily="2" charset="0"/>
              </a:rPr>
              <a:t>entre </a:t>
            </a:r>
            <a:r>
              <a:rPr lang="fr-FR" sz="800" dirty="0" smtClean="0">
                <a:latin typeface="Stone Serif" pitchFamily="2" charset="0"/>
              </a:rPr>
              <a:t>tierces parties nombreuses et variées.  Cela suppose une collecte intensive de données sur les acteurs de la plateforme et leurs usages (voir fiches </a:t>
            </a:r>
            <a:r>
              <a:rPr lang="fr-FR" sz="800" b="1" i="1" dirty="0" err="1" smtClean="0">
                <a:solidFill>
                  <a:srgbClr val="E80C72"/>
                </a:solidFill>
                <a:latin typeface="Stone Serif" pitchFamily="2" charset="0"/>
              </a:rPr>
              <a:t>big</a:t>
            </a:r>
            <a:r>
              <a:rPr lang="fr-FR" sz="800" b="1" i="1" dirty="0" smtClean="0">
                <a:solidFill>
                  <a:srgbClr val="E80C72"/>
                </a:solidFill>
                <a:latin typeface="Stone Serif" pitchFamily="2" charset="0"/>
              </a:rPr>
              <a:t> data</a:t>
            </a:r>
            <a:r>
              <a:rPr lang="fr-FR" sz="800" dirty="0" smtClean="0">
                <a:latin typeface="Stone Serif" pitchFamily="2" charset="0"/>
              </a:rPr>
              <a:t> et </a:t>
            </a:r>
            <a:r>
              <a:rPr lang="fr-FR" sz="800" b="1" i="1" dirty="0" err="1">
                <a:solidFill>
                  <a:srgbClr val="E80C72"/>
                </a:solidFill>
                <a:latin typeface="Stone Serif" pitchFamily="2" charset="0"/>
              </a:rPr>
              <a:t>IoT</a:t>
            </a:r>
            <a:r>
              <a:rPr lang="fr-FR" sz="800" dirty="0" smtClean="0">
                <a:latin typeface="Stone Serif" pitchFamily="2" charset="0"/>
              </a:rPr>
              <a:t>),  une automation et </a:t>
            </a:r>
            <a:r>
              <a:rPr lang="fr-FR" sz="800" dirty="0" err="1" smtClean="0">
                <a:latin typeface="Stone Serif" pitchFamily="2" charset="0"/>
              </a:rPr>
              <a:t>scalabilité</a:t>
            </a:r>
            <a:r>
              <a:rPr lang="fr-FR" sz="800" dirty="0" smtClean="0">
                <a:latin typeface="Stone Serif" pitchFamily="2" charset="0"/>
              </a:rPr>
              <a:t> des échanges d’information (voir fiches </a:t>
            </a:r>
            <a:r>
              <a:rPr lang="fr-FR" sz="800" b="1" i="1" dirty="0" smtClean="0">
                <a:solidFill>
                  <a:srgbClr val="E80C72"/>
                </a:solidFill>
                <a:latin typeface="Stone Serif" pitchFamily="2" charset="0"/>
              </a:rPr>
              <a:t>web API</a:t>
            </a:r>
            <a:r>
              <a:rPr lang="fr-FR" sz="800" dirty="0" smtClean="0">
                <a:latin typeface="Stone Serif" pitchFamily="2" charset="0"/>
              </a:rPr>
              <a:t> et </a:t>
            </a:r>
            <a:r>
              <a:rPr lang="fr-FR" sz="800" b="1" i="1" dirty="0">
                <a:solidFill>
                  <a:srgbClr val="E80C72"/>
                </a:solidFill>
                <a:latin typeface="Stone Serif" pitchFamily="2" charset="0"/>
              </a:rPr>
              <a:t>cloud</a:t>
            </a:r>
            <a:r>
              <a:rPr lang="fr-FR" sz="800" dirty="0" smtClean="0">
                <a:latin typeface="Stone Serif" pitchFamily="2" charset="0"/>
              </a:rPr>
              <a:t>), l’excellence des moyens permettant de s’interfacer (voir fiches </a:t>
            </a:r>
            <a:r>
              <a:rPr lang="fr-FR" sz="800" b="1" i="1" dirty="0" smtClean="0">
                <a:solidFill>
                  <a:srgbClr val="E80C72"/>
                </a:solidFill>
                <a:latin typeface="Stone Serif" pitchFamily="2" charset="0"/>
              </a:rPr>
              <a:t>web API</a:t>
            </a:r>
            <a:r>
              <a:rPr lang="fr-FR" sz="800" dirty="0" smtClean="0">
                <a:latin typeface="Stone Serif" pitchFamily="2" charset="0"/>
              </a:rPr>
              <a:t> et </a:t>
            </a:r>
            <a:r>
              <a:rPr lang="fr-FR" sz="800" b="1" i="1" dirty="0" smtClean="0">
                <a:solidFill>
                  <a:srgbClr val="E80C72"/>
                </a:solidFill>
                <a:latin typeface="Stone Serif" pitchFamily="2" charset="0"/>
              </a:rPr>
              <a:t>visualisation des données</a:t>
            </a:r>
            <a:r>
              <a:rPr lang="fr-FR" sz="800" dirty="0" smtClean="0">
                <a:latin typeface="Stone Serif" pitchFamily="2" charset="0"/>
              </a:rPr>
              <a:t>), et la gestion fine des droits et devoirs associés aux données (voir fiches </a:t>
            </a:r>
            <a:r>
              <a:rPr lang="fr-FR" sz="800" b="1" i="1" dirty="0">
                <a:solidFill>
                  <a:srgbClr val="E80C72"/>
                </a:solidFill>
                <a:latin typeface="Stone Serif" pitchFamily="2" charset="0"/>
              </a:rPr>
              <a:t>RGPD</a:t>
            </a:r>
            <a:r>
              <a:rPr lang="fr-FR" sz="800" dirty="0" smtClean="0">
                <a:latin typeface="Stone Serif" pitchFamily="2" charset="0"/>
              </a:rPr>
              <a:t> et </a:t>
            </a:r>
            <a:r>
              <a:rPr lang="fr-FR" sz="800" b="1" i="1" dirty="0" err="1">
                <a:solidFill>
                  <a:srgbClr val="E80C72"/>
                </a:solidFill>
                <a:latin typeface="Stone Serif" pitchFamily="2" charset="0"/>
              </a:rPr>
              <a:t>blockchain</a:t>
            </a:r>
            <a:r>
              <a:rPr lang="fr-FR" sz="800" dirty="0" smtClean="0">
                <a:latin typeface="Stone Serif" pitchFamily="2" charset="0"/>
              </a:rPr>
              <a:t>).</a:t>
            </a:r>
          </a:p>
          <a:p>
            <a:pPr marL="171450" indent="-171450" algn="just">
              <a:lnSpc>
                <a:spcPct val="145000"/>
              </a:lnSpc>
              <a:spcBef>
                <a:spcPts val="0"/>
              </a:spcBef>
              <a:buFontTx/>
              <a:buChar char="-"/>
            </a:pPr>
            <a:endParaRPr lang="fr-FR" sz="800" dirty="0" smtClean="0">
              <a:latin typeface="Stone Serif" pitchFamily="2" charset="0"/>
            </a:endParaRPr>
          </a:p>
          <a:p>
            <a:pPr marL="171450" indent="-171450" algn="just">
              <a:lnSpc>
                <a:spcPct val="145000"/>
              </a:lnSpc>
              <a:spcBef>
                <a:spcPts val="0"/>
              </a:spcBef>
              <a:buFontTx/>
              <a:buChar char="-"/>
            </a:pPr>
            <a:r>
              <a:rPr lang="fr-FR" sz="800" b="1" dirty="0" smtClean="0">
                <a:latin typeface="Stone Serif" pitchFamily="2" charset="0"/>
              </a:rPr>
              <a:t>mettre en place des mécanismes d’apprentissage </a:t>
            </a:r>
            <a:r>
              <a:rPr lang="fr-FR" sz="800" dirty="0" smtClean="0">
                <a:latin typeface="Stone Serif" pitchFamily="2" charset="0"/>
              </a:rPr>
              <a:t>qui accroissent la valeur tirée par les utilisateurs de la plateforme au cours du temps. Cela est rendu possible par l’analyse de données (voir fiches </a:t>
            </a:r>
            <a:r>
              <a:rPr lang="fr-FR" sz="800" b="1" i="1" dirty="0">
                <a:solidFill>
                  <a:srgbClr val="E80C72"/>
                </a:solidFill>
                <a:latin typeface="Stone Serif" pitchFamily="2" charset="0"/>
              </a:rPr>
              <a:t>IA</a:t>
            </a:r>
            <a:r>
              <a:rPr lang="fr-FR" sz="800" dirty="0" smtClean="0">
                <a:latin typeface="Stone Serif" pitchFamily="2" charset="0"/>
              </a:rPr>
              <a:t>, </a:t>
            </a:r>
            <a:r>
              <a:rPr lang="fr-FR" sz="800" b="1" i="1" dirty="0">
                <a:solidFill>
                  <a:srgbClr val="E80C72"/>
                </a:solidFill>
                <a:latin typeface="Stone Serif" pitchFamily="2" charset="0"/>
              </a:rPr>
              <a:t>machine </a:t>
            </a:r>
            <a:r>
              <a:rPr lang="fr-FR" sz="800" b="1" i="1" dirty="0" err="1">
                <a:solidFill>
                  <a:srgbClr val="E80C72"/>
                </a:solidFill>
                <a:latin typeface="Stone Serif" pitchFamily="2" charset="0"/>
              </a:rPr>
              <a:t>learning</a:t>
            </a:r>
            <a:r>
              <a:rPr lang="fr-FR" sz="800" dirty="0" smtClean="0">
                <a:latin typeface="Stone Serif" pitchFamily="2" charset="0"/>
              </a:rPr>
              <a:t>, </a:t>
            </a:r>
            <a:r>
              <a:rPr lang="fr-FR" sz="800" b="1" i="1" dirty="0">
                <a:solidFill>
                  <a:srgbClr val="E80C72"/>
                </a:solidFill>
                <a:latin typeface="Stone Serif" pitchFamily="2" charset="0"/>
              </a:rPr>
              <a:t>graph </a:t>
            </a:r>
            <a:r>
              <a:rPr lang="fr-FR" sz="800" b="1" i="1" dirty="0" err="1">
                <a:solidFill>
                  <a:srgbClr val="E80C72"/>
                </a:solidFill>
                <a:latin typeface="Stone Serif" pitchFamily="2" charset="0"/>
              </a:rPr>
              <a:t>mining</a:t>
            </a:r>
            <a:r>
              <a:rPr lang="fr-FR" sz="800" dirty="0" smtClean="0">
                <a:latin typeface="Stone Serif" pitchFamily="2" charset="0"/>
              </a:rPr>
              <a:t>, </a:t>
            </a:r>
            <a:r>
              <a:rPr lang="fr-FR" sz="800" b="1" i="1" dirty="0" err="1">
                <a:solidFill>
                  <a:srgbClr val="E80C72"/>
                </a:solidFill>
                <a:latin typeface="Stone Serif" pitchFamily="2" charset="0"/>
              </a:rPr>
              <a:t>text</a:t>
            </a:r>
            <a:r>
              <a:rPr lang="fr-FR" sz="800" b="1" i="1" dirty="0">
                <a:solidFill>
                  <a:srgbClr val="E80C72"/>
                </a:solidFill>
                <a:latin typeface="Stone Serif" pitchFamily="2" charset="0"/>
              </a:rPr>
              <a:t> </a:t>
            </a:r>
            <a:r>
              <a:rPr lang="fr-FR" sz="800" b="1" i="1" dirty="0" err="1">
                <a:solidFill>
                  <a:srgbClr val="E80C72"/>
                </a:solidFill>
                <a:latin typeface="Stone Serif" pitchFamily="2" charset="0"/>
              </a:rPr>
              <a:t>mining</a:t>
            </a:r>
            <a:r>
              <a:rPr lang="fr-FR" sz="800" dirty="0" smtClean="0">
                <a:latin typeface="Stone Serif" pitchFamily="2" charset="0"/>
              </a:rPr>
              <a:t>).</a:t>
            </a:r>
          </a:p>
          <a:p>
            <a:pPr marL="171450" indent="-171450" algn="just">
              <a:lnSpc>
                <a:spcPct val="145000"/>
              </a:lnSpc>
              <a:spcBef>
                <a:spcPts val="0"/>
              </a:spcBef>
              <a:buFontTx/>
              <a:buChar char="-"/>
            </a:pPr>
            <a:endParaRPr lang="fr-FR" sz="800" dirty="0" smtClean="0">
              <a:latin typeface="Stone Serif" pitchFamily="2" charset="0"/>
            </a:endParaRPr>
          </a:p>
          <a:p>
            <a:pPr marL="171450" indent="-171450" algn="just">
              <a:lnSpc>
                <a:spcPct val="145000"/>
              </a:lnSpc>
              <a:spcBef>
                <a:spcPts val="0"/>
              </a:spcBef>
              <a:buFontTx/>
              <a:buChar char="-"/>
            </a:pP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Plateformes</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249128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Une plateforme est une structure </a:t>
            </a:r>
            <a:r>
              <a:rPr lang="fr-FR" sz="700" dirty="0" err="1" smtClean="0">
                <a:latin typeface="Stone Serif" pitchFamily="2" charset="0"/>
              </a:rPr>
              <a:t>mi-organisation</a:t>
            </a:r>
            <a:r>
              <a:rPr lang="fr-FR" sz="700" dirty="0" smtClean="0">
                <a:latin typeface="Stone Serif" pitchFamily="2" charset="0"/>
              </a:rPr>
              <a:t>, </a:t>
            </a:r>
            <a:r>
              <a:rPr lang="fr-FR" sz="700" dirty="0" err="1" smtClean="0">
                <a:latin typeface="Stone Serif" pitchFamily="2" charset="0"/>
              </a:rPr>
              <a:t>mi-marché</a:t>
            </a:r>
            <a:r>
              <a:rPr lang="fr-FR" sz="700" dirty="0" smtClean="0">
                <a:latin typeface="Stone Serif" pitchFamily="2" charset="0"/>
              </a:rPr>
              <a:t>, qui coordonne et stimule les transactions entre producteurs et consommateurs de biens et services. La plateforme est mise en place par une ou des organisations qui tirent parti de la valeur créée.</a:t>
            </a:r>
          </a:p>
          <a:p>
            <a:pPr algn="just">
              <a:lnSpc>
                <a:spcPct val="135000"/>
              </a:lnSpc>
              <a:spcBef>
                <a:spcPts val="0"/>
              </a:spcBef>
            </a:pPr>
            <a:endParaRPr lang="fr-FR" sz="700" dirty="0" smtClean="0">
              <a:latin typeface="Stone Serif" pitchFamily="2" charset="0"/>
            </a:endParaRPr>
          </a:p>
          <a:p>
            <a:pPr algn="l">
              <a:lnSpc>
                <a:spcPct val="135000"/>
              </a:lnSpc>
              <a:spcBef>
                <a:spcPts val="0"/>
              </a:spcBef>
            </a:pPr>
            <a:r>
              <a:rPr lang="fr-FR" sz="700" b="1" dirty="0" smtClean="0">
                <a:latin typeface="Stone Serif" pitchFamily="2" charset="0"/>
              </a:rPr>
              <a:t>Les plateformes ressemblent aux organisations </a:t>
            </a:r>
            <a:r>
              <a:rPr lang="fr-FR" sz="700" dirty="0" smtClean="0">
                <a:latin typeface="Stone Serif" pitchFamily="2" charset="0"/>
              </a:rPr>
              <a:t>dans la mesure où ce sont le plus souvent des entreprises ou des instances publiques qui les créent. Mais au contraire des organisations, les ressources, l’activité et la valeur dégagée sont produits par des producteurs et consommateurs situés à l’extérieur de l’organisation.</a:t>
            </a:r>
            <a:br>
              <a:rPr lang="fr-FR" sz="700" dirty="0" smtClean="0">
                <a:latin typeface="Stone Serif" pitchFamily="2" charset="0"/>
              </a:rPr>
            </a:br>
            <a:endParaRPr lang="fr-FR" sz="700" dirty="0" smtClean="0">
              <a:latin typeface="Stone Serif" pitchFamily="2" charset="0"/>
            </a:endParaRPr>
          </a:p>
          <a:p>
            <a:pPr algn="just">
              <a:lnSpc>
                <a:spcPct val="135000"/>
              </a:lnSpc>
              <a:spcBef>
                <a:spcPts val="0"/>
              </a:spcBef>
            </a:pPr>
            <a:r>
              <a:rPr lang="fr-FR" sz="700" b="1" dirty="0" smtClean="0">
                <a:latin typeface="Stone Serif" pitchFamily="2" charset="0"/>
              </a:rPr>
              <a:t>Les plateformes ressemblent aux marchés </a:t>
            </a:r>
            <a:r>
              <a:rPr lang="fr-FR" sz="700" dirty="0" smtClean="0">
                <a:latin typeface="Stone Serif" pitchFamily="2" charset="0"/>
              </a:rPr>
              <a:t>dans la mesure où la valeur est créée par des agents indépendants qui opèrent des transactions « atomiques » (échanges, services ou ventes </a:t>
            </a:r>
            <a:r>
              <a:rPr lang="fr-FR" sz="700" u="sng" dirty="0" smtClean="0">
                <a:latin typeface="Stone Serif" pitchFamily="2" charset="0"/>
              </a:rPr>
              <a:t>à la pièce</a:t>
            </a:r>
            <a:r>
              <a:rPr lang="fr-FR" sz="700" dirty="0" smtClean="0">
                <a:latin typeface="Stone Serif" pitchFamily="2" charset="0"/>
              </a:rPr>
              <a:t>). Mais au contraire des marchés, ces transactions sont organisées et contrôlées très fortement par une organisation – qui joue en quelque sorte le rôle de « place de marché privée ».</a:t>
            </a:r>
          </a:p>
          <a:p>
            <a:pPr algn="just">
              <a:lnSpc>
                <a:spcPct val="135000"/>
              </a:lnSpc>
              <a:spcBef>
                <a:spcPts val="0"/>
              </a:spcBef>
            </a:pPr>
            <a:endParaRPr lang="fr-FR" sz="780" dirty="0" smtClean="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549381"/>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La « data-</a:t>
            </a:r>
            <a:r>
              <a:rPr lang="fr-FR" sz="1100" dirty="0" err="1" smtClean="0">
                <a:latin typeface="Stone Serif" pitchFamily="2" charset="0"/>
              </a:rPr>
              <a:t>ification</a:t>
            </a:r>
            <a:r>
              <a:rPr lang="fr-FR" sz="1100" dirty="0" smtClean="0">
                <a:latin typeface="Stone Serif" pitchFamily="2" charset="0"/>
              </a:rPr>
              <a:t> », facteur clé de succès des plateformes</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32" name="ZoneTexte 31"/>
          <p:cNvSpPr txBox="1"/>
          <p:nvPr/>
        </p:nvSpPr>
        <p:spPr>
          <a:xfrm>
            <a:off x="113682" y="28960"/>
            <a:ext cx="119057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Business </a:t>
            </a:r>
            <a:r>
              <a:rPr lang="fr-FR" sz="1000" dirty="0" err="1" smtClean="0">
                <a:latin typeface="Stone Serif" pitchFamily="2" charset="0"/>
              </a:rPr>
              <a:t>Models</a:t>
            </a:r>
            <a:endParaRPr lang="fr-FR" sz="1000" dirty="0">
              <a:latin typeface="Stone Serif" pitchFamily="2" charset="0"/>
            </a:endParaRPr>
          </a:p>
        </p:txBody>
      </p:sp>
      <p:sp>
        <p:nvSpPr>
          <p:cNvPr id="20" name="Sous-titre 2"/>
          <p:cNvSpPr txBox="1">
            <a:spLocks/>
          </p:cNvSpPr>
          <p:nvPr/>
        </p:nvSpPr>
        <p:spPr>
          <a:xfrm>
            <a:off x="432368" y="4742118"/>
            <a:ext cx="2466776" cy="579181"/>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600" b="1" dirty="0" err="1" smtClean="0">
                <a:latin typeface="Stone Serif" pitchFamily="2" charset="0"/>
              </a:rPr>
              <a:t>Dawex</a:t>
            </a:r>
            <a:r>
              <a:rPr lang="en-US" sz="600" b="1" dirty="0" smtClean="0">
                <a:latin typeface="Stone Serif" pitchFamily="2" charset="0"/>
              </a:rPr>
              <a:t> </a:t>
            </a:r>
            <a:r>
              <a:rPr lang="en-US" sz="600" dirty="0" err="1" smtClean="0">
                <a:latin typeface="Stone Serif" pitchFamily="2" charset="0"/>
              </a:rPr>
              <a:t>développe</a:t>
            </a:r>
            <a:r>
              <a:rPr lang="en-US" sz="600" dirty="0" smtClean="0">
                <a:latin typeface="Stone Serif" pitchFamily="2" charset="0"/>
              </a:rPr>
              <a:t> </a:t>
            </a:r>
            <a:r>
              <a:rPr lang="en-US" sz="600" dirty="0" err="1" smtClean="0">
                <a:latin typeface="Stone Serif" pitchFamily="2" charset="0"/>
              </a:rPr>
              <a:t>une</a:t>
            </a:r>
            <a:r>
              <a:rPr lang="en-US" sz="600" dirty="0" smtClean="0">
                <a:latin typeface="Stone Serif" pitchFamily="2" charset="0"/>
              </a:rPr>
              <a:t> </a:t>
            </a:r>
            <a:r>
              <a:rPr lang="en-US" sz="600" dirty="0" err="1" smtClean="0">
                <a:latin typeface="Stone Serif" pitchFamily="2" charset="0"/>
              </a:rPr>
              <a:t>plateforme</a:t>
            </a:r>
            <a:r>
              <a:rPr lang="en-US" sz="600" dirty="0" smtClean="0">
                <a:latin typeface="Stone Serif" pitchFamily="2" charset="0"/>
              </a:rPr>
              <a:t> de </a:t>
            </a:r>
            <a:r>
              <a:rPr lang="en-US" sz="600" dirty="0" err="1" smtClean="0">
                <a:latin typeface="Stone Serif" pitchFamily="2" charset="0"/>
              </a:rPr>
              <a:t>marché</a:t>
            </a:r>
            <a:r>
              <a:rPr lang="en-US" sz="600" dirty="0" smtClean="0">
                <a:latin typeface="Stone Serif" pitchFamily="2" charset="0"/>
              </a:rPr>
              <a:t> pour la </a:t>
            </a:r>
            <a:r>
              <a:rPr lang="en-US" sz="600" dirty="0" err="1" smtClean="0">
                <a:latin typeface="Stone Serif" pitchFamily="2" charset="0"/>
              </a:rPr>
              <a:t>donnée</a:t>
            </a:r>
            <a:r>
              <a:rPr lang="en-US" sz="600" dirty="0" smtClean="0">
                <a:latin typeface="Stone Serif" pitchFamily="2" charset="0"/>
              </a:rPr>
              <a:t>, en </a:t>
            </a:r>
            <a:r>
              <a:rPr lang="en-US" sz="600" dirty="0" err="1" smtClean="0">
                <a:latin typeface="Stone Serif" pitchFamily="2" charset="0"/>
              </a:rPr>
              <a:t>mettant</a:t>
            </a:r>
            <a:r>
              <a:rPr lang="en-US" sz="600" dirty="0" smtClean="0">
                <a:latin typeface="Stone Serif" pitchFamily="2" charset="0"/>
              </a:rPr>
              <a:t> en relation </a:t>
            </a:r>
            <a:r>
              <a:rPr lang="en-US" sz="600" dirty="0" err="1" smtClean="0">
                <a:latin typeface="Stone Serif" pitchFamily="2" charset="0"/>
              </a:rPr>
              <a:t>vendeurs</a:t>
            </a:r>
            <a:r>
              <a:rPr lang="en-US" sz="600" dirty="0" smtClean="0">
                <a:latin typeface="Stone Serif" pitchFamily="2" charset="0"/>
              </a:rPr>
              <a:t> et </a:t>
            </a:r>
            <a:r>
              <a:rPr lang="en-US" sz="600" dirty="0" err="1" smtClean="0">
                <a:latin typeface="Stone Serif" pitchFamily="2" charset="0"/>
              </a:rPr>
              <a:t>acheteurs</a:t>
            </a:r>
            <a:r>
              <a:rPr lang="en-US" sz="600" dirty="0" smtClean="0">
                <a:latin typeface="Stone Serif" pitchFamily="2" charset="0"/>
              </a:rPr>
              <a:t> de </a:t>
            </a:r>
            <a:r>
              <a:rPr lang="en-US" sz="600" dirty="0" err="1" smtClean="0">
                <a:latin typeface="Stone Serif" pitchFamily="2" charset="0"/>
              </a:rPr>
              <a:t>données</a:t>
            </a:r>
            <a:r>
              <a:rPr lang="en-US" sz="600" dirty="0" smtClean="0">
                <a:latin typeface="Stone Serif" pitchFamily="2" charset="0"/>
              </a:rPr>
              <a:t>. La plus-value </a:t>
            </a:r>
            <a:r>
              <a:rPr lang="en-US" sz="600" dirty="0" err="1" smtClean="0">
                <a:latin typeface="Stone Serif" pitchFamily="2" charset="0"/>
              </a:rPr>
              <a:t>apportée</a:t>
            </a:r>
            <a:r>
              <a:rPr lang="en-US" sz="600" dirty="0" smtClean="0">
                <a:latin typeface="Stone Serif" pitchFamily="2" charset="0"/>
              </a:rPr>
              <a:t> par </a:t>
            </a:r>
            <a:r>
              <a:rPr lang="en-US" sz="600" dirty="0" err="1" smtClean="0">
                <a:latin typeface="Stone Serif" pitchFamily="2" charset="0"/>
              </a:rPr>
              <a:t>Dawex</a:t>
            </a:r>
            <a:r>
              <a:rPr lang="en-US" sz="600" dirty="0" smtClean="0">
                <a:latin typeface="Stone Serif" pitchFamily="2" charset="0"/>
              </a:rPr>
              <a:t> aux </a:t>
            </a:r>
            <a:r>
              <a:rPr lang="en-US" sz="600" dirty="0" err="1" smtClean="0">
                <a:latin typeface="Stone Serif" pitchFamily="2" charset="0"/>
              </a:rPr>
              <a:t>acteurs</a:t>
            </a:r>
            <a:r>
              <a:rPr lang="en-US" sz="600" dirty="0" smtClean="0">
                <a:latin typeface="Stone Serif" pitchFamily="2" charset="0"/>
              </a:rPr>
              <a:t> </a:t>
            </a:r>
            <a:r>
              <a:rPr lang="en-US" sz="600" dirty="0" err="1" smtClean="0">
                <a:latin typeface="Stone Serif" pitchFamily="2" charset="0"/>
              </a:rPr>
              <a:t>est</a:t>
            </a:r>
            <a:r>
              <a:rPr lang="en-US" sz="600" dirty="0" smtClean="0">
                <a:latin typeface="Stone Serif" pitchFamily="2" charset="0"/>
              </a:rPr>
              <a:t> la </a:t>
            </a:r>
            <a:r>
              <a:rPr lang="en-US" sz="600" dirty="0" err="1" smtClean="0">
                <a:latin typeface="Stone Serif" pitchFamily="2" charset="0"/>
              </a:rPr>
              <a:t>maîtrise</a:t>
            </a:r>
            <a:r>
              <a:rPr lang="en-US" sz="600" dirty="0" smtClean="0">
                <a:latin typeface="Stone Serif" pitchFamily="2" charset="0"/>
              </a:rPr>
              <a:t> </a:t>
            </a:r>
            <a:r>
              <a:rPr lang="en-US" sz="600" dirty="0" err="1" smtClean="0">
                <a:latin typeface="Stone Serif" pitchFamily="2" charset="0"/>
              </a:rPr>
              <a:t>totale</a:t>
            </a:r>
            <a:r>
              <a:rPr lang="en-US" sz="600" dirty="0" smtClean="0">
                <a:latin typeface="Stone Serif" pitchFamily="2" charset="0"/>
              </a:rPr>
              <a:t> de la transaction, </a:t>
            </a:r>
            <a:r>
              <a:rPr lang="en-US" sz="600" dirty="0" err="1" smtClean="0">
                <a:latin typeface="Stone Serif" pitchFamily="2" charset="0"/>
              </a:rPr>
              <a:t>sur</a:t>
            </a:r>
            <a:r>
              <a:rPr lang="en-US" sz="600" dirty="0" smtClean="0">
                <a:latin typeface="Stone Serif" pitchFamily="2" charset="0"/>
              </a:rPr>
              <a:t> un asset sensible.</a:t>
            </a:r>
            <a:endParaRPr lang="fr-FR" sz="600" dirty="0">
              <a:latin typeface="Stone Serif" pitchFamily="2" charset="0"/>
            </a:endParaRPr>
          </a:p>
        </p:txBody>
      </p:sp>
      <p:sp>
        <p:nvSpPr>
          <p:cNvPr id="21" name="ZoneTexte 20"/>
          <p:cNvSpPr txBox="1"/>
          <p:nvPr/>
        </p:nvSpPr>
        <p:spPr>
          <a:xfrm>
            <a:off x="432367" y="4437865"/>
            <a:ext cx="6882833"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Des organisations qui adoptent le modèle de plateforme</a:t>
            </a:r>
            <a:endParaRPr lang="fr-FR" sz="1100" dirty="0">
              <a:latin typeface="Stone Serif" pitchFamily="2" charset="0"/>
            </a:endParaRPr>
          </a:p>
        </p:txBody>
      </p:sp>
      <p:sp>
        <p:nvSpPr>
          <p:cNvPr id="27" name="ZoneTexte 26"/>
          <p:cNvSpPr txBox="1"/>
          <p:nvPr/>
        </p:nvSpPr>
        <p:spPr>
          <a:xfrm>
            <a:off x="432366" y="3795987"/>
            <a:ext cx="4515318"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Pour aller plus loin</a:t>
            </a:r>
            <a:endParaRPr lang="fr-FR" sz="900" dirty="0">
              <a:latin typeface="Stone Serif" pitchFamily="2" charset="0"/>
            </a:endParaRPr>
          </a:p>
        </p:txBody>
      </p:sp>
      <p:sp>
        <p:nvSpPr>
          <p:cNvPr id="16" name="Sous-titre 2"/>
          <p:cNvSpPr txBox="1">
            <a:spLocks/>
          </p:cNvSpPr>
          <p:nvPr/>
        </p:nvSpPr>
        <p:spPr>
          <a:xfrm>
            <a:off x="5019992" y="4007791"/>
            <a:ext cx="2295208" cy="37252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Platform Design </a:t>
            </a:r>
            <a:r>
              <a:rPr lang="fr-FR" sz="800" dirty="0" err="1" smtClean="0">
                <a:latin typeface="Stone Serif" pitchFamily="2" charset="0"/>
              </a:rPr>
              <a:t>Toolkit</a:t>
            </a:r>
            <a:r>
              <a:rPr lang="fr-FR" sz="800" dirty="0">
                <a:latin typeface="Stone Serif" pitchFamily="2" charset="0"/>
              </a:rPr>
              <a:t>:</a:t>
            </a:r>
            <a:br>
              <a:rPr lang="fr-FR" sz="800" dirty="0">
                <a:latin typeface="Stone Serif" pitchFamily="2" charset="0"/>
              </a:rPr>
            </a:br>
            <a:r>
              <a:rPr lang="fr-FR" sz="800" dirty="0">
                <a:latin typeface="Stone Serif" pitchFamily="2" charset="0"/>
                <a:hlinkClick r:id="rId4"/>
              </a:rPr>
              <a:t>https://platformdesigntoolkit.com</a:t>
            </a:r>
            <a:r>
              <a:rPr lang="fr-FR" sz="800" dirty="0" smtClean="0">
                <a:latin typeface="Stone Serif" pitchFamily="2" charset="0"/>
                <a:hlinkClick r:id="rId4"/>
              </a:rPr>
              <a:t>/</a:t>
            </a:r>
            <a:r>
              <a:rPr lang="fr-FR" sz="800" dirty="0" smtClean="0">
                <a:latin typeface="Stone Serif" pitchFamily="2" charset="0"/>
              </a:rPr>
              <a:t> </a:t>
            </a:r>
          </a:p>
        </p:txBody>
      </p:sp>
      <p:sp>
        <p:nvSpPr>
          <p:cNvPr id="17" name="ZoneTexte 16"/>
          <p:cNvSpPr txBox="1"/>
          <p:nvPr/>
        </p:nvSpPr>
        <p:spPr>
          <a:xfrm>
            <a:off x="5019992" y="3784720"/>
            <a:ext cx="2295207"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Pour vous guider</a:t>
            </a:r>
            <a:endParaRPr lang="fr-FR" sz="900" dirty="0">
              <a:latin typeface="Stone Serif" pitchFamily="2" charset="0"/>
            </a:endParaRPr>
          </a:p>
        </p:txBody>
      </p:sp>
    </p:spTree>
    <p:extLst>
      <p:ext uri="{BB962C8B-B14F-4D97-AF65-F5344CB8AC3E}">
        <p14:creationId xmlns:p14="http://schemas.microsoft.com/office/powerpoint/2010/main" val="356559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9" y="3438359"/>
            <a:ext cx="1068500"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Artefact</a:t>
            </a:r>
            <a:r>
              <a:rPr lang="fr-FR" sz="800" dirty="0" smtClean="0">
                <a:latin typeface="Stone Serif" pitchFamily="2" charset="0"/>
              </a:rPr>
              <a:t> – ce cabinet de marketing </a:t>
            </a:r>
            <a:r>
              <a:rPr lang="fr-FR" sz="800" dirty="0" err="1" smtClean="0">
                <a:latin typeface="Stone Serif" pitchFamily="2" charset="0"/>
              </a:rPr>
              <a:t>analytics</a:t>
            </a:r>
            <a:r>
              <a:rPr lang="fr-FR" sz="800" dirty="0" smtClean="0">
                <a:latin typeface="Stone Serif" pitchFamily="2" charset="0"/>
              </a:rPr>
              <a:t> utilise l’IA pour mieux analyser les données clients et élaborer des campagnes publicitaires ciblées.</a:t>
            </a:r>
            <a:endParaRPr lang="fr-FR" sz="800" dirty="0">
              <a:latin typeface="Stone Serif" pitchFamily="2" charset="0"/>
            </a:endParaRPr>
          </a:p>
        </p:txBody>
      </p:sp>
      <p:sp>
        <p:nvSpPr>
          <p:cNvPr id="27" name="Sous-titre 2"/>
          <p:cNvSpPr txBox="1">
            <a:spLocks/>
          </p:cNvSpPr>
          <p:nvPr/>
        </p:nvSpPr>
        <p:spPr>
          <a:xfrm>
            <a:off x="5649434" y="4110906"/>
            <a:ext cx="1679944" cy="1184107"/>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laisser séduire par le « </a:t>
            </a:r>
            <a:r>
              <a:rPr lang="fr-FR" sz="700" dirty="0" err="1" smtClean="0">
                <a:latin typeface="Stone Serif" pitchFamily="2" charset="0"/>
              </a:rPr>
              <a:t>buzz</a:t>
            </a:r>
            <a:r>
              <a:rPr lang="fr-FR" sz="700" dirty="0" smtClean="0">
                <a:latin typeface="Stone Serif" pitchFamily="2" charset="0"/>
              </a:rPr>
              <a:t> » de l’IA quand une analyse statistique traditionnelle suffit.</a:t>
            </a:r>
            <a:br>
              <a:rPr lang="fr-FR" sz="700" dirty="0" smtClean="0">
                <a:latin typeface="Stone Serif" pitchFamily="2" charset="0"/>
              </a:rPr>
            </a:br>
            <a:r>
              <a:rPr lang="fr-FR" sz="700" dirty="0">
                <a:latin typeface="Stone Serif" pitchFamily="2" charset="0"/>
              </a:rPr>
              <a:t>- Traiter les résultats de l'IA comme une « vérité scientifique ».  Ces résultats sont susceptibles de multiples biais </a:t>
            </a:r>
            <a:r>
              <a:rPr lang="fr-FR" sz="700" dirty="0" smtClean="0">
                <a:latin typeface="Stone Serif" pitchFamily="2" charset="0"/>
              </a:rPr>
              <a:t>sociaux</a:t>
            </a:r>
            <a:r>
              <a:rPr lang="fr-FR" sz="700" dirty="0">
                <a:latin typeface="Stone Serif" pitchFamily="2" charset="0"/>
              </a:rPr>
              <a:t>.</a:t>
            </a:r>
          </a:p>
        </p:txBody>
      </p:sp>
      <p:sp>
        <p:nvSpPr>
          <p:cNvPr id="26" name="Sous-titre 2"/>
          <p:cNvSpPr txBox="1">
            <a:spLocks/>
          </p:cNvSpPr>
          <p:nvPr/>
        </p:nvSpPr>
        <p:spPr>
          <a:xfrm>
            <a:off x="4083172" y="4110908"/>
            <a:ext cx="1530820" cy="118410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moderniser ses SI et ses </a:t>
            </a:r>
            <a:r>
              <a:rPr lang="fr-FR" sz="700" dirty="0" err="1" smtClean="0">
                <a:latin typeface="Stone Serif" pitchFamily="2" charset="0"/>
              </a:rPr>
              <a:t>ERPs</a:t>
            </a:r>
            <a:r>
              <a:rPr lang="fr-FR" sz="700" dirty="0" smtClean="0">
                <a:latin typeface="Stone Serif" pitchFamily="2" charset="0"/>
              </a:rPr>
              <a:t> pour avoir de la donnée de qualité sur laquelle l’IA pourra s’exercer.</a:t>
            </a:r>
            <a:br>
              <a:rPr lang="fr-FR" sz="700" dirty="0" smtClean="0">
                <a:latin typeface="Stone Serif" pitchFamily="2" charset="0"/>
              </a:rPr>
            </a:br>
            <a:r>
              <a:rPr lang="fr-FR" sz="700" dirty="0" smtClean="0">
                <a:latin typeface="Stone Serif" pitchFamily="2" charset="0"/>
              </a:rPr>
              <a:t>- procéder par tests et itérations (créer des </a:t>
            </a:r>
            <a:r>
              <a:rPr lang="fr-FR" sz="700" dirty="0" err="1" smtClean="0">
                <a:latin typeface="Stone Serif" pitchFamily="2" charset="0"/>
              </a:rPr>
              <a:t>POCs</a:t>
            </a:r>
            <a:r>
              <a:rPr lang="fr-FR" sz="700" dirty="0" smtClean="0">
                <a:latin typeface="Stone Serif" pitchFamily="2" charset="0"/>
              </a:rPr>
              <a:t> avant de se lancer à grande échelle)</a:t>
            </a: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DataGenius</a:t>
            </a:r>
            <a:r>
              <a:rPr lang="fr-FR" sz="800" dirty="0" smtClean="0">
                <a:latin typeface="Stone Serif" pitchFamily="2" charset="0"/>
              </a:rPr>
              <a:t>, </a:t>
            </a:r>
            <a:r>
              <a:rPr lang="fr-FR" sz="800" dirty="0" err="1" smtClean="0">
                <a:latin typeface="Stone Serif" pitchFamily="2" charset="0"/>
              </a:rPr>
              <a:t>mfglabs</a:t>
            </a:r>
            <a:r>
              <a:rPr lang="fr-FR" sz="800" dirty="0" smtClean="0">
                <a:latin typeface="Stone Serif" pitchFamily="2" charset="0"/>
              </a:rPr>
              <a:t>, </a:t>
            </a:r>
            <a:r>
              <a:rPr lang="fr-FR" sz="800" dirty="0" err="1" smtClean="0">
                <a:latin typeface="Stone Serif" pitchFamily="2" charset="0"/>
              </a:rPr>
              <a:t>Datalyo</a:t>
            </a:r>
            <a:r>
              <a:rPr lang="fr-FR" sz="800" dirty="0" smtClean="0">
                <a:latin typeface="Stone Serif" pitchFamily="2" charset="0"/>
              </a:rPr>
              <a:t>, nabla.com, </a:t>
            </a:r>
            <a:r>
              <a:rPr lang="fr-FR" sz="800" dirty="0" err="1" smtClean="0">
                <a:latin typeface="Stone Serif" pitchFamily="2" charset="0"/>
              </a:rPr>
              <a:t>Sicara</a:t>
            </a:r>
            <a:r>
              <a:rPr lang="fr-FR" sz="800" dirty="0" smtClean="0">
                <a:latin typeface="Stone Serif" pitchFamily="2" charset="0"/>
              </a:rPr>
              <a:t>, </a:t>
            </a:r>
            <a:r>
              <a:rPr lang="fr-FR" sz="800" dirty="0" err="1" smtClean="0">
                <a:latin typeface="Stone Serif" pitchFamily="2" charset="0"/>
              </a:rPr>
              <a:t>Quantmetry</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Optimisation (</a:t>
            </a:r>
            <a:r>
              <a:rPr lang="fr-FR" sz="700" u="sng" dirty="0" err="1" smtClean="0">
                <a:latin typeface="Stone Serif" pitchFamily="2" charset="0"/>
              </a:rPr>
              <a:t>process</a:t>
            </a:r>
            <a:r>
              <a:rPr lang="fr-FR" sz="700" u="sng" dirty="0" smtClean="0">
                <a:latin typeface="Stone Serif" pitchFamily="2" charset="0"/>
              </a:rPr>
              <a:t> internes)</a:t>
            </a:r>
            <a:r>
              <a:rPr lang="fr-FR" sz="700" dirty="0" smtClean="0">
                <a:latin typeface="Stone Serif" pitchFamily="2" charset="0"/>
              </a:rPr>
              <a:t> : remplacement de « cols blancs » sur travaux de saisie et autres tâches  administratives répétitives. Meilleur contrôle du processus de fabrication (gains en temps, défauts, déchets, maintenance, </a:t>
            </a:r>
            <a:r>
              <a:rPr lang="fr-FR" sz="700" dirty="0" err="1" smtClean="0">
                <a:latin typeface="Stone Serif" pitchFamily="2" charset="0"/>
              </a:rPr>
              <a:t>etc</a:t>
            </a:r>
            <a:r>
              <a:rPr lang="fr-FR" sz="700" dirty="0" smtClean="0">
                <a:latin typeface="Stone Serif" pitchFamily="2" charset="0"/>
              </a:rPr>
              <a:t>). Optimisation logistique (entrepôts, </a:t>
            </a:r>
            <a:r>
              <a:rPr lang="fr-FR" sz="700" dirty="0" err="1" smtClean="0">
                <a:latin typeface="Stone Serif" pitchFamily="2" charset="0"/>
              </a:rPr>
              <a:t>supply</a:t>
            </a:r>
            <a:r>
              <a:rPr lang="fr-FR" sz="700" dirty="0" smtClean="0">
                <a:latin typeface="Stone Serif" pitchFamily="2" charset="0"/>
              </a:rPr>
              <a:t> </a:t>
            </a:r>
            <a:r>
              <a:rPr lang="fr-FR" sz="700" dirty="0" err="1" smtClean="0">
                <a:latin typeface="Stone Serif" pitchFamily="2" charset="0"/>
              </a:rPr>
              <a:t>chain</a:t>
            </a:r>
            <a:r>
              <a:rPr lang="fr-FR" sz="700" dirty="0" smtClean="0">
                <a:latin typeface="Stone Serif" pitchFamily="2" charset="0"/>
              </a:rPr>
              <a:t>).</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Innovation (valeur client)</a:t>
            </a:r>
            <a:r>
              <a:rPr lang="fr-FR" sz="700" dirty="0" smtClean="0">
                <a:latin typeface="Stone Serif" pitchFamily="2" charset="0"/>
              </a:rPr>
              <a:t> : les produits peuvent devenir « smart » grâce à l’IA: détection de collision pour un véhicule, déclenchement de la photo au meilleur moment, recommandations personnalisées, etc.</a:t>
            </a:r>
            <a:endParaRPr lang="fr-FR" sz="7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Intelligence artificielle</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84929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700" dirty="0" smtClean="0">
                <a:latin typeface="Stone Serif" pitchFamily="2" charset="0"/>
              </a:rPr>
              <a:t>L’intelligence artificielle (IA) consiste pour un programme informatique à reproduire une des capacités de l’intellect humain., en se fondant sur l’analyse d’un grand volume de données ( le « </a:t>
            </a:r>
            <a:r>
              <a:rPr lang="fr-FR" sz="700" dirty="0" err="1" smtClean="0">
                <a:latin typeface="Stone Serif" pitchFamily="2" charset="0"/>
              </a:rPr>
              <a:t>big</a:t>
            </a:r>
            <a:r>
              <a:rPr lang="fr-FR" sz="700" dirty="0" smtClean="0">
                <a:latin typeface="Stone Serif" pitchFamily="2" charset="0"/>
              </a:rPr>
              <a:t> data »). L’IA « faible » peut reproduire des tâches précises, telles que reconnaître un objet sur une image. L’IA « forte » reproduirait la conscience humaine, elle n’existera pas avant longtemps.</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br>
              <a:rPr lang="fr-FR" sz="800" dirty="0" smtClean="0">
                <a:latin typeface="Stone Serif" pitchFamily="2" charset="0"/>
              </a:rPr>
            </a:br>
            <a:r>
              <a:rPr lang="fr-FR" sz="800" dirty="0" smtClean="0">
                <a:latin typeface="Stone Serif" pitchFamily="2" charset="0"/>
              </a:rPr>
              <a:t>- une DSI orientée data</a:t>
            </a:r>
            <a:br>
              <a:rPr lang="fr-FR" sz="800" dirty="0" smtClean="0">
                <a:latin typeface="Stone Serif" pitchFamily="2" charset="0"/>
              </a:rPr>
            </a:br>
            <a:r>
              <a:rPr lang="fr-FR" sz="800" dirty="0" smtClean="0">
                <a:latin typeface="Stone Serif" pitchFamily="2" charset="0"/>
              </a:rPr>
              <a:t>- des profils managers capables de s’interfacer avec des data </a:t>
            </a:r>
            <a:r>
              <a:rPr lang="fr-FR" sz="800" dirty="0" err="1" smtClean="0">
                <a:latin typeface="Stone Serif" pitchFamily="2" charset="0"/>
              </a:rPr>
              <a:t>scientists</a:t>
            </a: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6716" y="2448378"/>
            <a:ext cx="1575181"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François </a:t>
            </a:r>
            <a:r>
              <a:rPr lang="fr-FR" sz="700" dirty="0">
                <a:latin typeface="Stone Serif" pitchFamily="2" charset="0"/>
              </a:rPr>
              <a:t>Chollet, Benedict Evans, </a:t>
            </a:r>
            <a:r>
              <a:rPr lang="fr-FR" sz="700" dirty="0" err="1" smtClean="0">
                <a:latin typeface="Stone Serif" pitchFamily="2" charset="0"/>
              </a:rPr>
              <a:t>Zeynep</a:t>
            </a:r>
            <a:r>
              <a:rPr lang="fr-FR" sz="700" dirty="0" smtClean="0">
                <a:latin typeface="Stone Serif" pitchFamily="2" charset="0"/>
              </a:rPr>
              <a:t> </a:t>
            </a:r>
            <a:r>
              <a:rPr lang="fr-FR" sz="700" dirty="0" err="1" smtClean="0">
                <a:latin typeface="Stone Serif" pitchFamily="2" charset="0"/>
              </a:rPr>
              <a:t>Tufekci</a:t>
            </a:r>
            <a:r>
              <a:rPr lang="fr-FR" sz="700" dirty="0" smtClean="0">
                <a:latin typeface="Stone Serif" pitchFamily="2" charset="0"/>
              </a:rPr>
              <a:t>,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smtClean="0">
                <a:latin typeface="Stone Serif" pitchFamily="2" charset="0"/>
              </a:rPr>
              <a:t>, Gilles Babinet</a:t>
            </a:r>
            <a:endParaRPr lang="fr-FR" sz="700" dirty="0">
              <a:latin typeface="Stone Serif" pitchFamily="2" charset="0"/>
            </a:endParaRPr>
          </a:p>
        </p:txBody>
      </p:sp>
      <p:sp>
        <p:nvSpPr>
          <p:cNvPr id="16" name="ZoneTexte 15"/>
          <p:cNvSpPr txBox="1"/>
          <p:nvPr/>
        </p:nvSpPr>
        <p:spPr>
          <a:xfrm>
            <a:off x="2266716" y="2222055"/>
            <a:ext cx="1575181" cy="279308"/>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Stitchfix</a:t>
            </a:r>
            <a:r>
              <a:rPr lang="fr-FR" sz="800" dirty="0">
                <a:latin typeface="Stone Serif" pitchFamily="2" charset="0"/>
              </a:rPr>
              <a:t> </a:t>
            </a:r>
            <a:r>
              <a:rPr lang="fr-FR" sz="800" dirty="0" smtClean="0">
                <a:latin typeface="Stone Serif" pitchFamily="2" charset="0"/>
              </a:rPr>
              <a:t>– ce vendeur de vêtements en ligne utilise de nombreuses techniques pour</a:t>
            </a:r>
            <a:br>
              <a:rPr lang="fr-FR" sz="800" dirty="0" smtClean="0">
                <a:latin typeface="Stone Serif" pitchFamily="2" charset="0"/>
              </a:rPr>
            </a:br>
            <a:r>
              <a:rPr lang="fr-FR" sz="800" dirty="0" smtClean="0">
                <a:latin typeface="Stone Serif" pitchFamily="2" charset="0"/>
              </a:rPr>
              <a:t>1) optimiser ses stocks</a:t>
            </a:r>
            <a:br>
              <a:rPr lang="fr-FR" sz="800" dirty="0" smtClean="0">
                <a:latin typeface="Stone Serif" pitchFamily="2" charset="0"/>
              </a:rPr>
            </a:br>
            <a:r>
              <a:rPr lang="fr-FR" sz="800" dirty="0" smtClean="0">
                <a:latin typeface="Stone Serif" pitchFamily="2" charset="0"/>
              </a:rPr>
              <a:t>2) faire des suggestions pertinentes.</a:t>
            </a:r>
            <a:endParaRPr lang="fr-FR" sz="800" dirty="0">
              <a:latin typeface="Stone Serif" pitchFamily="2" charset="0"/>
            </a:endParaRPr>
          </a:p>
        </p:txBody>
      </p:sp>
      <p:sp>
        <p:nvSpPr>
          <p:cNvPr id="19" name="Sous-titre 2"/>
          <p:cNvSpPr txBox="1">
            <a:spLocks/>
          </p:cNvSpPr>
          <p:nvPr/>
        </p:nvSpPr>
        <p:spPr>
          <a:xfrm>
            <a:off x="1640624" y="3445447"/>
            <a:ext cx="106850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a:latin typeface="Stone Serif" pitchFamily="2" charset="0"/>
              </a:rPr>
              <a:t>Climate</a:t>
            </a:r>
            <a:r>
              <a:rPr lang="fr-FR" sz="800" b="1" dirty="0">
                <a:latin typeface="Stone Serif" pitchFamily="2" charset="0"/>
              </a:rPr>
              <a:t> </a:t>
            </a:r>
            <a:r>
              <a:rPr lang="fr-FR" sz="800" b="1" dirty="0" err="1" smtClean="0">
                <a:latin typeface="Stone Serif" pitchFamily="2" charset="0"/>
              </a:rPr>
              <a:t>Corp</a:t>
            </a:r>
            <a:r>
              <a:rPr lang="fr-FR" sz="800" b="1" dirty="0" smtClean="0">
                <a:latin typeface="Stone Serif" pitchFamily="2" charset="0"/>
              </a:rPr>
              <a:t> </a:t>
            </a:r>
            <a:r>
              <a:rPr lang="fr-FR" sz="800" dirty="0" smtClean="0">
                <a:latin typeface="Stone Serif" pitchFamily="2" charset="0"/>
              </a:rPr>
              <a:t>–aide à prédire comment les variations météo affectent les récoltes, ce qui permet de moduler finement la consommation d’engrais.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30" name="ZoneTexte 29"/>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92152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Humanroads</a:t>
            </a:r>
            <a:r>
              <a:rPr lang="fr-FR" sz="800" dirty="0" smtClean="0">
                <a:latin typeface="Stone Serif" pitchFamily="2" charset="0"/>
              </a:rPr>
              <a:t> – cette startup analyse les parcours étudiants et professionnels en très grand volume pour guider les choix d’orientation.</a:t>
            </a:r>
            <a:endParaRPr lang="fr-FR" sz="800" dirty="0">
              <a:latin typeface="Stone Serif" pitchFamily="2" charset="0"/>
            </a:endParaRPr>
          </a:p>
        </p:txBody>
      </p:sp>
      <p:sp>
        <p:nvSpPr>
          <p:cNvPr id="27" name="Sous-titre 2"/>
          <p:cNvSpPr txBox="1">
            <a:spLocks/>
          </p:cNvSpPr>
          <p:nvPr/>
        </p:nvSpPr>
        <p:spPr>
          <a:xfrm>
            <a:off x="5748940" y="4132171"/>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référer uniquement aux indicateurs de volume. Le </a:t>
            </a:r>
            <a:r>
              <a:rPr lang="fr-FR" sz="700" dirty="0" err="1" smtClean="0">
                <a:latin typeface="Stone Serif" pitchFamily="2" charset="0"/>
              </a:rPr>
              <a:t>big</a:t>
            </a:r>
            <a:r>
              <a:rPr lang="fr-FR" sz="700" dirty="0" smtClean="0">
                <a:latin typeface="Stone Serif" pitchFamily="2" charset="0"/>
              </a:rPr>
              <a:t> data n’est utile que si la donnée est fiable et riche.</a:t>
            </a:r>
          </a:p>
        </p:txBody>
      </p:sp>
      <p:sp>
        <p:nvSpPr>
          <p:cNvPr id="26" name="Sous-titre 2"/>
          <p:cNvSpPr txBox="1">
            <a:spLocks/>
          </p:cNvSpPr>
          <p:nvPr/>
        </p:nvSpPr>
        <p:spPr>
          <a:xfrm>
            <a:off x="4083171" y="4132172"/>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politique de qualité des données.</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associer étroitement management et DSI dans les projets pour définir les finalités du </a:t>
            </a:r>
            <a:r>
              <a:rPr lang="fr-FR" sz="700" dirty="0" err="1" smtClean="0">
                <a:latin typeface="Stone Serif" pitchFamily="2" charset="0"/>
              </a:rPr>
              <a:t>big</a:t>
            </a:r>
            <a:r>
              <a:rPr lang="fr-FR" sz="700" dirty="0" smtClean="0">
                <a:latin typeface="Stone Serif" pitchFamily="2" charset="0"/>
              </a:rPr>
              <a:t> data.</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Ippon, </a:t>
            </a:r>
            <a:r>
              <a:rPr lang="fr-FR" sz="800" dirty="0" err="1" smtClean="0">
                <a:latin typeface="Stone Serif" pitchFamily="2" charset="0"/>
              </a:rPr>
              <a:t>Dataiku</a:t>
            </a:r>
            <a:r>
              <a:rPr lang="fr-FR" sz="800" dirty="0" smtClean="0">
                <a:latin typeface="Stone Serif" pitchFamily="2" charset="0"/>
              </a:rPr>
              <a:t>, </a:t>
            </a:r>
            <a:r>
              <a:rPr lang="fr-FR" sz="800" dirty="0" err="1" smtClean="0">
                <a:latin typeface="Stone Serif" pitchFamily="2" charset="0"/>
              </a:rPr>
              <a:t>Quantmetry</a:t>
            </a:r>
            <a:r>
              <a:rPr lang="fr-FR" sz="800" dirty="0" smtClean="0">
                <a:latin typeface="Stone Serif" pitchFamily="2" charset="0"/>
              </a:rPr>
              <a:t>, </a:t>
            </a:r>
            <a:r>
              <a:rPr lang="fr-FR" sz="800" dirty="0" err="1" smtClean="0">
                <a:latin typeface="Stone Serif" pitchFamily="2" charset="0"/>
              </a:rPr>
              <a:t>Kynapse</a:t>
            </a:r>
            <a:r>
              <a:rPr lang="fr-FR" sz="800" dirty="0">
                <a:latin typeface="Stone Serif" pitchFamily="2" charset="0"/>
              </a:rPr>
              <a:t> </a:t>
            </a:r>
            <a:r>
              <a:rPr lang="fr-FR" sz="800" dirty="0" smtClean="0">
                <a:latin typeface="Stone Serif" pitchFamily="2" charset="0"/>
              </a:rPr>
              <a:t>+ groupes de consulting</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Investissements</a:t>
            </a:r>
            <a:r>
              <a:rPr lang="fr-FR" sz="700" dirty="0" smtClean="0">
                <a:latin typeface="Stone Serif" pitchFamily="2" charset="0"/>
              </a:rPr>
              <a:t> : le </a:t>
            </a:r>
            <a:r>
              <a:rPr lang="fr-FR" sz="700" dirty="0" err="1" smtClean="0">
                <a:latin typeface="Stone Serif" pitchFamily="2" charset="0"/>
              </a:rPr>
              <a:t>big</a:t>
            </a:r>
            <a:r>
              <a:rPr lang="fr-FR" sz="700" dirty="0" smtClean="0">
                <a:latin typeface="Stone Serif" pitchFamily="2" charset="0"/>
              </a:rPr>
              <a:t> data commence comme un coût: </a:t>
            </a:r>
            <a:r>
              <a:rPr lang="fr-FR" sz="700" dirty="0">
                <a:latin typeface="Stone Serif" pitchFamily="2" charset="0"/>
              </a:rPr>
              <a:t>il faut investir dans des </a:t>
            </a:r>
            <a:r>
              <a:rPr lang="fr-FR" sz="700" dirty="0" smtClean="0">
                <a:latin typeface="Stone Serif" pitchFamily="2" charset="0"/>
              </a:rPr>
              <a:t>systèmes d’information adéquats pour que le </a:t>
            </a:r>
            <a:r>
              <a:rPr lang="fr-FR" sz="700" dirty="0" err="1" smtClean="0">
                <a:latin typeface="Stone Serif" pitchFamily="2" charset="0"/>
              </a:rPr>
              <a:t>big</a:t>
            </a:r>
            <a:r>
              <a:rPr lang="fr-FR" sz="700" dirty="0" smtClean="0">
                <a:latin typeface="Stone Serif" pitchFamily="2" charset="0"/>
              </a:rPr>
              <a:t> data soit possible. Ces données ne seront effectivement valorisées qu’une fois leurs usages déterminés et les solutions déployées.</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Disruption</a:t>
            </a:r>
            <a:r>
              <a:rPr lang="fr-FR" sz="700" dirty="0" smtClean="0">
                <a:latin typeface="Stone Serif" pitchFamily="2" charset="0"/>
              </a:rPr>
              <a:t> : des startups peuvent avancer plus vite et à moindre coût sur la collecte, l’analyse et la création de services par la donnée, venant bousculer les entreprises traditionnelles.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Big</a:t>
            </a:r>
            <a:r>
              <a:rPr lang="fr-FR" sz="3200" dirty="0" smtClean="0">
                <a:solidFill>
                  <a:schemeClr val="bg1"/>
                </a:solidFill>
                <a:latin typeface="Stone Serif" pitchFamily="2" charset="0"/>
              </a:rPr>
              <a:t> data</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 </a:t>
            </a:r>
            <a:r>
              <a:rPr lang="fr-FR" sz="700" dirty="0" err="1" smtClean="0">
                <a:latin typeface="Stone Serif" pitchFamily="2" charset="0"/>
              </a:rPr>
              <a:t>big</a:t>
            </a:r>
            <a:r>
              <a:rPr lang="fr-FR" sz="700" dirty="0" smtClean="0">
                <a:latin typeface="Stone Serif" pitchFamily="2" charset="0"/>
              </a:rPr>
              <a:t> data » désigne la croissance en volume des données observée depuis les années 2000, favorisée par la baisse des coûts informatiques </a:t>
            </a:r>
            <a:r>
              <a:rPr lang="fr-FR" sz="700" dirty="0">
                <a:latin typeface="Stone Serif" pitchFamily="2" charset="0"/>
              </a:rPr>
              <a:t>de </a:t>
            </a:r>
            <a:r>
              <a:rPr lang="fr-FR" sz="700" dirty="0" smtClean="0">
                <a:latin typeface="Stone Serif" pitchFamily="2" charset="0"/>
              </a:rPr>
              <a:t>stockage et de traitement. Elle s’accompagne d’une plus grande variété des données disponibles et exploitables : texte, son, image et vidéo.</a:t>
            </a:r>
          </a:p>
          <a:p>
            <a:pPr algn="just">
              <a:lnSpc>
                <a:spcPct val="135000"/>
              </a:lnSpc>
              <a:spcBef>
                <a:spcPts val="0"/>
              </a:spcBef>
            </a:pPr>
            <a:r>
              <a:rPr lang="fr-FR" sz="700" dirty="0" smtClean="0">
                <a:latin typeface="Stone Serif" pitchFamily="2" charset="0"/>
              </a:rPr>
              <a:t>La </a:t>
            </a:r>
            <a:r>
              <a:rPr lang="fr-FR" sz="700" dirty="0">
                <a:latin typeface="Stone Serif" pitchFamily="2" charset="0"/>
              </a:rPr>
              <a:t>data science et l’IA </a:t>
            </a:r>
            <a:r>
              <a:rPr lang="fr-FR" sz="700" dirty="0" smtClean="0">
                <a:latin typeface="Stone Serif" pitchFamily="2" charset="0"/>
              </a:rPr>
              <a:t>sont des techniques d’analyse de la donnée adaptées au volume et à la variété des données du </a:t>
            </a:r>
            <a:r>
              <a:rPr lang="fr-FR" sz="700" dirty="0" err="1" smtClean="0">
                <a:latin typeface="Stone Serif" pitchFamily="2" charset="0"/>
              </a:rPr>
              <a:t>big</a:t>
            </a:r>
            <a:r>
              <a:rPr lang="fr-FR" sz="700" dirty="0" smtClean="0">
                <a:latin typeface="Stone Serif" pitchFamily="2" charset="0"/>
              </a:rPr>
              <a:t> data.</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les frais de modernisation de SI sont très élevés.</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leadership capable de prendre des décisions d’investissements forts sur le SI.</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Benedict </a:t>
            </a:r>
            <a:r>
              <a:rPr lang="fr-FR" sz="700" dirty="0">
                <a:latin typeface="Stone Serif" pitchFamily="2" charset="0"/>
              </a:rPr>
              <a:t>Evans,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a:latin typeface="Stone Serif" pitchFamily="2" charset="0"/>
              </a:rPr>
              <a:t>.</a:t>
            </a: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Data.gouv.fr</a:t>
            </a:r>
            <a:r>
              <a:rPr lang="fr-FR" sz="800" dirty="0" smtClean="0">
                <a:latin typeface="Stone Serif" pitchFamily="2" charset="0"/>
              </a:rPr>
              <a:t>– l’Etat français met à disposition près de 40,000 jeux de données sur la vie publique, réutilisables librement par les citoyens et organisations.</a:t>
            </a:r>
            <a:endParaRPr lang="fr-FR" sz="800" dirty="0">
              <a:latin typeface="Stone Serif" pitchFamily="2" charset="0"/>
            </a:endParaRPr>
          </a:p>
        </p:txBody>
      </p:sp>
      <p:sp>
        <p:nvSpPr>
          <p:cNvPr id="19" name="Sous-titre 2"/>
          <p:cNvSpPr txBox="1">
            <a:spLocks/>
          </p:cNvSpPr>
          <p:nvPr/>
        </p:nvSpPr>
        <p:spPr>
          <a:xfrm>
            <a:off x="164062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Le bon coin </a:t>
            </a:r>
            <a:r>
              <a:rPr lang="fr-FR" sz="800" dirty="0" smtClean="0">
                <a:latin typeface="Stone Serif" pitchFamily="2" charset="0"/>
              </a:rPr>
              <a:t>– Plus de 30 millions d’annonces, et des bases de données qui dépassent les 10 </a:t>
            </a:r>
            <a:r>
              <a:rPr lang="fr-FR" sz="800" dirty="0" err="1" smtClean="0">
                <a:latin typeface="Stone Serif" pitchFamily="2" charset="0"/>
              </a:rPr>
              <a:t>teraoctets</a:t>
            </a:r>
            <a:r>
              <a:rPr lang="fr-FR" sz="800" dirty="0" smtClean="0">
                <a:latin typeface="Stone Serif" pitchFamily="2" charset="0"/>
              </a:rPr>
              <a:t>. Tout en fournissant des résultats de recherche quasi instantanés.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organisations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19988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Withings</a:t>
            </a:r>
            <a:r>
              <a:rPr lang="fr-FR" sz="800" dirty="0" smtClean="0">
                <a:latin typeface="Stone Serif" pitchFamily="2" charset="0"/>
              </a:rPr>
              <a:t> – ce fabricant accompagne toujours ses objets connectés (montres, balances…) d’une application mobile pour visualiser et analyser les données collectées.</a:t>
            </a:r>
            <a:endParaRPr lang="fr-FR" sz="800" dirty="0">
              <a:latin typeface="Stone Serif" pitchFamily="2" charset="0"/>
            </a:endParaRPr>
          </a:p>
        </p:txBody>
      </p:sp>
      <p:sp>
        <p:nvSpPr>
          <p:cNvPr id="27" name="Sous-titre 2"/>
          <p:cNvSpPr txBox="1">
            <a:spLocks/>
          </p:cNvSpPr>
          <p:nvPr/>
        </p:nvSpPr>
        <p:spPr>
          <a:xfrm>
            <a:off x="5748940" y="4132170"/>
            <a:ext cx="1580437" cy="120183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mener un projet de </a:t>
            </a:r>
            <a:r>
              <a:rPr lang="fr-FR" sz="700" dirty="0" err="1" smtClean="0">
                <a:latin typeface="Stone Serif" pitchFamily="2" charset="0"/>
              </a:rPr>
              <a:t>dataviz</a:t>
            </a:r>
            <a:r>
              <a:rPr lang="fr-FR" sz="700" dirty="0" smtClean="0">
                <a:latin typeface="Stone Serif" pitchFamily="2" charset="0"/>
              </a:rPr>
              <a:t> sans expertise dédiée, en pensant que « tout le monde sait faire un graphique Excel ».</a:t>
            </a:r>
            <a:br>
              <a:rPr lang="fr-FR" sz="700" dirty="0" smtClean="0">
                <a:latin typeface="Stone Serif" pitchFamily="2" charset="0"/>
              </a:rPr>
            </a:br>
            <a:r>
              <a:rPr lang="fr-FR" sz="700" dirty="0" smtClean="0">
                <a:latin typeface="Stone Serif" pitchFamily="2" charset="0"/>
              </a:rPr>
              <a:t>- faire de la </a:t>
            </a:r>
            <a:r>
              <a:rPr lang="fr-FR" sz="700" dirty="0" err="1" smtClean="0">
                <a:latin typeface="Stone Serif" pitchFamily="2" charset="0"/>
              </a:rPr>
              <a:t>dataviz</a:t>
            </a:r>
            <a:r>
              <a:rPr lang="fr-FR" sz="700" dirty="0" smtClean="0">
                <a:latin typeface="Stone Serif" pitchFamily="2" charset="0"/>
              </a:rPr>
              <a:t> un exercice de </a:t>
            </a:r>
            <a:r>
              <a:rPr lang="fr-FR" sz="700" dirty="0" err="1" smtClean="0">
                <a:latin typeface="Stone Serif" pitchFamily="2" charset="0"/>
              </a:rPr>
              <a:t>com</a:t>
            </a:r>
            <a:r>
              <a:rPr lang="fr-FR" sz="700" dirty="0" smtClean="0">
                <a:latin typeface="Stone Serif" pitchFamily="2" charset="0"/>
              </a:rPr>
              <a:t>’. Les enjeux business sont ailleurs.</a:t>
            </a:r>
          </a:p>
        </p:txBody>
      </p:sp>
      <p:sp>
        <p:nvSpPr>
          <p:cNvPr id="26" name="Sous-titre 2"/>
          <p:cNvSpPr txBox="1">
            <a:spLocks/>
          </p:cNvSpPr>
          <p:nvPr/>
        </p:nvSpPr>
        <p:spPr>
          <a:xfrm>
            <a:off x="4083171" y="4132172"/>
            <a:ext cx="1580437" cy="120182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savoir déterminer quand une </a:t>
            </a:r>
            <a:r>
              <a:rPr lang="fr-FR" sz="700" dirty="0" err="1" smtClean="0">
                <a:latin typeface="Stone Serif" pitchFamily="2" charset="0"/>
              </a:rPr>
              <a:t>dataviz</a:t>
            </a:r>
            <a:r>
              <a:rPr lang="fr-FR" sz="700" dirty="0" smtClean="0">
                <a:latin typeface="Stone Serif" pitchFamily="2" charset="0"/>
              </a:rPr>
              <a:t> se justifie, et quel niveau d’investissement y consacrer.</a:t>
            </a:r>
            <a:br>
              <a:rPr lang="fr-FR" sz="700" dirty="0" smtClean="0">
                <a:latin typeface="Stone Serif" pitchFamily="2" charset="0"/>
              </a:rPr>
            </a:br>
            <a:r>
              <a:rPr lang="fr-FR" sz="700" dirty="0" smtClean="0">
                <a:latin typeface="Stone Serif" pitchFamily="2" charset="0"/>
              </a:rPr>
              <a:t>- savoir contracter et piloter une agence spécialiste en </a:t>
            </a:r>
            <a:r>
              <a:rPr lang="fr-FR" sz="700" dirty="0" err="1" smtClean="0">
                <a:latin typeface="Stone Serif" pitchFamily="2" charset="0"/>
              </a:rPr>
              <a:t>dataviz</a:t>
            </a:r>
            <a:r>
              <a:rPr lang="fr-FR" sz="700" dirty="0" smtClean="0">
                <a:latin typeface="Stone Serif" pitchFamily="2" charset="0"/>
              </a:rPr>
              <a:t>.</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Agences: </a:t>
            </a:r>
            <a:r>
              <a:rPr lang="fr-FR" sz="800" dirty="0" err="1" smtClean="0">
                <a:latin typeface="Stone Serif" pitchFamily="2" charset="0"/>
              </a:rPr>
              <a:t>Dataveyes</a:t>
            </a:r>
            <a:r>
              <a:rPr lang="fr-FR" sz="800" dirty="0" smtClean="0">
                <a:latin typeface="Stone Serif" pitchFamily="2" charset="0"/>
              </a:rPr>
              <a:t>, </a:t>
            </a:r>
            <a:r>
              <a:rPr lang="fr-FR" sz="800" dirty="0" err="1" smtClean="0">
                <a:latin typeface="Stone Serif" pitchFamily="2" charset="0"/>
              </a:rPr>
              <a:t>Wedodata</a:t>
            </a:r>
            <a:r>
              <a:rPr lang="fr-FR" sz="800" dirty="0" smtClean="0">
                <a:latin typeface="Stone Serif" pitchFamily="2" charset="0"/>
              </a:rPr>
              <a:t>, Studio.v2 +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Bime</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Valorisation du service au client</a:t>
            </a:r>
            <a:r>
              <a:rPr lang="fr-FR" sz="700" dirty="0" smtClean="0">
                <a:latin typeface="Stone Serif" pitchFamily="2" charset="0"/>
              </a:rPr>
              <a:t> : les objets connectés sont « </a:t>
            </a:r>
            <a:r>
              <a:rPr lang="fr-FR" sz="700" dirty="0" err="1" smtClean="0">
                <a:latin typeface="Stone Serif" pitchFamily="2" charset="0"/>
              </a:rPr>
              <a:t>smarts</a:t>
            </a:r>
            <a:r>
              <a:rPr lang="fr-FR" sz="700" dirty="0" smtClean="0">
                <a:latin typeface="Stone Serif" pitchFamily="2" charset="0"/>
              </a:rPr>
              <a:t> » grâce à la donnée qu’ils collectent. Cette valeur est </a:t>
            </a:r>
            <a:r>
              <a:rPr lang="fr-FR" sz="700" dirty="0" err="1" smtClean="0">
                <a:latin typeface="Stone Serif" pitchFamily="2" charset="0"/>
              </a:rPr>
              <a:t>tangibilisée</a:t>
            </a:r>
            <a:r>
              <a:rPr lang="fr-FR" sz="700" dirty="0">
                <a:latin typeface="Stone Serif" pitchFamily="2" charset="0"/>
              </a:rPr>
              <a:t> </a:t>
            </a:r>
            <a:r>
              <a:rPr lang="fr-FR" sz="700" dirty="0" smtClean="0">
                <a:latin typeface="Stone Serif" pitchFamily="2" charset="0"/>
              </a:rPr>
              <a:t>et rehaussée auprès du client si celui-ci peut consulter une visualisation de cette donnée en relation au service (tableau de bord, carte, etc.)</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Pilotage en interne</a:t>
            </a:r>
            <a:r>
              <a:rPr lang="fr-FR" sz="700" dirty="0" smtClean="0">
                <a:latin typeface="Stone Serif" pitchFamily="2" charset="0"/>
              </a:rPr>
              <a:t> : l’optimisation de la production par l’analyse de la donnée se fait sous le contrôle d’un pilotage humain : celui-ci  sera d’autant plus efficace si la donnée est rendue intelligible, par une </a:t>
            </a:r>
            <a:r>
              <a:rPr lang="fr-FR" sz="700" dirty="0" err="1" smtClean="0">
                <a:latin typeface="Stone Serif" pitchFamily="2" charset="0"/>
              </a:rPr>
              <a:t>dataviz</a:t>
            </a:r>
            <a:r>
              <a:rPr lang="fr-FR" sz="700" dirty="0" smtClean="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Visualisation des données</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La visualisation des données (ou « </a:t>
            </a:r>
            <a:r>
              <a:rPr lang="fr-FR" sz="700" dirty="0" err="1" smtClean="0">
                <a:latin typeface="Stone Serif" pitchFamily="2" charset="0"/>
              </a:rPr>
              <a:t>dataviz</a:t>
            </a:r>
            <a:r>
              <a:rPr lang="fr-FR" sz="700" dirty="0" smtClean="0">
                <a:latin typeface="Stone Serif" pitchFamily="2" charset="0"/>
              </a:rPr>
              <a:t> ») désigne l’interface graphique qui permet d’explorer un jeu de données, à des fins « métier » ou de communication.</a:t>
            </a:r>
          </a:p>
          <a:p>
            <a:pPr algn="just">
              <a:lnSpc>
                <a:spcPct val="135000"/>
              </a:lnSpc>
              <a:spcBef>
                <a:spcPts val="0"/>
              </a:spcBef>
            </a:pPr>
            <a:r>
              <a:rPr lang="fr-FR" sz="700" dirty="0" smtClean="0">
                <a:latin typeface="Stone Serif" pitchFamily="2" charset="0"/>
              </a:rPr>
              <a:t>Une bonne </a:t>
            </a:r>
            <a:r>
              <a:rPr lang="fr-FR" sz="700" dirty="0" err="1" smtClean="0">
                <a:latin typeface="Stone Serif" pitchFamily="2" charset="0"/>
              </a:rPr>
              <a:t>dataviz</a:t>
            </a:r>
            <a:r>
              <a:rPr lang="fr-FR" sz="700" dirty="0" smtClean="0">
                <a:latin typeface="Stone Serif" pitchFamily="2" charset="0"/>
              </a:rPr>
              <a:t> se caractérise par la fidélité de la représentation et la qualité de son expérience utilisateur (UX) : elle doit permettre de découvrir des traits intéressants dans le jeu de donnée.</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d’agences de </a:t>
            </a:r>
            <a:r>
              <a:rPr lang="fr-FR" sz="800" dirty="0" err="1" smtClean="0">
                <a:latin typeface="Stone Serif" pitchFamily="2" charset="0"/>
              </a:rPr>
              <a:t>dataviz</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et</a:t>
            </a:r>
            <a:r>
              <a:rPr lang="fr-FR" sz="800" b="1" dirty="0" smtClean="0">
                <a:latin typeface="Stone Serif" pitchFamily="2" charset="0"/>
              </a:rPr>
              <a:t/>
            </a:r>
            <a:br>
              <a:rPr lang="fr-FR" sz="800" b="1" dirty="0" smtClean="0">
                <a:latin typeface="Stone Serif" pitchFamily="2" charset="0"/>
              </a:rPr>
            </a:br>
            <a:r>
              <a:rPr lang="fr-FR" sz="800" dirty="0" smtClean="0">
                <a:latin typeface="Stone Serif" pitchFamily="2" charset="0"/>
              </a:rPr>
              <a:t>- frais de licences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PowerBI</a:t>
            </a:r>
            <a:r>
              <a:rPr lang="fr-FR" sz="800" dirty="0" smtClean="0">
                <a:latin typeface="Stone Serif" pitchFamily="2" charset="0"/>
              </a:rPr>
              <a:t>…)</a:t>
            </a:r>
            <a:br>
              <a:rPr lang="fr-FR" sz="800" dirty="0" smtClean="0">
                <a:latin typeface="Stone Serif" pitchFamily="2" charset="0"/>
              </a:rPr>
            </a:b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organigramme qui permet aux spécialistes de  la </a:t>
            </a:r>
            <a:r>
              <a:rPr lang="fr-FR" sz="800" dirty="0" err="1" smtClean="0">
                <a:latin typeface="Stone Serif" pitchFamily="2" charset="0"/>
              </a:rPr>
              <a:t>dataviz</a:t>
            </a:r>
            <a:r>
              <a:rPr lang="fr-FR" sz="800" dirty="0" smtClean="0">
                <a:latin typeface="Stone Serif" pitchFamily="2" charset="0"/>
              </a:rPr>
              <a:t> d’être interfacés aux métiers et à la DSI.</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Lynn </a:t>
            </a:r>
            <a:r>
              <a:rPr lang="fr-FR" sz="700" dirty="0" err="1" smtClean="0">
                <a:latin typeface="Stone Serif" pitchFamily="2" charset="0"/>
              </a:rPr>
              <a:t>Cherny</a:t>
            </a:r>
            <a:r>
              <a:rPr lang="fr-FR" sz="700" dirty="0" smtClean="0">
                <a:latin typeface="Stone Serif" pitchFamily="2" charset="0"/>
              </a:rPr>
              <a:t>, </a:t>
            </a:r>
            <a:r>
              <a:rPr lang="fr-FR" sz="700" dirty="0" err="1" smtClean="0">
                <a:latin typeface="Stone Serif" pitchFamily="2" charset="0"/>
              </a:rPr>
              <a:t>Elijah</a:t>
            </a:r>
            <a:r>
              <a:rPr lang="fr-FR" sz="700" dirty="0" smtClean="0">
                <a:latin typeface="Stone Serif" pitchFamily="2" charset="0"/>
              </a:rPr>
              <a:t> </a:t>
            </a:r>
            <a:r>
              <a:rPr lang="fr-FR" sz="700" dirty="0" err="1" smtClean="0">
                <a:latin typeface="Stone Serif" pitchFamily="2" charset="0"/>
              </a:rPr>
              <a:t>Meeks</a:t>
            </a:r>
            <a:r>
              <a:rPr lang="fr-FR" sz="700" dirty="0" smtClean="0">
                <a:latin typeface="Stone Serif" pitchFamily="2" charset="0"/>
              </a:rPr>
              <a:t>, Moritz </a:t>
            </a:r>
            <a:r>
              <a:rPr lang="fr-FR" sz="700" dirty="0" err="1" smtClean="0">
                <a:latin typeface="Stone Serif" pitchFamily="2" charset="0"/>
              </a:rPr>
              <a:t>Stefaner</a:t>
            </a:r>
            <a:r>
              <a:rPr lang="fr-FR" sz="700" dirty="0">
                <a:latin typeface="Stone Serif" pitchFamily="2" charset="0"/>
              </a:rPr>
              <a:t>, Andy Kirk, </a:t>
            </a:r>
            <a:r>
              <a:rPr lang="fr-FR" sz="700" dirty="0" smtClean="0">
                <a:latin typeface="Stone Serif" pitchFamily="2" charset="0"/>
              </a:rPr>
              <a:t>Alberto </a:t>
            </a:r>
            <a:r>
              <a:rPr lang="fr-FR" sz="700" dirty="0" err="1" smtClean="0">
                <a:latin typeface="Stone Serif" pitchFamily="2" charset="0"/>
              </a:rPr>
              <a:t>Cairo</a:t>
            </a:r>
            <a:r>
              <a:rPr lang="fr-FR" sz="700" dirty="0" smtClean="0">
                <a:latin typeface="Stone Serif" pitchFamily="2" charset="0"/>
              </a:rPr>
              <a:t>, Kim Rees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http://cartescolaire.paris</a:t>
            </a:r>
            <a:r>
              <a:rPr lang="fr-FR" sz="800" dirty="0" smtClean="0">
                <a:latin typeface="Stone Serif" pitchFamily="2" charset="0"/>
              </a:rPr>
              <a:t>– les données de la carte scolaire sont difficiles à déchiffrer. Cette visualisation simplifie l’exploration des données pour Paris.</a:t>
            </a:r>
            <a:endParaRPr lang="fr-FR" sz="800" dirty="0">
              <a:latin typeface="Stone Serif" pitchFamily="2" charset="0"/>
            </a:endParaRPr>
          </a:p>
        </p:txBody>
      </p:sp>
      <p:sp>
        <p:nvSpPr>
          <p:cNvPr id="19"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Bankin</a:t>
            </a:r>
            <a:r>
              <a:rPr lang="fr-FR" sz="800" b="1" dirty="0" smtClean="0">
                <a:latin typeface="Stone Serif" pitchFamily="2" charset="0"/>
              </a:rPr>
              <a:t>’ </a:t>
            </a:r>
            <a:r>
              <a:rPr lang="fr-FR" sz="800" dirty="0" smtClean="0">
                <a:latin typeface="Stone Serif" pitchFamily="2" charset="0"/>
              </a:rPr>
              <a:t>– Cette application de gestion bancaire capte une clientèle en proposant des visualisations de budgets plus fines et lisibles que les </a:t>
            </a:r>
            <a:r>
              <a:rPr lang="fr-FR" sz="800" dirty="0" err="1" smtClean="0">
                <a:latin typeface="Stone Serif" pitchFamily="2" charset="0"/>
              </a:rPr>
              <a:t>apps</a:t>
            </a:r>
            <a:r>
              <a:rPr lang="fr-FR" sz="800" dirty="0" smtClean="0">
                <a:latin typeface="Stone Serif" pitchFamily="2" charset="0"/>
              </a:rPr>
              <a:t> de banques classiques.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9545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mal suivre les coûts : la facturation à l’usage du cloud peut s’avérer onéreuse.</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manque de suivi technique et juridique sur la chaîne de traitement des données.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Identifier </a:t>
            </a:r>
            <a:r>
              <a:rPr lang="fr-FR" sz="700" dirty="0">
                <a:latin typeface="Stone Serif" pitchFamily="2" charset="0"/>
              </a:rPr>
              <a:t>les cas d’usage et les gains métiers et </a:t>
            </a:r>
            <a:r>
              <a:rPr lang="fr-FR" sz="700" dirty="0" smtClean="0">
                <a:latin typeface="Stone Serif" pitchFamily="2" charset="0"/>
              </a:rPr>
              <a:t>coûts associés</a:t>
            </a:r>
            <a:endParaRPr lang="fr-FR" sz="700" dirty="0">
              <a:latin typeface="Stone Serif" pitchFamily="2" charset="0"/>
            </a:endParaRP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OVH, </a:t>
            </a:r>
            <a:r>
              <a:rPr lang="fr-FR" sz="800" dirty="0" err="1" smtClean="0">
                <a:latin typeface="Stone Serif" pitchFamily="2" charset="0"/>
              </a:rPr>
              <a:t>Outscale</a:t>
            </a:r>
            <a:r>
              <a:rPr lang="fr-FR" sz="800" dirty="0" smtClean="0">
                <a:latin typeface="Stone Serif" pitchFamily="2" charset="0"/>
              </a:rPr>
              <a:t>, Microsoft Azure, AWS, Google Cloud</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Externalisation : une entreprise peut avoir accès à une grande variété de services </a:t>
            </a:r>
            <a:r>
              <a:rPr lang="fr-FR" sz="800" dirty="0" smtClean="0">
                <a:latin typeface="Stone Serif" pitchFamily="2" charset="0"/>
              </a:rPr>
              <a:t>« cloud » fournis par des prestataires plutôt </a:t>
            </a:r>
            <a:r>
              <a:rPr lang="fr-FR" sz="800" dirty="0">
                <a:latin typeface="Stone Serif" pitchFamily="2" charset="0"/>
              </a:rPr>
              <a:t>que de les développer </a:t>
            </a:r>
            <a:r>
              <a:rPr lang="fr-FR" sz="800" dirty="0" smtClean="0">
                <a:latin typeface="Stone Serif" pitchFamily="2" charset="0"/>
              </a:rPr>
              <a:t>elle-même</a:t>
            </a:r>
            <a:r>
              <a:rPr lang="fr-FR" sz="800" dirty="0">
                <a:latin typeface="Stone Serif" pitchFamily="2" charset="0"/>
              </a:rPr>
              <a:t>.</a:t>
            </a:r>
          </a:p>
          <a:p>
            <a:pPr algn="just">
              <a:lnSpc>
                <a:spcPct val="145000"/>
              </a:lnSpc>
              <a:spcBef>
                <a:spcPts val="0"/>
              </a:spcBef>
            </a:pPr>
            <a:r>
              <a:rPr lang="fr-FR" sz="800" dirty="0">
                <a:latin typeface="Stone Serif" pitchFamily="2" charset="0"/>
              </a:rPr>
              <a:t>- Croissance : une entreprise peut offrir un service sous forme </a:t>
            </a:r>
            <a:r>
              <a:rPr lang="fr-FR" sz="800" dirty="0" smtClean="0">
                <a:latin typeface="Stone Serif" pitchFamily="2" charset="0"/>
              </a:rPr>
              <a:t>cloud : </a:t>
            </a:r>
            <a:r>
              <a:rPr lang="fr-FR" sz="800" dirty="0">
                <a:latin typeface="Stone Serif" pitchFamily="2" charset="0"/>
              </a:rPr>
              <a:t>nouveaux clients, nouveaux marchés, nouveaux business </a:t>
            </a:r>
            <a:r>
              <a:rPr lang="fr-FR" sz="800" dirty="0" err="1" smtClean="0">
                <a:latin typeface="Stone Serif" pitchFamily="2" charset="0"/>
              </a:rPr>
              <a:t>models</a:t>
            </a:r>
            <a:r>
              <a:rPr lang="fr-FR" sz="800" dirty="0" smtClean="0">
                <a:latin typeface="Stone Serif" pitchFamily="2" charset="0"/>
              </a:rPr>
              <a:t>, souplesse et rapidité de la mise en œuvre.</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cloud</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cloud désigne l’accès via Internet à un </a:t>
            </a:r>
            <a:r>
              <a:rPr lang="fr-FR" sz="700" u="sng" dirty="0" smtClean="0">
                <a:latin typeface="Stone Serif" pitchFamily="2" charset="0"/>
              </a:rPr>
              <a:t>service,</a:t>
            </a:r>
            <a:r>
              <a:rPr lang="fr-FR" sz="700" dirty="0" smtClean="0">
                <a:latin typeface="Stone Serif" pitchFamily="2" charset="0"/>
              </a:rPr>
              <a:t>  facturé à l’usage, sans achat de la ressource sous-jacente au service (serveur, logiciel). Depuis l’essor du cloud en 2006, les services disponibles en mode cloud se sont diversifiés : depuis la simple location de puissance de calcul (« Infrastructure as a service ») jusqu’à l’accès une application métier complète (« Software as a service »).</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passage d’un modèle de de </a:t>
            </a:r>
            <a:r>
              <a:rPr lang="fr-FR" sz="800" dirty="0" err="1" smtClean="0">
                <a:latin typeface="Stone Serif" pitchFamily="2" charset="0"/>
              </a:rPr>
              <a:t>capex</a:t>
            </a:r>
            <a:r>
              <a:rPr lang="fr-FR" sz="800" dirty="0" smtClean="0">
                <a:latin typeface="Stone Serif" pitchFamily="2" charset="0"/>
              </a:rPr>
              <a:t> (actifs immobilisés au bilan) à </a:t>
            </a:r>
            <a:r>
              <a:rPr lang="fr-FR" sz="800" dirty="0" err="1" smtClean="0">
                <a:latin typeface="Stone Serif" pitchFamily="2" charset="0"/>
              </a:rPr>
              <a:t>opex</a:t>
            </a:r>
            <a:r>
              <a:rPr lang="fr-FR" sz="800" dirty="0" smtClean="0">
                <a:latin typeface="Stone Serif" pitchFamily="2" charset="0"/>
              </a:rPr>
              <a:t> (charges ou produits au compte de résultat)</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DSI prête à évoluer sur ses missions et compétences: pilote de services externalisés plutôt que directement productrice de ces services.</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Clément </a:t>
            </a:r>
            <a:r>
              <a:rPr lang="fr-FR" sz="700" dirty="0" err="1" smtClean="0">
                <a:latin typeface="Stone Serif" pitchFamily="2" charset="0"/>
              </a:rPr>
              <a:t>Vouillon</a:t>
            </a:r>
            <a:r>
              <a:rPr lang="fr-FR" sz="700" dirty="0" smtClean="0">
                <a:latin typeface="Stone Serif" pitchFamily="2" charset="0"/>
              </a:rPr>
              <a:t>, Octave </a:t>
            </a:r>
            <a:r>
              <a:rPr lang="fr-FR" sz="700" dirty="0" err="1" smtClean="0">
                <a:latin typeface="Stone Serif" pitchFamily="2" charset="0"/>
              </a:rPr>
              <a:t>Klaba</a:t>
            </a:r>
            <a:r>
              <a:rPr lang="fr-FR" sz="700" dirty="0" smtClean="0">
                <a:latin typeface="Stone Serif" pitchFamily="2" charset="0"/>
              </a:rPr>
              <a:t>, Marie Jung</a:t>
            </a:r>
            <a:r>
              <a:rPr lang="fr-FR" sz="700" dirty="0">
                <a:latin typeface="Stone Serif" pitchFamily="2" charset="0"/>
              </a:rPr>
              <a:t>, David </a:t>
            </a:r>
            <a:r>
              <a:rPr lang="fr-FR" sz="700" dirty="0" err="1" smtClean="0">
                <a:latin typeface="Stone Serif" pitchFamily="2" charset="0"/>
              </a:rPr>
              <a:t>Linthicum</a:t>
            </a:r>
            <a:r>
              <a:rPr lang="fr-FR" sz="700" dirty="0" smtClean="0">
                <a:latin typeface="Stone Serif" pitchFamily="2" charset="0"/>
              </a:rPr>
              <a:t>, Rachel </a:t>
            </a:r>
            <a:r>
              <a:rPr lang="fr-FR" sz="700" dirty="0" err="1" smtClean="0">
                <a:latin typeface="Stone Serif" pitchFamily="2" charset="0"/>
              </a:rPr>
              <a:t>Delacour</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397214" y="3445447"/>
            <a:ext cx="3444683" cy="1226710"/>
          </a:xfrm>
          <a:prstGeom prst="rect">
            <a:avLst/>
          </a:prstGeom>
          <a:ln>
            <a:solidFill>
              <a:schemeClr val="tx1"/>
            </a:solidFill>
            <a:prstDash val="dash"/>
          </a:ln>
        </p:spPr>
        <p:txBody>
          <a:bodyPr vert="horz" lIns="91440" tIns="45720" rIns="91440" bIns="45720" rtlCol="0">
            <a:normAutofit fontScale="85000" lnSpcReduction="2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Aujourd’hui</a:t>
            </a:r>
            <a:r>
              <a:rPr lang="fr-FR" sz="800" dirty="0">
                <a:latin typeface="Stone Serif" pitchFamily="2" charset="0"/>
              </a:rPr>
              <a:t>, toutes les entreprises ont adopté le cloud. On peut distinguer 3 modes </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public </a:t>
            </a:r>
            <a:r>
              <a:rPr lang="fr-FR" sz="800" dirty="0">
                <a:latin typeface="Stone Serif" pitchFamily="2" charset="0"/>
              </a:rPr>
              <a:t>: il est accessible publiquement à tout client. </a:t>
            </a:r>
            <a:r>
              <a:rPr lang="fr-FR" sz="800" dirty="0" smtClean="0">
                <a:latin typeface="Stone Serif" pitchFamily="2" charset="0"/>
              </a:rPr>
              <a:t>Cela </a:t>
            </a:r>
            <a:r>
              <a:rPr lang="fr-FR" sz="800" dirty="0">
                <a:latin typeface="Stone Serif" pitchFamily="2" charset="0"/>
              </a:rPr>
              <a:t>ne signifie pas que </a:t>
            </a:r>
            <a:r>
              <a:rPr lang="fr-FR" sz="800" dirty="0" smtClean="0">
                <a:latin typeface="Stone Serif" pitchFamily="2" charset="0"/>
              </a:rPr>
              <a:t>chacun peut </a:t>
            </a:r>
            <a:r>
              <a:rPr lang="fr-FR" sz="800" dirty="0">
                <a:latin typeface="Stone Serif" pitchFamily="2" charset="0"/>
              </a:rPr>
              <a:t>voir ce que les autres font sur le cloud! Chaque client a ses espaces privés sur le </a:t>
            </a:r>
            <a:r>
              <a:rPr lang="fr-FR" sz="800" dirty="0" smtClean="0">
                <a:latin typeface="Stone Serif" pitchFamily="2" charset="0"/>
              </a:rPr>
              <a:t>cloud.</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privé </a:t>
            </a:r>
            <a:r>
              <a:rPr lang="fr-FR" sz="800" dirty="0" smtClean="0">
                <a:latin typeface="Stone Serif" pitchFamily="2" charset="0"/>
              </a:rPr>
              <a:t>: comme un cloud public </a:t>
            </a:r>
            <a:r>
              <a:rPr lang="fr-FR" sz="800" dirty="0">
                <a:latin typeface="Stone Serif" pitchFamily="2" charset="0"/>
              </a:rPr>
              <a:t>sauf qu’il est détenu, géré et utilisé par l’entreprise exclusivement - il n’est pas accessible à des tiers. </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a:t>
            </a:r>
            <a:r>
              <a:rPr lang="fr-FR" sz="800" i="1" dirty="0" smtClean="0">
                <a:latin typeface="Stone Serif" pitchFamily="2" charset="0"/>
              </a:rPr>
              <a:t>hybride </a:t>
            </a:r>
            <a:r>
              <a:rPr lang="fr-FR" sz="800" dirty="0" smtClean="0">
                <a:latin typeface="Stone Serif" pitchFamily="2" charset="0"/>
              </a:rPr>
              <a:t>: c’est </a:t>
            </a:r>
            <a:r>
              <a:rPr lang="fr-FR" sz="800" dirty="0">
                <a:latin typeface="Stone Serif" pitchFamily="2" charset="0"/>
              </a:rPr>
              <a:t>un cloud privé où certaines formes d’opérations </a:t>
            </a:r>
            <a:r>
              <a:rPr lang="fr-FR" sz="800" dirty="0" smtClean="0">
                <a:latin typeface="Stone Serif" pitchFamily="2" charset="0"/>
              </a:rPr>
              <a:t>(moins confidentielles) peuvent </a:t>
            </a:r>
            <a:r>
              <a:rPr lang="fr-FR" sz="800" dirty="0">
                <a:latin typeface="Stone Serif" pitchFamily="2" charset="0"/>
              </a:rPr>
              <a:t>être déléguées à un cloud </a:t>
            </a:r>
            <a:r>
              <a:rPr lang="fr-FR" sz="800" dirty="0" smtClean="0">
                <a:latin typeface="Stone Serif" pitchFamily="2" charset="0"/>
              </a:rPr>
              <a:t>public</a:t>
            </a:r>
            <a:r>
              <a:rPr lang="fr-FR" sz="800" dirty="0">
                <a:latin typeface="Stone Serif" pitchFamily="2" charset="0"/>
              </a:rPr>
              <a:t>.</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14" name="Rectangle à coins arrondis 13"/>
          <p:cNvSpPr/>
          <p:nvPr/>
        </p:nvSpPr>
        <p:spPr>
          <a:xfrm>
            <a:off x="432656" y="4762500"/>
            <a:ext cx="3409240" cy="562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700" dirty="0" smtClean="0">
                <a:latin typeface="Stone Serif" pitchFamily="2" charset="0"/>
              </a:rPr>
              <a:t>Vous </a:t>
            </a:r>
            <a:r>
              <a:rPr lang="fr-FR" sz="700" dirty="0">
                <a:latin typeface="Stone Serif" pitchFamily="2" charset="0"/>
              </a:rPr>
              <a:t>aurez remarqué que les fiches « web API » et « cloud » ont le même </a:t>
            </a:r>
            <a:r>
              <a:rPr lang="fr-FR" sz="700" dirty="0" smtClean="0">
                <a:latin typeface="Stone Serif" pitchFamily="2" charset="0"/>
              </a:rPr>
              <a:t>texte pour la catégorie « impact business ». </a:t>
            </a:r>
            <a:r>
              <a:rPr lang="fr-FR" sz="700" dirty="0">
                <a:latin typeface="Stone Serif" pitchFamily="2" charset="0"/>
              </a:rPr>
              <a:t>Car dans une large mesure, les APIs et le cloud sont les deux ingrédients d’une même révolution : l’accès à une variété de services via le web</a:t>
            </a:r>
            <a:r>
              <a:rPr lang="fr-FR" sz="700" dirty="0" smtClean="0">
                <a:latin typeface="Stone Serif" pitchFamily="2" charset="0"/>
              </a:rPr>
              <a:t>.</a:t>
            </a:r>
            <a:endParaRPr lang="fr-FR" sz="1200" dirty="0"/>
          </a:p>
        </p:txBody>
      </p:sp>
    </p:spTree>
    <p:extLst>
      <p:ext uri="{BB962C8B-B14F-4D97-AF65-F5344CB8AC3E}">
        <p14:creationId xmlns:p14="http://schemas.microsoft.com/office/powerpoint/2010/main" val="19795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faire du RGPD une contrainte bureaucratique : le RGPD doit être utilisé comme un levier pour sécuriser les pratiques existantes et créer de nouvelles formes de valeur.</a:t>
            </a:r>
            <a:endParaRPr lang="fr-FR" sz="700" dirty="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mettre en place des </a:t>
            </a:r>
            <a:r>
              <a:rPr lang="fr-FR" sz="700" dirty="0" err="1" smtClean="0">
                <a:latin typeface="Stone Serif" pitchFamily="2" charset="0"/>
              </a:rPr>
              <a:t>process</a:t>
            </a:r>
            <a:r>
              <a:rPr lang="fr-FR" sz="700" dirty="0" smtClean="0">
                <a:latin typeface="Stone Serif" pitchFamily="2" charset="0"/>
              </a:rPr>
              <a:t> permanents de recensement des données et de leurs usages, idéalement de paire avec la mission sur la qualité des données (« gouvernance »).</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Tous les cabinets de consulting majeurs ont une offre RGPD.</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a:t>
            </a:r>
            <a:r>
              <a:rPr lang="fr-FR" sz="800" dirty="0" smtClean="0">
                <a:latin typeface="Stone Serif" pitchFamily="2" charset="0"/>
              </a:rPr>
              <a:t>Audit et mise en conformité « préemptive » : le RPGD oblige à établir un contrôle interne pour recenser les données collectées et leurs usages. C’est une rationalisation bénéfique sur ce terrain, laissé longtemps en friche.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Différenciation par l’éthique. Il devient possible de mettre en avant ses produits et services, sur cette dimension. Ex: </a:t>
            </a:r>
            <a:r>
              <a:rPr lang="fr-FR" sz="800" dirty="0" err="1" smtClean="0">
                <a:latin typeface="Stone Serif" pitchFamily="2" charset="0"/>
              </a:rPr>
              <a:t>Qwant</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RGPD</a:t>
            </a:r>
            <a:endParaRPr lang="fr-FR" sz="3200" dirty="0">
              <a:solidFill>
                <a:schemeClr val="bg1"/>
              </a:solidFill>
              <a:latin typeface="Stone Serif" pitchFamily="2" charset="0"/>
            </a:endParaRPr>
          </a:p>
        </p:txBody>
      </p:sp>
      <p:sp>
        <p:nvSpPr>
          <p:cNvPr id="4" name="ZoneTexte 3"/>
          <p:cNvSpPr txBox="1"/>
          <p:nvPr/>
        </p:nvSpPr>
        <p:spPr>
          <a:xfrm>
            <a:off x="113682" y="28960"/>
            <a:ext cx="87691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Droit</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Règlement Général sur la Protection des Données de l’Union Européenne renforce et unifie les droits des citoyens européens sur leurs données personnelles. Entré en vigueur le 25 Mai 2018, il établit notamment le droit au consentement, à l’oubli, à la portabilité des données, quel que soit le lieu de traitement des données. Par exemple, une entreprise américaine gérant des données de citoyen UE sur ses serveurs aux USA doit se conformer au RGPD.</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consulting auprès de cabinets juridiques spécialisés.</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de formation des métiers</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acculturation auprès des métiers (marketing notamment).</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Isabelle </a:t>
            </a:r>
            <a:r>
              <a:rPr lang="fr-FR" sz="700" dirty="0" smtClean="0">
                <a:latin typeface="Stone Serif" pitchFamily="2" charset="0"/>
              </a:rPr>
              <a:t>Falque-</a:t>
            </a:r>
            <a:r>
              <a:rPr lang="fr-FR" sz="700" dirty="0" err="1" smtClean="0">
                <a:latin typeface="Stone Serif" pitchFamily="2" charset="0"/>
              </a:rPr>
              <a:t>Pierrotin</a:t>
            </a:r>
            <a:r>
              <a:rPr lang="fr-FR" sz="700" dirty="0" smtClean="0">
                <a:latin typeface="Stone Serif" pitchFamily="2" charset="0"/>
              </a:rPr>
              <a:t>, La </a:t>
            </a:r>
            <a:r>
              <a:rPr lang="fr-FR" sz="700" dirty="0">
                <a:latin typeface="Stone Serif" pitchFamily="2" charset="0"/>
              </a:rPr>
              <a:t>Quadrature du Net, </a:t>
            </a:r>
            <a:r>
              <a:rPr lang="fr-FR" sz="700" dirty="0" err="1" smtClean="0">
                <a:latin typeface="Stone Serif" pitchFamily="2" charset="0"/>
              </a:rPr>
              <a:t>Tariq</a:t>
            </a:r>
            <a:r>
              <a:rPr lang="fr-FR" sz="700" dirty="0" smtClean="0">
                <a:latin typeface="Stone Serif" pitchFamily="2" charset="0"/>
              </a:rPr>
              <a:t> </a:t>
            </a:r>
            <a:r>
              <a:rPr lang="fr-FR" sz="700" dirty="0" err="1">
                <a:latin typeface="Stone Serif" pitchFamily="2" charset="0"/>
              </a:rPr>
              <a:t>Krim</a:t>
            </a:r>
            <a:r>
              <a:rPr lang="fr-FR" sz="700" dirty="0">
                <a:latin typeface="Stone Serif" pitchFamily="2" charset="0"/>
              </a:rPr>
              <a:t>, Adrien Basdevant, Max </a:t>
            </a:r>
            <a:r>
              <a:rPr lang="fr-FR" sz="700" dirty="0" err="1" smtClean="0">
                <a:latin typeface="Stone Serif" pitchFamily="2" charset="0"/>
              </a:rPr>
              <a:t>Schrems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Qwant</a:t>
            </a:r>
            <a:r>
              <a:rPr lang="fr-FR" sz="800" dirty="0" smtClean="0">
                <a:latin typeface="Stone Serif" pitchFamily="2" charset="0"/>
              </a:rPr>
              <a:t>– ce moteur de recherche met en avant sa non-exploitation des données utilisateurs, pour se différencier de Google.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Dissident.ai </a:t>
            </a:r>
            <a:r>
              <a:rPr lang="fr-FR" sz="800" dirty="0" smtClean="0">
                <a:latin typeface="Stone Serif" pitchFamily="2" charset="0"/>
              </a:rPr>
              <a:t>– cette start-up propose un bouquet de services, et fait du respect de vos données sa proposition de valeur principale.</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font du RGPD un levier</a:t>
            </a:r>
            <a:endParaRPr lang="fr-FR" sz="1100" dirty="0">
              <a:latin typeface="Stone Serif" pitchFamily="2" charset="0"/>
            </a:endParaRPr>
          </a:p>
        </p:txBody>
      </p:sp>
    </p:spTree>
    <p:extLst>
      <p:ext uri="{BB962C8B-B14F-4D97-AF65-F5344CB8AC3E}">
        <p14:creationId xmlns:p14="http://schemas.microsoft.com/office/powerpoint/2010/main" val="24657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ne pas faire du « Internet of Shit » : des objets gadgets, et mal sécurisés.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étude de marché solide pour s’assurer que le service apporté par l’objet connecté apporte une valeur centrale au client.</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Sigfox</a:t>
            </a:r>
            <a:r>
              <a:rPr lang="fr-FR" sz="700" dirty="0" smtClean="0">
                <a:latin typeface="Stone Serif" pitchFamily="2" charset="0"/>
              </a:rPr>
              <a:t>, Orange, </a:t>
            </a:r>
            <a:r>
              <a:rPr lang="fr-FR" sz="700" dirty="0" err="1" smtClean="0">
                <a:latin typeface="Stone Serif" pitchFamily="2" charset="0"/>
              </a:rPr>
              <a:t>Objenious</a:t>
            </a:r>
            <a:r>
              <a:rPr lang="fr-FR" sz="700" dirty="0" smtClean="0">
                <a:latin typeface="Stone Serif" pitchFamily="2" charset="0"/>
              </a:rPr>
              <a:t> et cabinets de consulting (ex: </a:t>
            </a:r>
            <a:r>
              <a:rPr lang="fr-FR" sz="700" dirty="0" err="1" smtClean="0">
                <a:latin typeface="Stone Serif" pitchFamily="2" charset="0"/>
              </a:rPr>
              <a:t>Visiativ</a:t>
            </a:r>
            <a:r>
              <a:rPr lang="fr-FR" sz="700" dirty="0" smtClean="0">
                <a:latin typeface="Stone Serif" pitchFamily="2" charset="0"/>
              </a:rPr>
              <a:t>).</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rmAutofit fontScale="92500" lnSpcReduction="10000"/>
          </a:bodyPr>
          <a:lstStyle/>
          <a:p>
            <a:pPr algn="just">
              <a:lnSpc>
                <a:spcPct val="145000"/>
              </a:lnSpc>
              <a:spcBef>
                <a:spcPts val="0"/>
              </a:spcBef>
            </a:pPr>
            <a:r>
              <a:rPr lang="fr-FR" sz="800" dirty="0" smtClean="0">
                <a:latin typeface="Stone Serif" pitchFamily="2" charset="0"/>
              </a:rPr>
              <a:t>- Innovation (valeur client) </a:t>
            </a:r>
            <a:r>
              <a:rPr lang="fr-FR" sz="800" dirty="0">
                <a:latin typeface="Stone Serif" pitchFamily="2" charset="0"/>
              </a:rPr>
              <a:t>: </a:t>
            </a:r>
            <a:r>
              <a:rPr lang="fr-FR" sz="800" dirty="0" smtClean="0">
                <a:latin typeface="Stone Serif" pitchFamily="2" charset="0"/>
              </a:rPr>
              <a:t>l’</a:t>
            </a:r>
            <a:r>
              <a:rPr lang="fr-FR" sz="800" dirty="0" err="1" smtClean="0">
                <a:latin typeface="Stone Serif" pitchFamily="2" charset="0"/>
              </a:rPr>
              <a:t>IoT</a:t>
            </a:r>
            <a:r>
              <a:rPr lang="fr-FR" sz="800" dirty="0" smtClean="0">
                <a:latin typeface="Stone Serif" pitchFamily="2" charset="0"/>
              </a:rPr>
              <a:t> permet d’ajouter des services aux produits. Ces services deviennent même centraux à la proposition de valeur. Ex: une voiture est maintenant un « ordinateur sur roues », signifiant que ce sont les services connectés qui donnent sa valeur à la voiture – plutôt que sa carrosserie ou son moteur.</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Management du cycle de vie du produit (PLM) : les objets connectés permettent un suivi de bout en bout, des </a:t>
            </a:r>
            <a:r>
              <a:rPr lang="fr-FR" sz="800" dirty="0">
                <a:latin typeface="Stone Serif" pitchFamily="2" charset="0"/>
              </a:rPr>
              <a:t>matières premières au </a:t>
            </a:r>
            <a:r>
              <a:rPr lang="fr-FR" sz="800" dirty="0" smtClean="0">
                <a:latin typeface="Stone Serif" pitchFamily="2" charset="0"/>
              </a:rPr>
              <a:t>SAV.</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IoT</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L’Internet des Objets (</a:t>
            </a:r>
            <a:r>
              <a:rPr lang="fr-FR" sz="700" dirty="0" err="1" smtClean="0">
                <a:latin typeface="Stone Serif" pitchFamily="2" charset="0"/>
              </a:rPr>
              <a:t>IoT</a:t>
            </a:r>
            <a:r>
              <a:rPr lang="fr-FR" sz="700" dirty="0" smtClean="0">
                <a:latin typeface="Stone Serif" pitchFamily="2" charset="0"/>
              </a:rPr>
              <a:t>) désigne les objets connectés à Internet, capables de recevoir ou émettre de la donnée pour la réalisation d’un service supplémentaire à la fonction initiale de l’objet (on peut donc parler de « smart </a:t>
            </a:r>
            <a:r>
              <a:rPr lang="fr-FR" sz="700" dirty="0" err="1" smtClean="0">
                <a:latin typeface="Stone Serif" pitchFamily="2" charset="0"/>
              </a:rPr>
              <a:t>objects</a:t>
            </a:r>
            <a:r>
              <a:rPr lang="fr-FR" sz="700" dirty="0" smtClean="0">
                <a:latin typeface="Stone Serif" pitchFamily="2" charset="0"/>
              </a:rPr>
              <a:t> » ou « objets augmentés »). L’</a:t>
            </a:r>
            <a:r>
              <a:rPr lang="fr-FR" sz="700" dirty="0" err="1" smtClean="0">
                <a:latin typeface="Stone Serif" pitchFamily="2" charset="0"/>
              </a:rPr>
              <a:t>IoT</a:t>
            </a:r>
            <a:r>
              <a:rPr lang="fr-FR" sz="700" dirty="0" smtClean="0">
                <a:latin typeface="Stone Serif" pitchFamily="2" charset="0"/>
              </a:rPr>
              <a:t> impacte les objets de consommation courante (accessoires, électroménager, etc.) mais également l’industrie et les services (machines connectées, robotique,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R&amp;D.</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d’accompagnement par cabinet de consulting.</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 : y </a:t>
            </a:r>
            <a:r>
              <a:rPr lang="fr-FR" sz="800" dirty="0" err="1" smtClean="0">
                <a:latin typeface="Stone Serif" pitchFamily="2" charset="0"/>
              </a:rPr>
              <a:t>a-t-il</a:t>
            </a:r>
            <a:r>
              <a:rPr lang="fr-FR" sz="800" dirty="0" smtClean="0">
                <a:latin typeface="Stone Serif" pitchFamily="2" charset="0"/>
              </a:rPr>
              <a:t> des opportunités </a:t>
            </a:r>
            <a:r>
              <a:rPr lang="fr-FR" sz="800" dirty="0" err="1" smtClean="0">
                <a:latin typeface="Stone Serif" pitchFamily="2" charset="0"/>
              </a:rPr>
              <a:t>IoT</a:t>
            </a:r>
            <a:r>
              <a:rPr lang="fr-FR" sz="800" dirty="0">
                <a:latin typeface="Stone Serif" pitchFamily="2" charset="0"/>
              </a:rPr>
              <a:t> </a:t>
            </a:r>
            <a:r>
              <a:rPr lang="fr-FR" sz="800" dirty="0" smtClean="0">
                <a:latin typeface="Stone Serif" pitchFamily="2" charset="0"/>
              </a:rPr>
              <a:t>? En production ou côté clients?</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Nicolas </a:t>
            </a:r>
            <a:r>
              <a:rPr lang="fr-FR" sz="700" dirty="0" err="1">
                <a:latin typeface="Stone Serif" pitchFamily="2" charset="0"/>
              </a:rPr>
              <a:t>Lesconnec</a:t>
            </a:r>
            <a:r>
              <a:rPr lang="fr-FR" sz="700" dirty="0">
                <a:latin typeface="Stone Serif" pitchFamily="2" charset="0"/>
              </a:rPr>
              <a:t>, Benjamin </a:t>
            </a:r>
            <a:r>
              <a:rPr lang="fr-FR" sz="700" dirty="0" err="1">
                <a:latin typeface="Stone Serif" pitchFamily="2" charset="0"/>
              </a:rPr>
              <a:t>Cabé</a:t>
            </a:r>
            <a:r>
              <a:rPr lang="fr-FR" sz="700" dirty="0">
                <a:latin typeface="Stone Serif" pitchFamily="2" charset="0"/>
              </a:rPr>
              <a:t>, </a:t>
            </a:r>
            <a:r>
              <a:rPr lang="fr-FR" sz="700" dirty="0" err="1">
                <a:latin typeface="Stone Serif" pitchFamily="2" charset="0"/>
              </a:rPr>
              <a:t>Cedric</a:t>
            </a:r>
            <a:r>
              <a:rPr lang="fr-FR" sz="700" dirty="0">
                <a:latin typeface="Stone Serif" pitchFamily="2" charset="0"/>
              </a:rPr>
              <a:t> </a:t>
            </a:r>
            <a:r>
              <a:rPr lang="fr-FR" sz="700" dirty="0" err="1" smtClean="0">
                <a:latin typeface="Stone Serif" pitchFamily="2" charset="0"/>
              </a:rPr>
              <a:t>Hutchings</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fontScale="925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iRobot</a:t>
            </a:r>
            <a:r>
              <a:rPr lang="fr-FR" sz="800" dirty="0" smtClean="0">
                <a:latin typeface="Stone Serif" pitchFamily="2" charset="0"/>
              </a:rPr>
              <a:t>– Commercialise </a:t>
            </a:r>
            <a:r>
              <a:rPr lang="fr-FR" sz="800" b="1" dirty="0" err="1" smtClean="0">
                <a:latin typeface="Stone Serif" pitchFamily="2" charset="0"/>
              </a:rPr>
              <a:t>Roomba</a:t>
            </a:r>
            <a:r>
              <a:rPr lang="fr-FR" sz="800" dirty="0" smtClean="0">
                <a:latin typeface="Stone Serif" pitchFamily="2" charset="0"/>
              </a:rPr>
              <a:t>, un robot aspirateur qui se déplace dans la maison en détectant les espaces et les murs grâce à ses capteurs. Il envoie ses données via wifi sur une </a:t>
            </a:r>
            <a:r>
              <a:rPr lang="fr-FR" sz="800" dirty="0" err="1" smtClean="0">
                <a:latin typeface="Stone Serif" pitchFamily="2" charset="0"/>
              </a:rPr>
              <a:t>app</a:t>
            </a:r>
            <a:r>
              <a:rPr lang="fr-FR" sz="800" dirty="0" smtClean="0">
                <a:latin typeface="Stone Serif" pitchFamily="2" charset="0"/>
              </a:rPr>
              <a:t> mobile.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PTC</a:t>
            </a:r>
            <a:r>
              <a:rPr lang="fr-FR" sz="800" dirty="0" smtClean="0">
                <a:latin typeface="Stone Serif" pitchFamily="2" charset="0"/>
              </a:rPr>
              <a:t>, fournisseur de solution d’</a:t>
            </a:r>
            <a:r>
              <a:rPr lang="fr-FR" sz="800" dirty="0" err="1" smtClean="0">
                <a:latin typeface="Stone Serif" pitchFamily="2" charset="0"/>
              </a:rPr>
              <a:t>IoT</a:t>
            </a:r>
            <a:r>
              <a:rPr lang="fr-FR" sz="800" dirty="0" smtClean="0">
                <a:latin typeface="Stone Serif" pitchFamily="2" charset="0"/>
              </a:rPr>
              <a:t> industriel (</a:t>
            </a:r>
            <a:r>
              <a:rPr lang="fr-FR" sz="800" dirty="0" err="1" smtClean="0">
                <a:latin typeface="Stone Serif" pitchFamily="2" charset="0"/>
              </a:rPr>
              <a:t>IIoT</a:t>
            </a:r>
            <a:r>
              <a:rPr lang="fr-FR" sz="800" dirty="0" smtClean="0">
                <a:latin typeface="Stone Serif" pitchFamily="2" charset="0"/>
              </a:rPr>
              <a:t>). PTC équipe les entreprises manufacturières en objets connectés et logiciels pour un meilleur contrôle de la production.</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Enedis</a:t>
            </a:r>
            <a:r>
              <a:rPr lang="fr-FR" sz="800" dirty="0" smtClean="0">
                <a:latin typeface="Stone Serif" pitchFamily="2" charset="0"/>
              </a:rPr>
              <a:t>– avec </a:t>
            </a:r>
            <a:r>
              <a:rPr lang="fr-FR" sz="800" b="1" dirty="0" err="1" smtClean="0">
                <a:latin typeface="Stone Serif" pitchFamily="2" charset="0"/>
              </a:rPr>
              <a:t>Linky</a:t>
            </a:r>
            <a:r>
              <a:rPr lang="fr-FR" sz="800" b="1" dirty="0" smtClean="0">
                <a:latin typeface="Stone Serif" pitchFamily="2" charset="0"/>
              </a:rPr>
              <a:t>, </a:t>
            </a:r>
            <a:r>
              <a:rPr lang="fr-FR" sz="800" dirty="0" smtClean="0">
                <a:latin typeface="Stone Serif" pitchFamily="2" charset="0"/>
              </a:rPr>
              <a:t>un compteur connecté qui fait un relevé horaire de consommation. Cela permettrait de moduler le prix et d’offrir des services en fonction de la consommation.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1" name="ZoneTexte 30"/>
          <p:cNvSpPr txBox="1"/>
          <p:nvPr/>
        </p:nvSpPr>
        <p:spPr>
          <a:xfrm>
            <a:off x="113682" y="36048"/>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Tree>
    <p:extLst>
      <p:ext uri="{BB962C8B-B14F-4D97-AF65-F5344CB8AC3E}">
        <p14:creationId xmlns:p14="http://schemas.microsoft.com/office/powerpoint/2010/main" val="368111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au cœur de l’IA, ce sont donc les mêmes entreprises : </a:t>
            </a:r>
            <a:r>
              <a:rPr lang="fr-FR" sz="800" dirty="0" err="1" smtClean="0">
                <a:latin typeface="Stone Serif" pitchFamily="2" charset="0"/>
              </a:rPr>
              <a:t>DataGenius</a:t>
            </a:r>
            <a:r>
              <a:rPr lang="fr-FR" sz="800" dirty="0">
                <a:latin typeface="Stone Serif" pitchFamily="2" charset="0"/>
              </a:rPr>
              <a:t>, </a:t>
            </a:r>
            <a:r>
              <a:rPr lang="fr-FR" sz="800" dirty="0" err="1">
                <a:latin typeface="Stone Serif" pitchFamily="2" charset="0"/>
              </a:rPr>
              <a:t>mfglabs</a:t>
            </a:r>
            <a:r>
              <a:rPr lang="fr-FR" sz="800" dirty="0">
                <a:latin typeface="Stone Serif" pitchFamily="2" charset="0"/>
              </a:rPr>
              <a:t>, </a:t>
            </a:r>
            <a:r>
              <a:rPr lang="fr-FR" sz="800" dirty="0" err="1" smtClean="0">
                <a:latin typeface="Stone Serif" pitchFamily="2" charset="0"/>
              </a:rPr>
              <a:t>Datalyo</a:t>
            </a:r>
            <a:r>
              <a:rPr lang="fr-FR" sz="800" dirty="0" smtClean="0">
                <a:latin typeface="Stone Serif" pitchFamily="2" charset="0"/>
              </a:rPr>
              <a:t>, </a:t>
            </a:r>
            <a:r>
              <a:rPr lang="fr-FR" sz="800" dirty="0" err="1" smtClean="0">
                <a:latin typeface="Stone Serif" pitchFamily="2" charset="0"/>
              </a:rPr>
              <a:t>Sicara</a:t>
            </a:r>
            <a:r>
              <a:rPr lang="fr-FR" sz="800" dirty="0" smtClean="0">
                <a:latin typeface="Stone Serif" pitchFamily="2" charset="0"/>
              </a:rPr>
              <a:t> </a:t>
            </a:r>
            <a:r>
              <a:rPr lang="fr-FR" sz="800" dirty="0">
                <a:latin typeface="Stone Serif" pitchFamily="2" charset="0"/>
              </a:rPr>
              <a:t>+ </a:t>
            </a:r>
            <a:r>
              <a:rPr lang="fr-FR" sz="800" dirty="0" smtClean="0">
                <a:latin typeface="Stone Serif" pitchFamily="2" charset="0"/>
              </a:rPr>
              <a:t>tout grand cabinet </a:t>
            </a:r>
            <a:r>
              <a:rPr lang="fr-FR" sz="800" dirty="0">
                <a:latin typeface="Stone Serif" pitchFamily="2" charset="0"/>
              </a:rPr>
              <a:t>de </a:t>
            </a:r>
            <a:r>
              <a:rPr lang="fr-FR" sz="800" dirty="0" smtClean="0">
                <a:latin typeface="Stone Serif" pitchFamily="2" charset="0"/>
              </a:rPr>
              <a:t>consulting.</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75424"/>
          </a:xfrm>
          <a:ln>
            <a:solidFill>
              <a:schemeClr val="tx1"/>
            </a:solidFill>
            <a:prstDash val="dash"/>
          </a:ln>
        </p:spPr>
        <p:txBody>
          <a:bodyPr>
            <a:noAutofit/>
          </a:bodyPr>
          <a:lstStyle/>
          <a:p>
            <a:pPr algn="just">
              <a:lnSpc>
                <a:spcPct val="145000"/>
              </a:lnSpc>
              <a:spcBef>
                <a:spcPts val="0"/>
              </a:spcBef>
            </a:pPr>
            <a:r>
              <a:rPr lang="fr-FR" sz="750" dirty="0">
                <a:latin typeface="Stone Serif" pitchFamily="2" charset="0"/>
              </a:rPr>
              <a:t>- </a:t>
            </a:r>
            <a:r>
              <a:rPr lang="fr-FR" sz="750" b="1" dirty="0">
                <a:latin typeface="Stone Serif" pitchFamily="2" charset="0"/>
              </a:rPr>
              <a:t>Diagnostic / prise de décision</a:t>
            </a:r>
            <a:r>
              <a:rPr lang="fr-FR" sz="750" dirty="0">
                <a:latin typeface="Stone Serif" pitchFamily="2" charset="0"/>
              </a:rPr>
              <a:t> </a:t>
            </a:r>
            <a:r>
              <a:rPr lang="fr-FR" sz="750" b="1" dirty="0" smtClean="0">
                <a:latin typeface="Stone Serif" pitchFamily="2" charset="0"/>
              </a:rPr>
              <a:t>/ recommandations</a:t>
            </a:r>
            <a:r>
              <a:rPr lang="fr-FR" sz="750" dirty="0" smtClean="0">
                <a:latin typeface="Stone Serif" pitchFamily="2" charset="0"/>
              </a:rPr>
              <a:t> : </a:t>
            </a:r>
            <a:r>
              <a:rPr lang="fr-FR" sz="750" dirty="0">
                <a:latin typeface="Stone Serif" pitchFamily="2" charset="0"/>
              </a:rPr>
              <a:t>là où un humain serait lent et commettrait des erreurs, le ML peut analyser des données complexes rapidement pour arriver à un jugement très fiable (dossier frauduleux ou pas ? Prix trop élevé ou correct ? Malade ou bien portant ?).</a:t>
            </a:r>
          </a:p>
          <a:p>
            <a:pPr algn="just">
              <a:lnSpc>
                <a:spcPct val="145000"/>
              </a:lnSpc>
              <a:spcBef>
                <a:spcPts val="0"/>
              </a:spcBef>
            </a:pPr>
            <a:r>
              <a:rPr lang="fr-FR" sz="750" dirty="0">
                <a:latin typeface="Stone Serif" pitchFamily="2" charset="0"/>
              </a:rPr>
              <a:t>- </a:t>
            </a:r>
            <a:r>
              <a:rPr lang="fr-FR" sz="750" b="1" dirty="0">
                <a:latin typeface="Stone Serif" pitchFamily="2" charset="0"/>
              </a:rPr>
              <a:t>Autonomie</a:t>
            </a:r>
            <a:r>
              <a:rPr lang="fr-FR" sz="750" dirty="0">
                <a:latin typeface="Stone Serif" pitchFamily="2" charset="0"/>
              </a:rPr>
              <a:t> : le ML permet aux véhicules et robots de faire une série rapide de diagnostics / prises de décision, ce qui leur donne un comportement complexe (se déplacer, saisir un objet, parler</a:t>
            </a:r>
            <a:r>
              <a:rPr lang="fr-FR" sz="750" dirty="0" smtClean="0">
                <a:latin typeface="Stone Serif" pitchFamily="2" charset="0"/>
              </a:rPr>
              <a:t>…).</a:t>
            </a:r>
            <a:endParaRPr lang="fr-FR" sz="75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Machine </a:t>
            </a:r>
            <a:r>
              <a:rPr lang="fr-FR" sz="3200" dirty="0" err="1" smtClean="0">
                <a:solidFill>
                  <a:schemeClr val="bg1"/>
                </a:solidFill>
                <a:latin typeface="Stone Serif" pitchFamily="2" charset="0"/>
              </a:rPr>
              <a:t>learning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Le </a:t>
            </a:r>
            <a:r>
              <a:rPr lang="fr-FR" sz="800" dirty="0">
                <a:latin typeface="Stone Serif" pitchFamily="2" charset="0"/>
              </a:rPr>
              <a:t>machine </a:t>
            </a:r>
            <a:r>
              <a:rPr lang="fr-FR" sz="800" dirty="0" err="1">
                <a:latin typeface="Stone Serif" pitchFamily="2" charset="0"/>
              </a:rPr>
              <a:t>learning</a:t>
            </a:r>
            <a:r>
              <a:rPr lang="fr-FR" sz="800" dirty="0">
                <a:latin typeface="Stone Serif" pitchFamily="2" charset="0"/>
              </a:rPr>
              <a:t> (ML) ou « apprentissage machine » désigne </a:t>
            </a:r>
            <a:r>
              <a:rPr lang="fr-FR" sz="800" dirty="0" smtClean="0">
                <a:latin typeface="Stone Serif" pitchFamily="2" charset="0"/>
              </a:rPr>
              <a:t>une famille de méthodes statistiques au </a:t>
            </a:r>
            <a:r>
              <a:rPr lang="fr-FR" sz="800" dirty="0">
                <a:latin typeface="Stone Serif" pitchFamily="2" charset="0"/>
              </a:rPr>
              <a:t>cœur d l’IA. Elle permet de faire de la prédiction ou de la classification : « est-ce que ce panneau est un stop ou un feu rouge? » « est-ce que ce visage est celui d’un homme? De quel âge? ». Le machine </a:t>
            </a:r>
            <a:r>
              <a:rPr lang="fr-FR" sz="800" dirty="0" err="1">
                <a:latin typeface="Stone Serif" pitchFamily="2" charset="0"/>
              </a:rPr>
              <a:t>learning</a:t>
            </a:r>
            <a:r>
              <a:rPr lang="fr-FR" sz="800" dirty="0">
                <a:latin typeface="Stone Serif" pitchFamily="2" charset="0"/>
              </a:rPr>
              <a:t> s’applique bien aux images, mais aussi au texte et à la vidéo. </a:t>
            </a:r>
            <a:r>
              <a:rPr lang="fr-FR" sz="800" u="sng" dirty="0">
                <a:latin typeface="Stone Serif" pitchFamily="2" charset="0"/>
              </a:rPr>
              <a:t>Une condition majeure</a:t>
            </a:r>
            <a:r>
              <a:rPr lang="fr-FR" sz="800" dirty="0">
                <a:latin typeface="Stone Serif" pitchFamily="2" charset="0"/>
              </a:rPr>
              <a:t> : avoir assez d’images, de texte… pour « entraîner » l’algorithme sur la tâche demandée</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5853" y="2890684"/>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Andrew </a:t>
            </a:r>
            <a:r>
              <a:rPr lang="fr-FR" sz="800" dirty="0" err="1" smtClean="0">
                <a:latin typeface="Stone Serif" pitchFamily="2" charset="0"/>
              </a:rPr>
              <a:t>Ng</a:t>
            </a:r>
            <a:r>
              <a:rPr lang="fr-FR" sz="800" dirty="0" smtClean="0">
                <a:latin typeface="Stone Serif" pitchFamily="2" charset="0"/>
              </a:rPr>
              <a:t>, Yann </a:t>
            </a:r>
            <a:r>
              <a:rPr lang="fr-FR" sz="800" dirty="0" err="1" smtClean="0">
                <a:latin typeface="Stone Serif" pitchFamily="2" charset="0"/>
              </a:rPr>
              <a:t>LeCun</a:t>
            </a:r>
            <a:r>
              <a:rPr lang="fr-FR" sz="800" dirty="0" smtClean="0">
                <a:latin typeface="Stone Serif" pitchFamily="2" charset="0"/>
              </a:rPr>
              <a:t>, François </a:t>
            </a:r>
            <a:r>
              <a:rPr lang="fr-FR" sz="800" dirty="0">
                <a:latin typeface="Stone Serif" pitchFamily="2" charset="0"/>
              </a:rPr>
              <a:t>Chollet, Benedict Evans, </a:t>
            </a:r>
            <a:r>
              <a:rPr lang="fr-FR" sz="800" dirty="0" err="1">
                <a:latin typeface="Stone Serif" pitchFamily="2" charset="0"/>
              </a:rPr>
              <a:t>Zeynep</a:t>
            </a:r>
            <a:r>
              <a:rPr lang="fr-FR" sz="800" dirty="0">
                <a:latin typeface="Stone Serif" pitchFamily="2" charset="0"/>
              </a:rPr>
              <a:t> </a:t>
            </a:r>
            <a:r>
              <a:rPr lang="fr-FR" sz="800" dirty="0" err="1">
                <a:latin typeface="Stone Serif" pitchFamily="2" charset="0"/>
              </a:rPr>
              <a:t>Tufekci</a:t>
            </a:r>
            <a:r>
              <a:rPr lang="fr-FR" sz="800" dirty="0">
                <a:latin typeface="Stone Serif" pitchFamily="2" charset="0"/>
              </a:rPr>
              <a:t>,   </a:t>
            </a:r>
            <a:r>
              <a:rPr lang="fr-FR" sz="800" dirty="0" err="1">
                <a:latin typeface="Stone Serif" pitchFamily="2" charset="0"/>
              </a:rPr>
              <a:t>Azeem</a:t>
            </a:r>
            <a:r>
              <a:rPr lang="fr-FR" sz="800" dirty="0">
                <a:latin typeface="Stone Serif" pitchFamily="2" charset="0"/>
              </a:rPr>
              <a:t> Azhar, Cathy </a:t>
            </a:r>
            <a:r>
              <a:rPr lang="fr-FR" sz="800" dirty="0" err="1">
                <a:latin typeface="Stone Serif" pitchFamily="2" charset="0"/>
              </a:rPr>
              <a:t>O'Neil</a:t>
            </a:r>
            <a:r>
              <a:rPr lang="fr-FR" sz="800" dirty="0">
                <a:latin typeface="Stone Serif" pitchFamily="2" charset="0"/>
              </a:rPr>
              <a:t>, Gilles </a:t>
            </a:r>
            <a:r>
              <a:rPr lang="fr-FR" sz="800" dirty="0" smtClean="0">
                <a:latin typeface="Stone Serif" pitchFamily="2" charset="0"/>
              </a:rPr>
              <a:t>Babinet.</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4" name="Sous-titre 2"/>
          <p:cNvSpPr txBox="1">
            <a:spLocks/>
          </p:cNvSpPr>
          <p:nvPr/>
        </p:nvSpPr>
        <p:spPr>
          <a:xfrm>
            <a:off x="382904" y="4008970"/>
            <a:ext cx="6917986" cy="104503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adopté largement par toutes les industries, fournisseurs de service et fonctions de l’entreprise : </a:t>
            </a:r>
          </a:p>
          <a:p>
            <a:pPr algn="l">
              <a:lnSpc>
                <a:spcPct val="135000"/>
              </a:lnSpc>
            </a:pPr>
            <a:r>
              <a:rPr lang="fr-FR" sz="800" dirty="0" smtClean="0">
                <a:latin typeface="Stone Serif" pitchFamily="2" charset="0"/>
              </a:rPr>
              <a:t>- Banque – assurance : détection de fraude, recommandations de produits, calcul de </a:t>
            </a:r>
            <a:r>
              <a:rPr lang="fr-FR" sz="800" dirty="0" err="1" smtClean="0">
                <a:latin typeface="Stone Serif" pitchFamily="2" charset="0"/>
              </a:rPr>
              <a:t>scoring</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Industrie : gestion d’entrepôts et de chaînes logistiques, gestion de la production</a:t>
            </a:r>
            <a:br>
              <a:rPr lang="fr-FR" sz="800" dirty="0" smtClean="0">
                <a:latin typeface="Stone Serif" pitchFamily="2" charset="0"/>
              </a:rPr>
            </a:br>
            <a:r>
              <a:rPr lang="fr-FR" sz="800" dirty="0" smtClean="0">
                <a:latin typeface="Stone Serif" pitchFamily="2" charset="0"/>
              </a:rPr>
              <a:t>- RH : </a:t>
            </a:r>
            <a:r>
              <a:rPr lang="fr-FR" sz="800" dirty="0" err="1" smtClean="0">
                <a:latin typeface="Stone Serif" pitchFamily="2" charset="0"/>
              </a:rPr>
              <a:t>sourcing</a:t>
            </a:r>
            <a:r>
              <a:rPr lang="fr-FR" sz="800" dirty="0" smtClean="0">
                <a:latin typeface="Stone Serif" pitchFamily="2" charset="0"/>
              </a:rPr>
              <a:t> de candidats</a:t>
            </a:r>
            <a:br>
              <a:rPr lang="fr-FR" sz="800" dirty="0" smtClean="0">
                <a:latin typeface="Stone Serif" pitchFamily="2" charset="0"/>
              </a:rPr>
            </a:br>
            <a:r>
              <a:rPr lang="fr-FR" sz="800" dirty="0" smtClean="0">
                <a:latin typeface="Stone Serif" pitchFamily="2" charset="0"/>
              </a:rPr>
              <a:t>- Marketing : analyses de marché, campagnes de publicité ciblées.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Entreprises qui utilisent cette techno</a:t>
            </a:r>
            <a:endParaRPr lang="fr-FR" sz="1100" dirty="0">
              <a:latin typeface="Stone Serif" pitchFamily="2" charset="0"/>
            </a:endParaRPr>
          </a:p>
        </p:txBody>
      </p:sp>
      <p:sp>
        <p:nvSpPr>
          <p:cNvPr id="32" name="ZoneTexte 31"/>
          <p:cNvSpPr txBox="1"/>
          <p:nvPr/>
        </p:nvSpPr>
        <p:spPr>
          <a:xfrm>
            <a:off x="113682" y="78574"/>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82632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104436" y="2869955"/>
            <a:ext cx="3210765" cy="47898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Synomia</a:t>
            </a:r>
            <a:r>
              <a:rPr lang="fr-FR" sz="800" dirty="0" smtClean="0">
                <a:latin typeface="Stone Serif" pitchFamily="2" charset="0"/>
              </a:rPr>
              <a:t>, </a:t>
            </a:r>
            <a:r>
              <a:rPr lang="fr-FR" sz="800" dirty="0" err="1" smtClean="0">
                <a:latin typeface="Stone Serif" pitchFamily="2" charset="0"/>
              </a:rPr>
              <a:t>Inbenta</a:t>
            </a:r>
            <a:r>
              <a:rPr lang="fr-FR" sz="800" dirty="0" smtClean="0">
                <a:latin typeface="Stone Serif" pitchFamily="2" charset="0"/>
              </a:rPr>
              <a:t>, 55, </a:t>
            </a:r>
            <a:r>
              <a:rPr lang="fr-FR" sz="800" dirty="0" err="1" smtClean="0">
                <a:latin typeface="Stone Serif" pitchFamily="2" charset="0"/>
              </a:rPr>
              <a:t>mfg</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 Stat4Decision</a:t>
            </a:r>
            <a:r>
              <a:rPr lang="fr-FR" sz="800" dirty="0">
                <a:latin typeface="Stone Serif" pitchFamily="2" charset="0"/>
              </a:rPr>
              <a:t>, </a:t>
            </a:r>
            <a:r>
              <a:rPr lang="fr-FR" sz="800" dirty="0" err="1">
                <a:latin typeface="Stone Serif" pitchFamily="2" charset="0"/>
              </a:rPr>
              <a:t>Doyoudreamup</a:t>
            </a:r>
            <a:r>
              <a:rPr lang="fr-FR" sz="800" dirty="0">
                <a:latin typeface="Stone Serif" pitchFamily="2" charset="0"/>
              </a:rPr>
              <a:t>  </a:t>
            </a:r>
            <a:r>
              <a:rPr lang="fr-FR" sz="800" dirty="0" smtClean="0">
                <a:latin typeface="Stone Serif" pitchFamily="2" charset="0"/>
              </a:rPr>
              <a:t>+ labos de recherche.</a:t>
            </a:r>
            <a:endParaRPr lang="fr-FR" sz="800" dirty="0">
              <a:latin typeface="Stone Serif" pitchFamily="2" charset="0"/>
            </a:endParaRPr>
          </a:p>
        </p:txBody>
      </p:sp>
      <p:sp>
        <p:nvSpPr>
          <p:cNvPr id="6" name="ZoneTexte 5"/>
          <p:cNvSpPr txBox="1"/>
          <p:nvPr/>
        </p:nvSpPr>
        <p:spPr>
          <a:xfrm>
            <a:off x="4097348" y="2611408"/>
            <a:ext cx="3224938"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291977"/>
          </a:xfrm>
          <a:ln>
            <a:solidFill>
              <a:schemeClr val="tx1"/>
            </a:solidFill>
            <a:prstDash val="dash"/>
          </a:ln>
        </p:spPr>
        <p:txBody>
          <a:bodyPr>
            <a:normAutofit fontScale="92500"/>
          </a:bodyPr>
          <a:lstStyle/>
          <a:p>
            <a:pPr algn="just">
              <a:lnSpc>
                <a:spcPct val="145000"/>
              </a:lnSpc>
              <a:spcBef>
                <a:spcPts val="0"/>
              </a:spcBef>
            </a:pPr>
            <a:r>
              <a:rPr lang="fr-FR" sz="800" dirty="0" smtClean="0">
                <a:latin typeface="Stone Serif" pitchFamily="2" charset="0"/>
              </a:rPr>
              <a:t>- Marketing : l’analyse de texte permet de caractériser très spécifiquement la personne auteur-</a:t>
            </a:r>
            <a:r>
              <a:rPr lang="fr-FR" sz="800" dirty="0" err="1" smtClean="0">
                <a:latin typeface="Stone Serif" pitchFamily="2" charset="0"/>
              </a:rPr>
              <a:t>trice</a:t>
            </a:r>
            <a:r>
              <a:rPr lang="fr-FR" sz="800" dirty="0" smtClean="0">
                <a:latin typeface="Stone Serif" pitchFamily="2" charset="0"/>
              </a:rPr>
              <a:t> du texte. Elle est donc abondamment utilisée pour la segmentation et le profilage.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Interfaces conversationnelles : les « </a:t>
            </a:r>
            <a:r>
              <a:rPr lang="fr-FR" sz="800" dirty="0" err="1" smtClean="0">
                <a:latin typeface="Stone Serif" pitchFamily="2" charset="0"/>
              </a:rPr>
              <a:t>chatbots</a:t>
            </a:r>
            <a:r>
              <a:rPr lang="fr-FR" sz="800" dirty="0" smtClean="0">
                <a:latin typeface="Stone Serif" pitchFamily="2" charset="0"/>
              </a:rPr>
              <a:t> » utilisent la fouille de texte et de la data science pour fonctionner.</a:t>
            </a:r>
          </a:p>
          <a:p>
            <a:pPr algn="just">
              <a:lnSpc>
                <a:spcPct val="145000"/>
              </a:lnSpc>
              <a:spcBef>
                <a:spcPts val="0"/>
              </a:spcBef>
            </a:pPr>
            <a:r>
              <a:rPr lang="fr-FR" sz="800" dirty="0" smtClean="0">
                <a:latin typeface="Stone Serif" pitchFamily="2" charset="0"/>
              </a:rPr>
              <a:t>- Applications métiers : en professions juridiques notamment, le travail de documentation peut être accéléré par la fouille de texte.</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Text</a:t>
            </a:r>
            <a:r>
              <a:rPr lang="fr-FR" sz="3200" dirty="0" smtClean="0">
                <a:solidFill>
                  <a:schemeClr val="bg1"/>
                </a:solidFill>
                <a:latin typeface="Stone Serif" pitchFamily="2" charset="0"/>
              </a:rPr>
              <a:t>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(fouille de texte)</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2953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 « fouille de texte » est simplement la recherche d’information utile dans un ensemble de documents écrits. On l’appelle également Natural </a:t>
            </a:r>
            <a:r>
              <a:rPr lang="fr-FR" sz="800" dirty="0" err="1" smtClean="0">
                <a:latin typeface="Stone Serif" pitchFamily="2" charset="0"/>
              </a:rPr>
              <a:t>Language</a:t>
            </a:r>
            <a:r>
              <a:rPr lang="fr-FR" sz="800" dirty="0" smtClean="0">
                <a:latin typeface="Stone Serif" pitchFamily="2" charset="0"/>
              </a:rPr>
              <a:t> </a:t>
            </a:r>
            <a:r>
              <a:rPr lang="fr-FR" sz="800" dirty="0" err="1" smtClean="0">
                <a:latin typeface="Stone Serif" pitchFamily="2" charset="0"/>
              </a:rPr>
              <a:t>Processing</a:t>
            </a:r>
            <a:r>
              <a:rPr lang="fr-FR" sz="800" dirty="0" smtClean="0">
                <a:latin typeface="Stone Serif" pitchFamily="2" charset="0"/>
              </a:rPr>
              <a:t> (NLP) ou Traitement Automatisé du </a:t>
            </a:r>
            <a:r>
              <a:rPr lang="fr-FR" sz="800" dirty="0" err="1" smtClean="0">
                <a:latin typeface="Stone Serif" pitchFamily="2" charset="0"/>
              </a:rPr>
              <a:t>Language</a:t>
            </a:r>
            <a:r>
              <a:rPr lang="fr-FR" sz="800" dirty="0" smtClean="0">
                <a:latin typeface="Stone Serif" pitchFamily="2" charset="0"/>
              </a:rPr>
              <a:t> (TAL). C’est un ensemble de technologies qui permettent d’identifier des mots ou expressions, de les compter, de déterminer dans quelle langue est écrite un texte, d’identifier les sentiments exprimés dans un texte,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088" y="2852093"/>
            <a:ext cx="3409809" cy="49684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Lynn </a:t>
            </a:r>
            <a:r>
              <a:rPr lang="fr-FR" sz="800" dirty="0" err="1" smtClean="0">
                <a:latin typeface="Stone Serif" pitchFamily="2" charset="0"/>
              </a:rPr>
              <a:t>Cherny</a:t>
            </a:r>
            <a:r>
              <a:rPr lang="fr-FR" sz="800" dirty="0" smtClean="0">
                <a:latin typeface="Stone Serif" pitchFamily="2" charset="0"/>
              </a:rPr>
              <a:t>, Stuart </a:t>
            </a:r>
            <a:r>
              <a:rPr lang="fr-FR" sz="800" dirty="0" err="1" smtClean="0">
                <a:latin typeface="Stone Serif" pitchFamily="2" charset="0"/>
              </a:rPr>
              <a:t>Shulman</a:t>
            </a:r>
            <a:r>
              <a:rPr lang="fr-FR" sz="800" dirty="0" smtClean="0">
                <a:latin typeface="Stone Serif" pitchFamily="2" charset="0"/>
              </a:rPr>
              <a:t>, Ted </a:t>
            </a:r>
            <a:r>
              <a:rPr lang="fr-FR" sz="800" dirty="0" err="1" smtClean="0">
                <a:latin typeface="Stone Serif" pitchFamily="2" charset="0"/>
              </a:rPr>
              <a:t>Underwood</a:t>
            </a:r>
            <a:r>
              <a:rPr lang="fr-FR" sz="800" dirty="0" smtClean="0">
                <a:latin typeface="Stone Serif" pitchFamily="2" charset="0"/>
              </a:rPr>
              <a:t>. Seth Grimes.</a:t>
            </a:r>
            <a:endParaRPr lang="fr-FR" sz="800" dirty="0">
              <a:latin typeface="Stone Serif" pitchFamily="2" charset="0"/>
            </a:endParaRPr>
          </a:p>
        </p:txBody>
      </p:sp>
      <p:sp>
        <p:nvSpPr>
          <p:cNvPr id="16" name="ZoneTexte 15"/>
          <p:cNvSpPr txBox="1"/>
          <p:nvPr/>
        </p:nvSpPr>
        <p:spPr>
          <a:xfrm>
            <a:off x="432095" y="2614783"/>
            <a:ext cx="3409802" cy="287229"/>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2355255" y="3793342"/>
            <a:ext cx="136489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Aiden.ai</a:t>
            </a:r>
            <a:r>
              <a:rPr lang="fr-FR" sz="800" dirty="0" smtClean="0">
                <a:latin typeface="Stone Serif" pitchFamily="2" charset="0"/>
              </a:rPr>
              <a:t> utilise le </a:t>
            </a:r>
            <a:r>
              <a:rPr lang="fr-FR" sz="800" dirty="0" err="1" smtClean="0">
                <a:latin typeface="Stone Serif" pitchFamily="2" charset="0"/>
              </a:rPr>
              <a:t>text</a:t>
            </a:r>
            <a:r>
              <a:rPr lang="fr-FR" sz="800" dirty="0" smtClean="0">
                <a:latin typeface="Stone Serif" pitchFamily="2" charset="0"/>
              </a:rPr>
              <a:t> </a:t>
            </a:r>
            <a:r>
              <a:rPr lang="fr-FR" sz="800" dirty="0" err="1" smtClean="0">
                <a:latin typeface="Stone Serif" pitchFamily="2" charset="0"/>
              </a:rPr>
              <a:t>mining</a:t>
            </a:r>
            <a:r>
              <a:rPr lang="fr-FR" sz="800" dirty="0" smtClean="0">
                <a:latin typeface="Stone Serif" pitchFamily="2" charset="0"/>
              </a:rPr>
              <a:t>, parmi d’autres techniques de data science, pour faire de la fouille de donnée intelligente dans un CRM.</a:t>
            </a:r>
            <a:endParaRPr lang="fr-FR" sz="800" dirty="0">
              <a:latin typeface="Stone Serif" pitchFamily="2" charset="0"/>
            </a:endParaRPr>
          </a:p>
        </p:txBody>
      </p:sp>
      <p:sp>
        <p:nvSpPr>
          <p:cNvPr id="24" name="Sous-titre 2"/>
          <p:cNvSpPr txBox="1">
            <a:spLocks/>
          </p:cNvSpPr>
          <p:nvPr/>
        </p:nvSpPr>
        <p:spPr>
          <a:xfrm>
            <a:off x="5840819" y="3793342"/>
            <a:ext cx="1474382" cy="140294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MATCHA</a:t>
            </a:r>
            <a:r>
              <a:rPr lang="fr-FR" sz="800" dirty="0" smtClean="0">
                <a:latin typeface="Stone Serif" pitchFamily="2" charset="0"/>
              </a:rPr>
              <a:t>, un </a:t>
            </a:r>
            <a:r>
              <a:rPr lang="fr-FR" sz="800" dirty="0" err="1" smtClean="0">
                <a:latin typeface="Stone Serif" pitchFamily="2" charset="0"/>
              </a:rPr>
              <a:t>chatbot</a:t>
            </a:r>
            <a:r>
              <a:rPr lang="fr-FR" sz="800" dirty="0" smtClean="0">
                <a:latin typeface="Stone Serif" pitchFamily="2" charset="0"/>
              </a:rPr>
              <a:t> qui fait office de caviste virtuel : il vous recommande des vins en fonction des questions que vous lui posez – et apprend de vos préférences.</a:t>
            </a:r>
            <a:endParaRPr lang="fr-FR" sz="800" dirty="0">
              <a:latin typeface="Stone Serif" pitchFamily="2" charset="0"/>
            </a:endParaRPr>
          </a:p>
        </p:txBody>
      </p:sp>
      <p:sp>
        <p:nvSpPr>
          <p:cNvPr id="30" name="Sous-titre 2"/>
          <p:cNvSpPr txBox="1">
            <a:spLocks/>
          </p:cNvSpPr>
          <p:nvPr/>
        </p:nvSpPr>
        <p:spPr>
          <a:xfrm>
            <a:off x="4076772" y="3793342"/>
            <a:ext cx="1407427" cy="14100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Softlaw</a:t>
            </a:r>
            <a:r>
              <a:rPr lang="fr-FR" sz="800" b="1" dirty="0">
                <a:latin typeface="Stone Serif" pitchFamily="2" charset="0"/>
              </a:rPr>
              <a:t> </a:t>
            </a:r>
            <a:r>
              <a:rPr lang="fr-FR" sz="800" dirty="0" smtClean="0">
                <a:latin typeface="Stone Serif" pitchFamily="2" charset="0"/>
              </a:rPr>
              <a:t>« propose </a:t>
            </a:r>
            <a:r>
              <a:rPr lang="fr-FR" sz="800" dirty="0">
                <a:latin typeface="Stone Serif" pitchFamily="2" charset="0"/>
              </a:rPr>
              <a:t>une solution de lecture intelligente de contrats avec des algorithmes pré-entrainés pour vous faire gagner du temps dès la première </a:t>
            </a:r>
            <a:r>
              <a:rPr lang="fr-FR" sz="800" dirty="0" smtClean="0">
                <a:latin typeface="Stone Serif" pitchFamily="2" charset="0"/>
              </a:rPr>
              <a:t>utilisation »</a:t>
            </a:r>
            <a:endParaRPr lang="fr-FR" sz="800" dirty="0">
              <a:latin typeface="Stone Serif" pitchFamily="2" charset="0"/>
            </a:endParaRPr>
          </a:p>
        </p:txBody>
      </p:sp>
      <p:sp>
        <p:nvSpPr>
          <p:cNvPr id="12" name="ZoneTexte 11"/>
          <p:cNvSpPr txBox="1"/>
          <p:nvPr/>
        </p:nvSpPr>
        <p:spPr>
          <a:xfrm>
            <a:off x="432656" y="3419500"/>
            <a:ext cx="6882545"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4</a:t>
            </a:r>
            <a:r>
              <a:rPr lang="fr-FR" sz="1100" dirty="0" smtClean="0">
                <a:latin typeface="Stone Serif" pitchFamily="2" charset="0"/>
              </a:rPr>
              <a:t> entreprises qui utilisent cette techno</a:t>
            </a:r>
            <a:endParaRPr lang="fr-FR" sz="1100" dirty="0">
              <a:latin typeface="Stone Serif" pitchFamily="2" charset="0"/>
            </a:endParaRPr>
          </a:p>
        </p:txBody>
      </p:sp>
      <p:sp>
        <p:nvSpPr>
          <p:cNvPr id="31" name="ZoneTexte 30"/>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2" name="Sous-titre 2"/>
          <p:cNvSpPr txBox="1">
            <a:spLocks/>
          </p:cNvSpPr>
          <p:nvPr/>
        </p:nvSpPr>
        <p:spPr>
          <a:xfrm>
            <a:off x="432088" y="3793342"/>
            <a:ext cx="156654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Multiposting</a:t>
            </a:r>
            <a:r>
              <a:rPr lang="fr-FR" sz="800" dirty="0" smtClean="0">
                <a:latin typeface="Stone Serif" pitchFamily="2" charset="0"/>
              </a:rPr>
              <a:t>, start-up rachetée par SAP en 2015, analyse les CV pour en extraire les compétences dans une optique « Gestion Prévisionnelle de l’Emploi et des Compétences » (GPEC)</a:t>
            </a:r>
            <a:endParaRPr lang="fr-FR" sz="800" dirty="0">
              <a:latin typeface="Stone Serif" pitchFamily="2" charset="0"/>
            </a:endParaRPr>
          </a:p>
        </p:txBody>
      </p:sp>
    </p:spTree>
    <p:extLst>
      <p:ext uri="{BB962C8B-B14F-4D97-AF65-F5344CB8AC3E}">
        <p14:creationId xmlns:p14="http://schemas.microsoft.com/office/powerpoint/2010/main" val="86114955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3853</TotalTime>
  <Words>2725</Words>
  <Application>Microsoft Office PowerPoint</Application>
  <PresentationFormat>Personnalisé</PresentationFormat>
  <Paragraphs>246</Paragraphs>
  <Slides>12</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Stone Serif</vt:lpstr>
      <vt:lpstr>Thème Office</vt:lpstr>
      <vt:lpstr>Web API</vt:lpstr>
      <vt:lpstr>Intelligence artificielle</vt:lpstr>
      <vt:lpstr>Big data</vt:lpstr>
      <vt:lpstr>Visualisation des données</vt:lpstr>
      <vt:lpstr>Le cloud</vt:lpstr>
      <vt:lpstr>Le RGPD</vt:lpstr>
      <vt:lpstr>IoT</vt:lpstr>
      <vt:lpstr>Machine learning</vt:lpstr>
      <vt:lpstr>Text mining (fouille de texte)</vt:lpstr>
      <vt:lpstr>Graph mining (analyse de réseaux)</vt:lpstr>
      <vt:lpstr>Blockchain</vt:lpstr>
      <vt:lpstr>Plateformes</vt:lpstr>
    </vt:vector>
  </TitlesOfParts>
  <Company>EM LYON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LEVALLOIS Clément</dc:creator>
  <cp:lastModifiedBy>LEVALLOIS Clément</cp:lastModifiedBy>
  <cp:revision>232</cp:revision>
  <dcterms:created xsi:type="dcterms:W3CDTF">2019-01-04T09:58:09Z</dcterms:created>
  <dcterms:modified xsi:type="dcterms:W3CDTF">2019-06-13T14:37:03Z</dcterms:modified>
</cp:coreProperties>
</file>