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23/06/2019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23/06/2019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23/06/2019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23/06/2019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23/06/2019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23/06/2019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23/06/2019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23/06/2019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23/06/2019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23/06/2019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23/06/2019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23/06/2019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23/06/2019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23/06/2019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atformdesigntoolkit.com/"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qui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ous-titre 2"/>
          <p:cNvSpPr txBox="1">
            <a:spLocks/>
          </p:cNvSpPr>
          <p:nvPr/>
        </p:nvSpPr>
        <p:spPr>
          <a:xfrm>
            <a:off x="3152553" y="3846211"/>
            <a:ext cx="1967023" cy="127646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a:latin typeface="Stone Serif" pitchFamily="2" charset="0"/>
              </a:rPr>
              <a:t>Guardtime</a:t>
            </a:r>
            <a:r>
              <a:rPr lang="fr-FR" sz="700" b="1" dirty="0">
                <a:latin typeface="Stone Serif" pitchFamily="2" charset="0"/>
              </a:rPr>
              <a:t> HSX </a:t>
            </a:r>
            <a:r>
              <a:rPr lang="fr-FR" sz="700" dirty="0">
                <a:latin typeface="Stone Serif" pitchFamily="2" charset="0"/>
              </a:rPr>
              <a:t>-</a:t>
            </a:r>
            <a:r>
              <a:rPr lang="fr-FR" sz="700" dirty="0" smtClean="0">
                <a:latin typeface="Stone Serif" pitchFamily="2" charset="0"/>
              </a:rPr>
              <a:t> "</a:t>
            </a:r>
            <a:r>
              <a:rPr lang="fr-FR" sz="700" dirty="0">
                <a:latin typeface="Stone Serif" pitchFamily="2" charset="0"/>
              </a:rPr>
              <a:t>rapproche les patients, les fournisseurs, les payeurs, les régulateurs et le secteur pharmaceutique en transportant des données de manière transparente entre plusieurs parties prenantes du secteur de la santé, en offrant une utilisation sécurisée d'une version unique et véridique des données de santé."</a:t>
            </a:r>
          </a:p>
        </p:txBody>
      </p:sp>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1932309" y="3846212"/>
            <a:ext cx="111167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smtClean="0">
                <a:latin typeface="Stone Serif" pitchFamily="2" charset="0"/>
              </a:rPr>
              <a:t>BCDiploma</a:t>
            </a:r>
            <a:r>
              <a:rPr lang="fr-FR" sz="700" b="1" dirty="0" smtClean="0">
                <a:latin typeface="Stone Serif" pitchFamily="2" charset="0"/>
              </a:rPr>
              <a:t> </a:t>
            </a:r>
            <a:r>
              <a:rPr lang="fr-FR" sz="700" dirty="0" smtClean="0">
                <a:latin typeface="Stone Serif" pitchFamily="2" charset="0"/>
              </a:rPr>
              <a:t>- start-up développant une solution d’authentification de diplômes, multi-écoles.</a:t>
            </a:r>
            <a:endParaRPr lang="fr-FR" sz="700" dirty="0">
              <a:latin typeface="Stone Serif" pitchFamily="2" charset="0"/>
            </a:endParaRPr>
          </a:p>
        </p:txBody>
      </p:sp>
      <p:sp>
        <p:nvSpPr>
          <p:cNvPr id="30" name="Sous-titre 2"/>
          <p:cNvSpPr txBox="1">
            <a:spLocks/>
          </p:cNvSpPr>
          <p:nvPr/>
        </p:nvSpPr>
        <p:spPr>
          <a:xfrm>
            <a:off x="465016" y="3846268"/>
            <a:ext cx="1411631"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smtClean="0">
                <a:latin typeface="Stone Serif" pitchFamily="2" charset="0"/>
              </a:rPr>
              <a:t>bitcoin</a:t>
            </a:r>
            <a:r>
              <a:rPr lang="fr-FR" sz="700" dirty="0" smtClean="0">
                <a:latin typeface="Stone Serif" pitchFamily="2" charset="0"/>
              </a:rPr>
              <a:t> – cette monnaie utilise la </a:t>
            </a:r>
            <a:r>
              <a:rPr lang="fr-FR" sz="700" dirty="0" err="1" smtClean="0">
                <a:latin typeface="Stone Serif" pitchFamily="2" charset="0"/>
              </a:rPr>
              <a:t>blockchain</a:t>
            </a:r>
            <a:r>
              <a:rPr lang="fr-FR" sz="700" dirty="0" smtClean="0">
                <a:latin typeface="Stone Serif" pitchFamily="2" charset="0"/>
              </a:rPr>
              <a:t> pour déterminer son mode d’émission et pour assurer les transactions financières. Le </a:t>
            </a:r>
            <a:r>
              <a:rPr lang="fr-FR" sz="700" dirty="0" err="1" smtClean="0">
                <a:latin typeface="Stone Serif" pitchFamily="2" charset="0"/>
              </a:rPr>
              <a:t>bitcoin</a:t>
            </a:r>
            <a:r>
              <a:rPr lang="fr-FR" sz="700" dirty="0" smtClean="0">
                <a:latin typeface="Stone Serif" pitchFamily="2" charset="0"/>
              </a:rPr>
              <a:t> a été créé comme premier cas d’usage de la </a:t>
            </a:r>
            <a:r>
              <a:rPr lang="fr-FR" sz="700" dirty="0" err="1" smtClean="0">
                <a:latin typeface="Stone Serif" pitchFamily="2" charset="0"/>
              </a:rPr>
              <a:t>blockchain</a:t>
            </a:r>
            <a:r>
              <a:rPr lang="fr-FR" sz="700" dirty="0" smtClean="0">
                <a:latin typeface="Stone Serif" pitchFamily="2" charset="0"/>
              </a:rPr>
              <a:t> en 2009.</a:t>
            </a:r>
            <a:endParaRPr lang="fr-FR" sz="700" dirty="0">
              <a:latin typeface="Stone Serif" pitchFamily="2" charset="0"/>
            </a:endParaRPr>
          </a:p>
        </p:txBody>
      </p:sp>
      <p:sp>
        <p:nvSpPr>
          <p:cNvPr id="12" name="ZoneTexte 11"/>
          <p:cNvSpPr txBox="1"/>
          <p:nvPr/>
        </p:nvSpPr>
        <p:spPr>
          <a:xfrm>
            <a:off x="432657" y="3572412"/>
            <a:ext cx="4686919"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5228141" y="3824485"/>
            <a:ext cx="2001999"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5209953" y="3581066"/>
            <a:ext cx="20414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ous-titre 2"/>
          <p:cNvSpPr txBox="1">
            <a:spLocks/>
          </p:cNvSpPr>
          <p:nvPr/>
        </p:nvSpPr>
        <p:spPr>
          <a:xfrm>
            <a:off x="432366" y="3517018"/>
            <a:ext cx="3085534" cy="82224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A. </a:t>
            </a:r>
            <a:r>
              <a:rPr lang="fr-FR" sz="700" dirty="0" err="1" smtClean="0">
                <a:latin typeface="Stone Serif" pitchFamily="2" charset="0"/>
              </a:rPr>
              <a:t>Casilli</a:t>
            </a:r>
            <a:r>
              <a:rPr lang="fr-FR" sz="700" dirty="0" smtClean="0">
                <a:latin typeface="Stone Serif" pitchFamily="2" charset="0"/>
              </a:rPr>
              <a:t>, </a:t>
            </a:r>
            <a:r>
              <a:rPr lang="fr-FR" sz="700" i="1" dirty="0" smtClean="0">
                <a:latin typeface="Stone Serif" pitchFamily="2" charset="0"/>
              </a:rPr>
              <a:t>En attendant les robots</a:t>
            </a:r>
            <a:r>
              <a:rPr lang="fr-FR" sz="700" dirty="0" smtClean="0">
                <a:latin typeface="Stone Serif" pitchFamily="2" charset="0"/>
              </a:rPr>
              <a:t>,  Seuil, 2019.</a:t>
            </a:r>
            <a:br>
              <a:rPr lang="fr-FR" sz="700" dirty="0" smtClean="0">
                <a:latin typeface="Stone Serif" pitchFamily="2" charset="0"/>
              </a:rPr>
            </a:br>
            <a:r>
              <a:rPr lang="da-DK" sz="700" dirty="0" smtClean="0">
                <a:latin typeface="Stone Serif" pitchFamily="2" charset="0"/>
              </a:rPr>
              <a:t>A. Mcafee &amp; E. Brynjolfsson, </a:t>
            </a:r>
            <a:r>
              <a:rPr lang="fr-FR" sz="700" i="1" dirty="0">
                <a:latin typeface="Stone Serif" pitchFamily="2" charset="0"/>
              </a:rPr>
              <a:t>Des Machines, des plateformes et des </a:t>
            </a:r>
            <a:r>
              <a:rPr lang="fr-FR" sz="700" i="1" dirty="0" smtClean="0">
                <a:latin typeface="Stone Serif" pitchFamily="2" charset="0"/>
              </a:rPr>
              <a:t>foules</a:t>
            </a:r>
            <a:r>
              <a:rPr lang="fr-FR" sz="700" dirty="0" smtClean="0">
                <a:latin typeface="Stone Serif" pitchFamily="2" charset="0"/>
              </a:rPr>
              <a:t>, Odile Jacob, 2018.</a:t>
            </a:r>
          </a:p>
          <a:p>
            <a:pPr algn="l">
              <a:lnSpc>
                <a:spcPct val="135000"/>
              </a:lnSpc>
            </a:pPr>
            <a:r>
              <a:rPr lang="fr-FR" sz="700" dirty="0">
                <a:latin typeface="Stone Serif" pitchFamily="2" charset="0"/>
              </a:rPr>
              <a:t>Platform Design </a:t>
            </a:r>
            <a:r>
              <a:rPr lang="fr-FR" sz="700" dirty="0" err="1" smtClean="0">
                <a:latin typeface="Stone Serif" pitchFamily="2" charset="0"/>
              </a:rPr>
              <a:t>Toolkit</a:t>
            </a:r>
            <a:r>
              <a:rPr lang="fr-FR" sz="700" dirty="0" smtClean="0">
                <a:latin typeface="Stone Serif" pitchFamily="2" charset="0"/>
              </a:rPr>
              <a:t>: </a:t>
            </a:r>
            <a:r>
              <a:rPr lang="fr-FR" sz="700" dirty="0" smtClean="0">
                <a:latin typeface="Stone Serif" pitchFamily="2" charset="0"/>
                <a:hlinkClick r:id="rId2"/>
              </a:rPr>
              <a:t>https</a:t>
            </a:r>
            <a:r>
              <a:rPr lang="fr-FR" sz="700" dirty="0">
                <a:latin typeface="Stone Serif" pitchFamily="2" charset="0"/>
                <a:hlinkClick r:id="rId2"/>
              </a:rPr>
              <a:t>://platformdesigntoolkit.com/</a:t>
            </a:r>
            <a:r>
              <a:rPr lang="fr-FR" sz="700" dirty="0">
                <a:latin typeface="Stone Serif" pitchFamily="2" charset="0"/>
              </a:rPr>
              <a:t> </a:t>
            </a:r>
          </a:p>
          <a:p>
            <a:pPr algn="l">
              <a:lnSpc>
                <a:spcPct val="135000"/>
              </a:lnSpc>
            </a:pPr>
            <a:endParaRPr lang="fr-FR" sz="700" i="1" dirty="0">
              <a:latin typeface="Stone Serif" pitchFamily="2" charset="0"/>
            </a:endParaRPr>
          </a:p>
        </p:txBody>
      </p:sp>
      <p:sp>
        <p:nvSpPr>
          <p:cNvPr id="25" name="Sous-titre 2"/>
          <p:cNvSpPr txBox="1">
            <a:spLocks/>
          </p:cNvSpPr>
          <p:nvPr/>
        </p:nvSpPr>
        <p:spPr>
          <a:xfrm>
            <a:off x="5165526" y="4737043"/>
            <a:ext cx="2149674" cy="584255"/>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a:t>
            </a:r>
            <a:r>
              <a:rPr lang="fr-FR" sz="600" dirty="0" err="1" smtClean="0">
                <a:latin typeface="Stone Serif" pitchFamily="2" charset="0"/>
              </a:rPr>
              <a:t>matching</a:t>
            </a:r>
            <a:r>
              <a:rPr lang="fr-FR" sz="600" dirty="0" smtClean="0">
                <a:latin typeface="Stone Serif" pitchFamily="2" charset="0"/>
              </a:rPr>
              <a:t> » </a:t>
            </a:r>
            <a:r>
              <a:rPr lang="fr-FR" sz="600" dirty="0">
                <a:latin typeface="Stone Serif" pitchFamily="2" charset="0"/>
              </a:rPr>
              <a:t>:  </a:t>
            </a:r>
            <a:r>
              <a:rPr lang="fr-FR" sz="600" b="1" dirty="0">
                <a:latin typeface="Stone Serif" pitchFamily="2" charset="0"/>
              </a:rPr>
              <a:t>Facebook, </a:t>
            </a:r>
            <a:r>
              <a:rPr lang="fr-FR" sz="600" b="1" dirty="0" err="1">
                <a:latin typeface="Stone Serif" pitchFamily="2" charset="0"/>
              </a:rPr>
              <a:t>Airbnb</a:t>
            </a:r>
            <a:r>
              <a:rPr lang="fr-FR" sz="600" b="1" dirty="0">
                <a:latin typeface="Stone Serif" pitchFamily="2" charset="0"/>
              </a:rPr>
              <a:t>, </a:t>
            </a:r>
            <a:r>
              <a:rPr lang="fr-FR" sz="600" b="1" dirty="0" err="1">
                <a:latin typeface="Stone Serif" pitchFamily="2" charset="0"/>
              </a:rPr>
              <a:t>Uber</a:t>
            </a:r>
            <a:r>
              <a:rPr lang="fr-FR" sz="600" b="1" dirty="0">
                <a:latin typeface="Stone Serif" pitchFamily="2" charset="0"/>
              </a:rPr>
              <a:t>, </a:t>
            </a:r>
            <a:r>
              <a:rPr lang="fr-FR" sz="600" b="1" dirty="0" err="1">
                <a:latin typeface="Stone Serif" pitchFamily="2" charset="0"/>
              </a:rPr>
              <a:t>Blablacar</a:t>
            </a:r>
            <a:r>
              <a:rPr lang="fr-FR" sz="600" b="1" dirty="0">
                <a:latin typeface="Stone Serif" pitchFamily="2" charset="0"/>
              </a:rPr>
              <a:t>, </a:t>
            </a:r>
            <a:r>
              <a:rPr lang="fr-FR" sz="600" b="1" dirty="0" err="1">
                <a:latin typeface="Stone Serif" pitchFamily="2" charset="0"/>
              </a:rPr>
              <a:t>LeBonCoin</a:t>
            </a:r>
            <a:r>
              <a:rPr lang="fr-FR" sz="600" b="1" dirty="0">
                <a:latin typeface="Stone Serif" pitchFamily="2" charset="0"/>
              </a:rPr>
              <a:t> </a:t>
            </a:r>
            <a:r>
              <a:rPr lang="fr-FR" sz="600" b="1" dirty="0" smtClean="0">
                <a:latin typeface="Stone Serif" pitchFamily="2" charset="0"/>
              </a:rPr>
              <a:t>… </a:t>
            </a:r>
            <a:r>
              <a:rPr lang="fr-FR" sz="600" dirty="0" smtClean="0">
                <a:latin typeface="Stone Serif" pitchFamily="2" charset="0"/>
              </a:rPr>
              <a:t>fournissent une infrastructure permettant à des usagers d’acheter, d’échanger ou de communiquer.</a:t>
            </a:r>
            <a:endParaRPr lang="fr-FR" sz="600" b="1" dirty="0">
              <a:latin typeface="Stone Serif" pitchFamily="2" charset="0"/>
            </a:endParaRPr>
          </a:p>
        </p:txBody>
      </p:sp>
      <p:sp>
        <p:nvSpPr>
          <p:cNvPr id="22" name="Sous-titre 2"/>
          <p:cNvSpPr txBox="1">
            <a:spLocks/>
          </p:cNvSpPr>
          <p:nvPr/>
        </p:nvSpPr>
        <p:spPr>
          <a:xfrm>
            <a:off x="2976832" y="4739415"/>
            <a:ext cx="2096818" cy="58188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distributrices » </a:t>
            </a:r>
            <a:r>
              <a:rPr lang="fr-FR" sz="600" dirty="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err="1">
                <a:latin typeface="Stone Serif" pitchFamily="2" charset="0"/>
              </a:rPr>
              <a:t>Alibaba</a:t>
            </a:r>
            <a:r>
              <a:rPr lang="fr-FR" sz="600" b="1" dirty="0">
                <a:latin typeface="Stone Serif" pitchFamily="2" charset="0"/>
              </a:rPr>
              <a:t>, Amazon,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smtClean="0">
                <a:latin typeface="Stone Serif" pitchFamily="2" charset="0"/>
              </a:rPr>
              <a:t>mettent en relation des producteurs de biens et services avec une clientèle dispersée.</a:t>
            </a:r>
            <a:endParaRPr lang="fr-FR" sz="600" b="1" dirty="0">
              <a:latin typeface="Stone Serif" pitchFamily="2" charset="0"/>
            </a:endParaRPr>
          </a:p>
        </p:txBody>
      </p:sp>
      <p:sp>
        <p:nvSpPr>
          <p:cNvPr id="3" name="Sous-titre 2"/>
          <p:cNvSpPr>
            <a:spLocks noGrp="1"/>
          </p:cNvSpPr>
          <p:nvPr>
            <p:ph type="subTitle" idx="1"/>
          </p:nvPr>
        </p:nvSpPr>
        <p:spPr>
          <a:xfrm>
            <a:off x="3600450" y="1216371"/>
            <a:ext cx="3714749" cy="1857029"/>
          </a:xfrm>
          <a:ln>
            <a:solidFill>
              <a:schemeClr val="tx1"/>
            </a:solidFill>
            <a:prstDash val="dash"/>
          </a:ln>
        </p:spPr>
        <p:txBody>
          <a:bodyPr>
            <a:normAutofit/>
          </a:bodyPr>
          <a:lstStyle/>
          <a:p>
            <a:pPr algn="just">
              <a:lnSpc>
                <a:spcPct val="145000"/>
              </a:lnSpc>
              <a:spcBef>
                <a:spcPts val="0"/>
              </a:spcBef>
            </a:pPr>
            <a:r>
              <a:rPr lang="fr-FR" sz="600" dirty="0" smtClean="0">
                <a:latin typeface="Stone Serif" pitchFamily="2" charset="0"/>
              </a:rPr>
              <a:t>L’avantage </a:t>
            </a:r>
            <a:r>
              <a:rPr lang="fr-FR" sz="600" dirty="0">
                <a:latin typeface="Stone Serif" pitchFamily="2" charset="0"/>
              </a:rPr>
              <a:t>concurrentiel </a:t>
            </a:r>
            <a:r>
              <a:rPr lang="fr-FR" sz="600" dirty="0" smtClean="0">
                <a:latin typeface="Stone Serif" pitchFamily="2" charset="0"/>
              </a:rPr>
              <a:t>d’une plateforme n’est pas le </a:t>
            </a:r>
            <a:r>
              <a:rPr lang="fr-FR" sz="600" dirty="0" err="1">
                <a:latin typeface="Stone Serif" pitchFamily="2" charset="0"/>
              </a:rPr>
              <a:t>market</a:t>
            </a:r>
            <a:r>
              <a:rPr lang="fr-FR" sz="600" dirty="0">
                <a:latin typeface="Stone Serif" pitchFamily="2" charset="0"/>
              </a:rPr>
              <a:t> fit entre </a:t>
            </a:r>
            <a:r>
              <a:rPr lang="fr-FR" sz="600" dirty="0" smtClean="0">
                <a:latin typeface="Stone Serif" pitchFamily="2" charset="0"/>
              </a:rPr>
              <a:t>un </a:t>
            </a:r>
            <a:r>
              <a:rPr lang="fr-FR" sz="600" dirty="0">
                <a:latin typeface="Stone Serif" pitchFamily="2" charset="0"/>
              </a:rPr>
              <a:t>produit créé </a:t>
            </a:r>
            <a:r>
              <a:rPr lang="fr-FR" sz="600" dirty="0" smtClean="0">
                <a:latin typeface="Stone Serif" pitchFamily="2" charset="0"/>
              </a:rPr>
              <a:t>en interne et des acheteurs externes, </a:t>
            </a:r>
            <a:r>
              <a:rPr lang="fr-FR" sz="600" dirty="0">
                <a:latin typeface="Stone Serif" pitchFamily="2" charset="0"/>
              </a:rPr>
              <a:t>mais sa capacité </a:t>
            </a:r>
            <a:r>
              <a:rPr lang="fr-FR" sz="600" dirty="0" smtClean="0">
                <a:latin typeface="Stone Serif" pitchFamily="2" charset="0"/>
              </a:rPr>
              <a:t>à :</a:t>
            </a:r>
          </a:p>
          <a:p>
            <a:pPr algn="just">
              <a:lnSpc>
                <a:spcPct val="145000"/>
              </a:lnSpc>
              <a:spcBef>
                <a:spcPts val="0"/>
              </a:spcBef>
            </a:pPr>
            <a:endParaRPr lang="fr-FR" sz="600" dirty="0" smtClean="0">
              <a:latin typeface="Stone Serif" pitchFamily="2" charset="0"/>
            </a:endParaRPr>
          </a:p>
          <a:p>
            <a:pPr marL="171450" indent="-171450" algn="just">
              <a:lnSpc>
                <a:spcPct val="145000"/>
              </a:lnSpc>
              <a:spcBef>
                <a:spcPts val="0"/>
              </a:spcBef>
              <a:buFontTx/>
              <a:buChar char="-"/>
            </a:pPr>
            <a:r>
              <a:rPr lang="fr-FR" sz="600" b="1" dirty="0" smtClean="0">
                <a:latin typeface="Stone Serif" pitchFamily="2" charset="0"/>
              </a:rPr>
              <a:t>orchestrer </a:t>
            </a:r>
            <a:r>
              <a:rPr lang="fr-FR" sz="600" b="1" dirty="0">
                <a:latin typeface="Stone Serif" pitchFamily="2" charset="0"/>
              </a:rPr>
              <a:t>une coordination</a:t>
            </a:r>
            <a:r>
              <a:rPr lang="fr-FR" sz="600" dirty="0">
                <a:latin typeface="Stone Serif" pitchFamily="2" charset="0"/>
              </a:rPr>
              <a:t> </a:t>
            </a:r>
            <a:r>
              <a:rPr lang="fr-FR" sz="600" dirty="0" smtClean="0">
                <a:latin typeface="Stone Serif" pitchFamily="2" charset="0"/>
              </a:rPr>
              <a:t>utile, fluide et efficace </a:t>
            </a:r>
            <a:r>
              <a:rPr lang="fr-FR" sz="600" dirty="0">
                <a:latin typeface="Stone Serif" pitchFamily="2" charset="0"/>
              </a:rPr>
              <a:t>entre </a:t>
            </a:r>
            <a:r>
              <a:rPr lang="fr-FR" sz="600" dirty="0" smtClean="0">
                <a:latin typeface="Stone Serif" pitchFamily="2" charset="0"/>
              </a:rPr>
              <a:t>tierces parties nombreuses et variées.  Cela suppose une collecte intensive de données sur les acteurs de la plateforme et leurs usages (voir fiches </a:t>
            </a:r>
            <a:r>
              <a:rPr lang="fr-FR" sz="600" b="1" i="1" dirty="0" err="1" smtClean="0">
                <a:solidFill>
                  <a:srgbClr val="E80C72"/>
                </a:solidFill>
                <a:latin typeface="Stone Serif" pitchFamily="2" charset="0"/>
              </a:rPr>
              <a:t>big</a:t>
            </a:r>
            <a:r>
              <a:rPr lang="fr-FR" sz="600" b="1" i="1" dirty="0" smtClean="0">
                <a:solidFill>
                  <a:srgbClr val="E80C72"/>
                </a:solidFill>
                <a:latin typeface="Stone Serif" pitchFamily="2" charset="0"/>
              </a:rPr>
              <a:t> data</a:t>
            </a:r>
            <a:r>
              <a:rPr lang="fr-FR" sz="600" dirty="0" smtClean="0">
                <a:latin typeface="Stone Serif" pitchFamily="2" charset="0"/>
              </a:rPr>
              <a:t> et </a:t>
            </a:r>
            <a:r>
              <a:rPr lang="fr-FR" sz="600" b="1" i="1" dirty="0" err="1">
                <a:solidFill>
                  <a:srgbClr val="E80C72"/>
                </a:solidFill>
                <a:latin typeface="Stone Serif" pitchFamily="2" charset="0"/>
              </a:rPr>
              <a:t>IoT</a:t>
            </a:r>
            <a:r>
              <a:rPr lang="fr-FR" sz="600" dirty="0" smtClean="0">
                <a:latin typeface="Stone Serif" pitchFamily="2" charset="0"/>
              </a:rPr>
              <a:t>),  une automation et </a:t>
            </a:r>
            <a:r>
              <a:rPr lang="fr-FR" sz="600" dirty="0" err="1" smtClean="0">
                <a:latin typeface="Stone Serif" pitchFamily="2" charset="0"/>
              </a:rPr>
              <a:t>scalabilité</a:t>
            </a:r>
            <a:r>
              <a:rPr lang="fr-FR" sz="600" dirty="0" smtClean="0">
                <a:latin typeface="Stone Serif" pitchFamily="2" charset="0"/>
              </a:rPr>
              <a:t> des échanges d’information (voir fiches </a:t>
            </a:r>
            <a:r>
              <a:rPr lang="fr-FR" sz="600" b="1" i="1" dirty="0" smtClean="0">
                <a:solidFill>
                  <a:srgbClr val="E80C72"/>
                </a:solidFill>
                <a:latin typeface="Stone Serif" pitchFamily="2" charset="0"/>
              </a:rPr>
              <a:t>web API</a:t>
            </a:r>
            <a:r>
              <a:rPr lang="fr-FR" sz="600" dirty="0" smtClean="0">
                <a:latin typeface="Stone Serif" pitchFamily="2" charset="0"/>
              </a:rPr>
              <a:t> et </a:t>
            </a:r>
            <a:r>
              <a:rPr lang="fr-FR" sz="600" b="1" i="1" dirty="0">
                <a:solidFill>
                  <a:srgbClr val="E80C72"/>
                </a:solidFill>
                <a:latin typeface="Stone Serif" pitchFamily="2" charset="0"/>
              </a:rPr>
              <a:t>cloud</a:t>
            </a:r>
            <a:r>
              <a:rPr lang="fr-FR" sz="600" dirty="0" smtClean="0">
                <a:latin typeface="Stone Serif" pitchFamily="2" charset="0"/>
              </a:rPr>
              <a:t>), l’excellence des moyens permettant de s’interfacer (voir fiches </a:t>
            </a:r>
            <a:r>
              <a:rPr lang="fr-FR" sz="600" b="1" i="1" dirty="0" smtClean="0">
                <a:solidFill>
                  <a:srgbClr val="E80C72"/>
                </a:solidFill>
                <a:latin typeface="Stone Serif" pitchFamily="2" charset="0"/>
              </a:rPr>
              <a:t>web API</a:t>
            </a:r>
            <a:r>
              <a:rPr lang="fr-FR" sz="600" dirty="0" smtClean="0">
                <a:latin typeface="Stone Serif" pitchFamily="2" charset="0"/>
              </a:rPr>
              <a:t> et </a:t>
            </a:r>
            <a:r>
              <a:rPr lang="fr-FR" sz="600" b="1" i="1" dirty="0" smtClean="0">
                <a:solidFill>
                  <a:srgbClr val="E80C72"/>
                </a:solidFill>
                <a:latin typeface="Stone Serif" pitchFamily="2" charset="0"/>
              </a:rPr>
              <a:t>visualisation des données</a:t>
            </a:r>
            <a:r>
              <a:rPr lang="fr-FR" sz="600" dirty="0" smtClean="0">
                <a:latin typeface="Stone Serif" pitchFamily="2" charset="0"/>
              </a:rPr>
              <a:t>), et la gestion fine des droits et devoirs associés aux données (voir fiches </a:t>
            </a:r>
            <a:r>
              <a:rPr lang="fr-FR" sz="600" b="1" i="1" dirty="0">
                <a:solidFill>
                  <a:srgbClr val="E80C72"/>
                </a:solidFill>
                <a:latin typeface="Stone Serif" pitchFamily="2" charset="0"/>
              </a:rPr>
              <a:t>RGPD</a:t>
            </a:r>
            <a:r>
              <a:rPr lang="fr-FR" sz="600" dirty="0" smtClean="0">
                <a:latin typeface="Stone Serif" pitchFamily="2" charset="0"/>
              </a:rPr>
              <a:t> et </a:t>
            </a:r>
            <a:r>
              <a:rPr lang="fr-FR" sz="600" b="1" i="1" dirty="0" err="1">
                <a:solidFill>
                  <a:srgbClr val="E80C72"/>
                </a:solidFill>
                <a:latin typeface="Stone Serif" pitchFamily="2" charset="0"/>
              </a:rPr>
              <a:t>blockchain</a:t>
            </a:r>
            <a:r>
              <a:rPr lang="fr-FR" sz="600" dirty="0" smtClean="0">
                <a:latin typeface="Stone Serif" pitchFamily="2" charset="0"/>
              </a:rPr>
              <a:t>).</a:t>
            </a:r>
          </a:p>
          <a:p>
            <a:pPr marL="171450" indent="-171450" algn="just">
              <a:lnSpc>
                <a:spcPct val="145000"/>
              </a:lnSpc>
              <a:spcBef>
                <a:spcPts val="0"/>
              </a:spcBef>
              <a:buFontTx/>
              <a:buChar char="-"/>
            </a:pPr>
            <a:endParaRPr lang="fr-FR" sz="600" dirty="0" smtClean="0">
              <a:latin typeface="Stone Serif" pitchFamily="2" charset="0"/>
            </a:endParaRPr>
          </a:p>
          <a:p>
            <a:pPr marL="171450" indent="-171450" algn="just">
              <a:lnSpc>
                <a:spcPct val="145000"/>
              </a:lnSpc>
              <a:spcBef>
                <a:spcPts val="0"/>
              </a:spcBef>
              <a:buFontTx/>
              <a:buChar char="-"/>
            </a:pPr>
            <a:r>
              <a:rPr lang="fr-FR" sz="600" b="1" dirty="0" smtClean="0">
                <a:latin typeface="Stone Serif" pitchFamily="2" charset="0"/>
              </a:rPr>
              <a:t>mettre en place des mécanismes d’apprentissage </a:t>
            </a:r>
            <a:r>
              <a:rPr lang="fr-FR" sz="600" dirty="0" smtClean="0">
                <a:latin typeface="Stone Serif" pitchFamily="2" charset="0"/>
              </a:rPr>
              <a:t>qui accroissent la valeur tirée par les utilisateurs de la plateforme au cours du temps. Cela est rendu possible par l’analyse de données (voir fiches </a:t>
            </a:r>
            <a:r>
              <a:rPr lang="fr-FR" sz="600" b="1" i="1" dirty="0">
                <a:solidFill>
                  <a:srgbClr val="E80C72"/>
                </a:solidFill>
                <a:latin typeface="Stone Serif" pitchFamily="2" charset="0"/>
              </a:rPr>
              <a:t>IA</a:t>
            </a:r>
            <a:r>
              <a:rPr lang="fr-FR" sz="600" dirty="0" smtClean="0">
                <a:latin typeface="Stone Serif" pitchFamily="2" charset="0"/>
              </a:rPr>
              <a:t>, </a:t>
            </a:r>
            <a:r>
              <a:rPr lang="fr-FR" sz="600" b="1" i="1" dirty="0">
                <a:solidFill>
                  <a:srgbClr val="E80C72"/>
                </a:solidFill>
                <a:latin typeface="Stone Serif" pitchFamily="2" charset="0"/>
              </a:rPr>
              <a:t>machine </a:t>
            </a:r>
            <a:r>
              <a:rPr lang="fr-FR" sz="600" b="1" i="1" dirty="0" err="1">
                <a:solidFill>
                  <a:srgbClr val="E80C72"/>
                </a:solidFill>
                <a:latin typeface="Stone Serif" pitchFamily="2" charset="0"/>
              </a:rPr>
              <a:t>learning</a:t>
            </a:r>
            <a:r>
              <a:rPr lang="fr-FR" sz="600" dirty="0" smtClean="0">
                <a:latin typeface="Stone Serif" pitchFamily="2" charset="0"/>
              </a:rPr>
              <a:t>, </a:t>
            </a:r>
            <a:r>
              <a:rPr lang="fr-FR" sz="600" b="1" i="1" dirty="0">
                <a:solidFill>
                  <a:srgbClr val="E80C72"/>
                </a:solidFill>
                <a:latin typeface="Stone Serif" pitchFamily="2" charset="0"/>
              </a:rPr>
              <a:t>graph </a:t>
            </a:r>
            <a:r>
              <a:rPr lang="fr-FR" sz="600" b="1" i="1" dirty="0" err="1">
                <a:solidFill>
                  <a:srgbClr val="E80C72"/>
                </a:solidFill>
                <a:latin typeface="Stone Serif" pitchFamily="2" charset="0"/>
              </a:rPr>
              <a:t>mining</a:t>
            </a:r>
            <a:r>
              <a:rPr lang="fr-FR" sz="600" dirty="0" smtClean="0">
                <a:latin typeface="Stone Serif" pitchFamily="2" charset="0"/>
              </a:rPr>
              <a:t>, </a:t>
            </a:r>
            <a:r>
              <a:rPr lang="fr-FR" sz="600" b="1" i="1" dirty="0" err="1">
                <a:solidFill>
                  <a:srgbClr val="E80C72"/>
                </a:solidFill>
                <a:latin typeface="Stone Serif" pitchFamily="2" charset="0"/>
              </a:rPr>
              <a:t>text</a:t>
            </a:r>
            <a:r>
              <a:rPr lang="fr-FR" sz="600" b="1" i="1" dirty="0">
                <a:solidFill>
                  <a:srgbClr val="E80C72"/>
                </a:solidFill>
                <a:latin typeface="Stone Serif" pitchFamily="2" charset="0"/>
              </a:rPr>
              <a:t> </a:t>
            </a:r>
            <a:r>
              <a:rPr lang="fr-FR" sz="600" b="1" i="1" dirty="0" err="1">
                <a:solidFill>
                  <a:srgbClr val="E80C72"/>
                </a:solidFill>
                <a:latin typeface="Stone Serif" pitchFamily="2" charset="0"/>
              </a:rPr>
              <a:t>mining</a:t>
            </a:r>
            <a:r>
              <a:rPr lang="fr-FR" sz="600" dirty="0" smtClean="0">
                <a:latin typeface="Stone Serif" pitchFamily="2" charset="0"/>
              </a:rPr>
              <a:t>).</a:t>
            </a:r>
          </a:p>
          <a:p>
            <a:pPr marL="171450" indent="-171450" algn="just">
              <a:lnSpc>
                <a:spcPct val="145000"/>
              </a:lnSpc>
              <a:spcBef>
                <a:spcPts val="0"/>
              </a:spcBef>
              <a:buFontTx/>
              <a:buChar char="-"/>
            </a:pPr>
            <a:endParaRPr lang="fr-FR" sz="600" dirty="0" smtClean="0">
              <a:latin typeface="Stone Serif" pitchFamily="2" charset="0"/>
            </a:endParaRPr>
          </a:p>
          <a:p>
            <a:pPr marL="171450" indent="-171450" algn="just">
              <a:lnSpc>
                <a:spcPct val="145000"/>
              </a:lnSpc>
              <a:spcBef>
                <a:spcPts val="0"/>
              </a:spcBef>
              <a:buFontTx/>
              <a:buChar char="-"/>
            </a:pPr>
            <a:endParaRPr lang="fr-FR" sz="6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Plateformes</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085243" cy="2011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600" dirty="0" smtClean="0">
                <a:latin typeface="Stone Serif" pitchFamily="2" charset="0"/>
              </a:rPr>
              <a:t>Une plateforme est une structure </a:t>
            </a:r>
            <a:r>
              <a:rPr lang="fr-FR" sz="600" dirty="0" err="1" smtClean="0">
                <a:latin typeface="Stone Serif" pitchFamily="2" charset="0"/>
              </a:rPr>
              <a:t>mi-organisation</a:t>
            </a:r>
            <a:r>
              <a:rPr lang="fr-FR" sz="600" dirty="0" smtClean="0">
                <a:latin typeface="Stone Serif" pitchFamily="2" charset="0"/>
              </a:rPr>
              <a:t>, </a:t>
            </a:r>
            <a:r>
              <a:rPr lang="fr-FR" sz="600" dirty="0" err="1" smtClean="0">
                <a:latin typeface="Stone Serif" pitchFamily="2" charset="0"/>
              </a:rPr>
              <a:t>mi-marché</a:t>
            </a:r>
            <a:r>
              <a:rPr lang="fr-FR" sz="600" dirty="0" smtClean="0">
                <a:latin typeface="Stone Serif" pitchFamily="2" charset="0"/>
              </a:rPr>
              <a:t>, qui coordonne et stimule les transactions entre producteurs et consommateurs de biens et services. La plateforme est mise en place par une ou des organisations qui tirent parti de la valeur créée. Plus il y a d’utilisateurs de la plateforme, plus ils en tirent de valeur (effets réseaux).</a:t>
            </a:r>
          </a:p>
          <a:p>
            <a:pPr algn="l">
              <a:lnSpc>
                <a:spcPct val="135000"/>
              </a:lnSpc>
              <a:spcBef>
                <a:spcPts val="0"/>
              </a:spcBef>
            </a:pPr>
            <a:r>
              <a:rPr lang="fr-FR" sz="600" b="1" dirty="0" smtClean="0">
                <a:latin typeface="Stone Serif" pitchFamily="2" charset="0"/>
              </a:rPr>
              <a:t>Les plateformes ressemblent aux organisations </a:t>
            </a:r>
            <a:r>
              <a:rPr lang="fr-FR" sz="600" dirty="0" smtClean="0">
                <a:latin typeface="Stone Serif" pitchFamily="2" charset="0"/>
              </a:rPr>
              <a:t>dans la mesure où ce sont le plus souvent des entreprises ou des instances publiques qui les créent. Mais au contraire des organisations, les ressources, l’activité et la valeur dégagée sont produites par des producteurs et consommateurs situés à l’extérieur de l’organisation.</a:t>
            </a:r>
            <a:br>
              <a:rPr lang="fr-FR" sz="600" dirty="0" smtClean="0">
                <a:latin typeface="Stone Serif" pitchFamily="2" charset="0"/>
              </a:rPr>
            </a:br>
            <a:r>
              <a:rPr lang="fr-FR" sz="600" b="1" dirty="0" smtClean="0">
                <a:latin typeface="Stone Serif" pitchFamily="2" charset="0"/>
              </a:rPr>
              <a:t>Les plateformes ressemblent aux marchés </a:t>
            </a:r>
            <a:r>
              <a:rPr lang="fr-FR" sz="600" dirty="0" smtClean="0">
                <a:latin typeface="Stone Serif" pitchFamily="2" charset="0"/>
              </a:rPr>
              <a:t>dans la mesure où la valeur est créée par des agents indépendants qui opèrent des transactions « atomiques » (échanges, services ou ventes </a:t>
            </a:r>
            <a:r>
              <a:rPr lang="fr-FR" sz="600" u="sng" dirty="0" smtClean="0">
                <a:latin typeface="Stone Serif" pitchFamily="2" charset="0"/>
              </a:rPr>
              <a:t>à la pièce</a:t>
            </a:r>
            <a:r>
              <a:rPr lang="fr-FR" sz="600" dirty="0" smtClean="0">
                <a:latin typeface="Stone Serif" pitchFamily="2" charset="0"/>
              </a:rPr>
              <a:t>). Mais au contraire des marchés, ces transactions sont organisées et contrôlées très fortement par une organisation – qui joue en quelque sorte le rôle de « place de marché privée ».</a:t>
            </a:r>
          </a:p>
          <a:p>
            <a:pPr algn="just">
              <a:lnSpc>
                <a:spcPct val="135000"/>
              </a:lnSpc>
              <a:spcBef>
                <a:spcPts val="0"/>
              </a:spcBef>
            </a:pPr>
            <a:endParaRPr lang="fr-FR" sz="600" dirty="0" smtClean="0">
              <a:latin typeface="Stone Serif" pitchFamily="2" charset="0"/>
            </a:endParaRPr>
          </a:p>
        </p:txBody>
      </p:sp>
      <p:sp>
        <p:nvSpPr>
          <p:cNvPr id="5" name="ZoneTexte 4"/>
          <p:cNvSpPr txBox="1"/>
          <p:nvPr/>
        </p:nvSpPr>
        <p:spPr>
          <a:xfrm>
            <a:off x="432658" y="957446"/>
            <a:ext cx="3114427"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3600450" y="957446"/>
            <a:ext cx="3728926" cy="289695"/>
          </a:xfrm>
          <a:prstGeom prst="rect">
            <a:avLst/>
          </a:prstGeom>
          <a:solidFill>
            <a:srgbClr val="FFBDF5"/>
          </a:solidFill>
        </p:spPr>
        <p:txBody>
          <a:bodyPr wrap="square" rtlCol="0">
            <a:spAutoFit/>
          </a:bodyPr>
          <a:lstStyle/>
          <a:p>
            <a:pPr>
              <a:lnSpc>
                <a:spcPct val="135000"/>
              </a:lnSpc>
            </a:pPr>
            <a:r>
              <a:rPr lang="fr-FR" sz="1050" dirty="0" smtClean="0">
                <a:latin typeface="Stone Serif" pitchFamily="2" charset="0"/>
              </a:rPr>
              <a:t>La « data-</a:t>
            </a:r>
            <a:r>
              <a:rPr lang="fr-FR" sz="1050" dirty="0" err="1" smtClean="0">
                <a:latin typeface="Stone Serif" pitchFamily="2" charset="0"/>
              </a:rPr>
              <a:t>ification</a:t>
            </a:r>
            <a:r>
              <a:rPr lang="fr-FR" sz="1050" dirty="0" smtClean="0">
                <a:latin typeface="Stone Serif" pitchFamily="2" charset="0"/>
              </a:rPr>
              <a:t> », facteur clé de succès des plateformes</a:t>
            </a:r>
            <a:endParaRPr lang="fr-FR" sz="105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
        <p:nvSpPr>
          <p:cNvPr id="32" name="ZoneTexte 31"/>
          <p:cNvSpPr txBox="1"/>
          <p:nvPr/>
        </p:nvSpPr>
        <p:spPr>
          <a:xfrm>
            <a:off x="113682" y="28960"/>
            <a:ext cx="119057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Business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432368" y="4742118"/>
            <a:ext cx="2466776" cy="579181"/>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600" b="1" dirty="0" err="1" smtClean="0">
                <a:latin typeface="Stone Serif" pitchFamily="2" charset="0"/>
              </a:rPr>
              <a:t>Dawex</a:t>
            </a:r>
            <a:r>
              <a:rPr lang="en-US" sz="600" b="1" dirty="0" smtClean="0">
                <a:latin typeface="Stone Serif" pitchFamily="2" charset="0"/>
              </a:rPr>
              <a:t> </a:t>
            </a:r>
            <a:r>
              <a:rPr lang="en-US" sz="600" dirty="0" err="1" smtClean="0">
                <a:latin typeface="Stone Serif" pitchFamily="2" charset="0"/>
              </a:rPr>
              <a:t>développe</a:t>
            </a:r>
            <a:r>
              <a:rPr lang="en-US" sz="600" dirty="0" smtClean="0">
                <a:latin typeface="Stone Serif" pitchFamily="2" charset="0"/>
              </a:rPr>
              <a:t> </a:t>
            </a:r>
            <a:r>
              <a:rPr lang="en-US" sz="600" dirty="0" err="1" smtClean="0">
                <a:latin typeface="Stone Serif" pitchFamily="2" charset="0"/>
              </a:rPr>
              <a:t>une</a:t>
            </a:r>
            <a:r>
              <a:rPr lang="en-US" sz="600" dirty="0" smtClean="0">
                <a:latin typeface="Stone Serif" pitchFamily="2" charset="0"/>
              </a:rPr>
              <a:t> </a:t>
            </a:r>
            <a:r>
              <a:rPr lang="en-US" sz="600" dirty="0" err="1" smtClean="0">
                <a:latin typeface="Stone Serif" pitchFamily="2" charset="0"/>
              </a:rPr>
              <a:t>plateforme</a:t>
            </a:r>
            <a:r>
              <a:rPr lang="en-US" sz="600" dirty="0" smtClean="0">
                <a:latin typeface="Stone Serif" pitchFamily="2" charset="0"/>
              </a:rPr>
              <a:t> de </a:t>
            </a:r>
            <a:r>
              <a:rPr lang="en-US" sz="600" dirty="0" err="1" smtClean="0">
                <a:latin typeface="Stone Serif" pitchFamily="2" charset="0"/>
              </a:rPr>
              <a:t>marché</a:t>
            </a:r>
            <a:r>
              <a:rPr lang="en-US" sz="600" dirty="0" smtClean="0">
                <a:latin typeface="Stone Serif" pitchFamily="2" charset="0"/>
              </a:rPr>
              <a:t> pour la </a:t>
            </a:r>
            <a:r>
              <a:rPr lang="en-US" sz="600" dirty="0" err="1" smtClean="0">
                <a:latin typeface="Stone Serif" pitchFamily="2" charset="0"/>
              </a:rPr>
              <a:t>donnée</a:t>
            </a:r>
            <a:r>
              <a:rPr lang="en-US" sz="600" dirty="0" smtClean="0">
                <a:latin typeface="Stone Serif" pitchFamily="2" charset="0"/>
              </a:rPr>
              <a:t>, en </a:t>
            </a:r>
            <a:r>
              <a:rPr lang="en-US" sz="600" dirty="0" err="1" smtClean="0">
                <a:latin typeface="Stone Serif" pitchFamily="2" charset="0"/>
              </a:rPr>
              <a:t>mettant</a:t>
            </a:r>
            <a:r>
              <a:rPr lang="en-US" sz="600" dirty="0" smtClean="0">
                <a:latin typeface="Stone Serif" pitchFamily="2" charset="0"/>
              </a:rPr>
              <a:t> en relation </a:t>
            </a:r>
            <a:r>
              <a:rPr lang="en-US" sz="600" dirty="0" err="1" smtClean="0">
                <a:latin typeface="Stone Serif" pitchFamily="2" charset="0"/>
              </a:rPr>
              <a:t>vendeurs</a:t>
            </a:r>
            <a:r>
              <a:rPr lang="en-US" sz="600" dirty="0" smtClean="0">
                <a:latin typeface="Stone Serif" pitchFamily="2" charset="0"/>
              </a:rPr>
              <a:t> et </a:t>
            </a:r>
            <a:r>
              <a:rPr lang="en-US" sz="600" dirty="0" err="1" smtClean="0">
                <a:latin typeface="Stone Serif" pitchFamily="2" charset="0"/>
              </a:rPr>
              <a:t>acheteurs</a:t>
            </a:r>
            <a:r>
              <a:rPr lang="en-US" sz="600" dirty="0" smtClean="0">
                <a:latin typeface="Stone Serif" pitchFamily="2" charset="0"/>
              </a:rPr>
              <a:t> de </a:t>
            </a:r>
            <a:r>
              <a:rPr lang="en-US" sz="600" dirty="0" err="1" smtClean="0">
                <a:latin typeface="Stone Serif" pitchFamily="2" charset="0"/>
              </a:rPr>
              <a:t>données</a:t>
            </a:r>
            <a:r>
              <a:rPr lang="en-US" sz="600" dirty="0" smtClean="0">
                <a:latin typeface="Stone Serif" pitchFamily="2" charset="0"/>
              </a:rPr>
              <a:t>. La plus-value </a:t>
            </a:r>
            <a:r>
              <a:rPr lang="en-US" sz="600" dirty="0" err="1" smtClean="0">
                <a:latin typeface="Stone Serif" pitchFamily="2" charset="0"/>
              </a:rPr>
              <a:t>apportée</a:t>
            </a:r>
            <a:r>
              <a:rPr lang="en-US" sz="600" dirty="0" smtClean="0">
                <a:latin typeface="Stone Serif" pitchFamily="2" charset="0"/>
              </a:rPr>
              <a:t> par </a:t>
            </a:r>
            <a:r>
              <a:rPr lang="en-US" sz="600" dirty="0" err="1" smtClean="0">
                <a:latin typeface="Stone Serif" pitchFamily="2" charset="0"/>
              </a:rPr>
              <a:t>Dawex</a:t>
            </a:r>
            <a:r>
              <a:rPr lang="en-US" sz="600" dirty="0" smtClean="0">
                <a:latin typeface="Stone Serif" pitchFamily="2" charset="0"/>
              </a:rPr>
              <a:t> aux </a:t>
            </a:r>
            <a:r>
              <a:rPr lang="en-US" sz="600" dirty="0" err="1" smtClean="0">
                <a:latin typeface="Stone Serif" pitchFamily="2" charset="0"/>
              </a:rPr>
              <a:t>acteurs</a:t>
            </a:r>
            <a:r>
              <a:rPr lang="en-US" sz="600" dirty="0" smtClean="0">
                <a:latin typeface="Stone Serif" pitchFamily="2" charset="0"/>
              </a:rPr>
              <a:t> </a:t>
            </a:r>
            <a:r>
              <a:rPr lang="en-US" sz="600" dirty="0" err="1" smtClean="0">
                <a:latin typeface="Stone Serif" pitchFamily="2" charset="0"/>
              </a:rPr>
              <a:t>est</a:t>
            </a:r>
            <a:r>
              <a:rPr lang="en-US" sz="600" dirty="0" smtClean="0">
                <a:latin typeface="Stone Serif" pitchFamily="2" charset="0"/>
              </a:rPr>
              <a:t> la </a:t>
            </a:r>
            <a:r>
              <a:rPr lang="en-US" sz="600" dirty="0" err="1" smtClean="0">
                <a:latin typeface="Stone Serif" pitchFamily="2" charset="0"/>
              </a:rPr>
              <a:t>maîtrise</a:t>
            </a:r>
            <a:r>
              <a:rPr lang="en-US" sz="600" dirty="0" smtClean="0">
                <a:latin typeface="Stone Serif" pitchFamily="2" charset="0"/>
              </a:rPr>
              <a:t> </a:t>
            </a:r>
            <a:r>
              <a:rPr lang="en-US" sz="600" dirty="0" err="1" smtClean="0">
                <a:latin typeface="Stone Serif" pitchFamily="2" charset="0"/>
              </a:rPr>
              <a:t>totale</a:t>
            </a:r>
            <a:r>
              <a:rPr lang="en-US" sz="600" dirty="0" smtClean="0">
                <a:latin typeface="Stone Serif" pitchFamily="2" charset="0"/>
              </a:rPr>
              <a:t> de la transaction, </a:t>
            </a:r>
            <a:r>
              <a:rPr lang="en-US" sz="600" dirty="0" err="1" smtClean="0">
                <a:latin typeface="Stone Serif" pitchFamily="2" charset="0"/>
              </a:rPr>
              <a:t>sur</a:t>
            </a:r>
            <a:r>
              <a:rPr lang="en-US" sz="600" dirty="0" smtClean="0">
                <a:latin typeface="Stone Serif" pitchFamily="2" charset="0"/>
              </a:rPr>
              <a:t> un asset sensible.</a:t>
            </a:r>
            <a:endParaRPr lang="fr-FR" sz="600" dirty="0">
              <a:latin typeface="Stone Serif" pitchFamily="2" charset="0"/>
            </a:endParaRPr>
          </a:p>
        </p:txBody>
      </p:sp>
      <p:sp>
        <p:nvSpPr>
          <p:cNvPr id="21" name="ZoneTexte 20"/>
          <p:cNvSpPr txBox="1"/>
          <p:nvPr/>
        </p:nvSpPr>
        <p:spPr>
          <a:xfrm>
            <a:off x="432367" y="4437865"/>
            <a:ext cx="6882833"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Des organisations qui adoptent le modèle de plateforme</a:t>
            </a:r>
            <a:endParaRPr lang="fr-FR" sz="1100" dirty="0">
              <a:latin typeface="Stone Serif" pitchFamily="2" charset="0"/>
            </a:endParaRPr>
          </a:p>
        </p:txBody>
      </p:sp>
      <p:sp>
        <p:nvSpPr>
          <p:cNvPr id="27" name="ZoneTexte 26"/>
          <p:cNvSpPr txBox="1"/>
          <p:nvPr/>
        </p:nvSpPr>
        <p:spPr>
          <a:xfrm>
            <a:off x="432366" y="3291059"/>
            <a:ext cx="308553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aller plus loin</a:t>
            </a:r>
            <a:endParaRPr lang="fr-FR" sz="900" dirty="0">
              <a:latin typeface="Stone Serif" pitchFamily="2" charset="0"/>
            </a:endParaRPr>
          </a:p>
        </p:txBody>
      </p:sp>
      <p:sp>
        <p:nvSpPr>
          <p:cNvPr id="16" name="Sous-titre 2"/>
          <p:cNvSpPr txBox="1">
            <a:spLocks/>
          </p:cNvSpPr>
          <p:nvPr/>
        </p:nvSpPr>
        <p:spPr>
          <a:xfrm>
            <a:off x="3600449" y="3430712"/>
            <a:ext cx="3714749" cy="908553"/>
          </a:xfrm>
          <a:prstGeom prst="rect">
            <a:avLst/>
          </a:prstGeom>
          <a:ln>
            <a:solidFill>
              <a:schemeClr val="tx1"/>
            </a:solidFill>
            <a:prstDash val="dash"/>
          </a:ln>
        </p:spPr>
        <p:txBody>
          <a:bodyPr vert="horz" lIns="91440" tIns="45720" rIns="91440" bIns="45720" numCol="3"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Mettre en place un mécanisme de </a:t>
            </a:r>
            <a:r>
              <a:rPr lang="fr-FR" sz="700" dirty="0" err="1" smtClean="0">
                <a:latin typeface="Stone Serif" pitchFamily="2" charset="0"/>
              </a:rPr>
              <a:t>pricing</a:t>
            </a:r>
            <a:r>
              <a:rPr lang="fr-FR" sz="700" dirty="0" smtClean="0">
                <a:latin typeface="Stone Serif" pitchFamily="2" charset="0"/>
              </a:rPr>
              <a:t> avantageux pour toutes les parties (</a:t>
            </a:r>
            <a:r>
              <a:rPr lang="fr-FR" sz="700" i="1" dirty="0" smtClean="0">
                <a:latin typeface="Stone Serif" pitchFamily="2" charset="0"/>
              </a:rPr>
              <a:t>revenue management</a:t>
            </a:r>
            <a:r>
              <a:rPr lang="fr-FR" sz="700" dirty="0" smtClean="0">
                <a:latin typeface="Stone Serif" pitchFamily="2" charset="0"/>
              </a:rPr>
              <a:t>)</a:t>
            </a:r>
          </a:p>
          <a:p>
            <a:pPr algn="l">
              <a:lnSpc>
                <a:spcPct val="135000"/>
              </a:lnSpc>
            </a:pPr>
            <a:r>
              <a:rPr lang="fr-FR" sz="700" dirty="0" smtClean="0">
                <a:latin typeface="Stone Serif" pitchFamily="2" charset="0"/>
              </a:rPr>
              <a:t>- Développer la </a:t>
            </a:r>
            <a:r>
              <a:rPr lang="fr-FR" sz="700" dirty="0">
                <a:latin typeface="Stone Serif" pitchFamily="2" charset="0"/>
              </a:rPr>
              <a:t>confiance entre les parties </a:t>
            </a:r>
            <a:r>
              <a:rPr lang="fr-FR" sz="700" dirty="0" smtClean="0">
                <a:latin typeface="Stone Serif" pitchFamily="2" charset="0"/>
              </a:rPr>
              <a:t>avec des </a:t>
            </a:r>
            <a:r>
              <a:rPr lang="fr-FR" sz="700" dirty="0">
                <a:latin typeface="Stone Serif" pitchFamily="2" charset="0"/>
              </a:rPr>
              <a:t>mécanismes de réputation (évaluations entre </a:t>
            </a:r>
            <a:r>
              <a:rPr lang="fr-FR" sz="700" dirty="0" smtClean="0">
                <a:latin typeface="Stone Serif" pitchFamily="2" charset="0"/>
              </a:rPr>
              <a:t>utilisateurs)</a:t>
            </a:r>
          </a:p>
          <a:p>
            <a:pPr algn="l">
              <a:lnSpc>
                <a:spcPct val="135000"/>
              </a:lnSpc>
            </a:pPr>
            <a:r>
              <a:rPr lang="fr-FR" sz="700" dirty="0" smtClean="0">
                <a:latin typeface="Stone Serif" pitchFamily="2" charset="0"/>
              </a:rPr>
              <a:t>- Faciliter </a:t>
            </a:r>
            <a:r>
              <a:rPr lang="fr-FR" sz="700" dirty="0">
                <a:latin typeface="Stone Serif" pitchFamily="2" charset="0"/>
              </a:rPr>
              <a:t>l'ajout d'applications gratuites sur votre plate-forme, car cela augmente la valeur pour toutes les </a:t>
            </a:r>
            <a:r>
              <a:rPr lang="fr-FR" sz="700" dirty="0" smtClean="0">
                <a:latin typeface="Stone Serif" pitchFamily="2" charset="0"/>
              </a:rPr>
              <a:t>parties.</a:t>
            </a:r>
          </a:p>
        </p:txBody>
      </p:sp>
      <p:sp>
        <p:nvSpPr>
          <p:cNvPr id="17" name="ZoneTexte 16"/>
          <p:cNvSpPr txBox="1"/>
          <p:nvPr/>
        </p:nvSpPr>
        <p:spPr>
          <a:xfrm>
            <a:off x="3600450" y="3165907"/>
            <a:ext cx="2295207"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Points de vigilance</a:t>
            </a:r>
            <a:endParaRPr lang="fr-FR" sz="900" dirty="0">
              <a:latin typeface="Stone Serif" pitchFamily="2" charset="0"/>
            </a:endParaRPr>
          </a:p>
        </p:txBody>
      </p:sp>
    </p:spTree>
    <p:extLst>
      <p:ext uri="{BB962C8B-B14F-4D97-AF65-F5344CB8AC3E}">
        <p14:creationId xmlns:p14="http://schemas.microsoft.com/office/powerpoint/2010/main" val="35655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met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interfacés aux métiers et à la DSI.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a:t>
            </a:r>
            <a:r>
              <a:rPr lang="fr-FR" sz="700" dirty="0" smtClean="0">
                <a:latin typeface="Stone Serif" pitchFamily="2" charset="0"/>
              </a:rPr>
              <a:t>à une </a:t>
            </a:r>
            <a:r>
              <a:rPr lang="fr-FR" sz="700" dirty="0" smtClean="0">
                <a:latin typeface="Stone Serif" pitchFamily="2" charset="0"/>
              </a:rPr>
              <a:t>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a:latin typeface="Stone Serif" pitchFamily="2" charset="0"/>
              </a:rPr>
              <a:t>,</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4244</TotalTime>
  <Words>2793</Words>
  <Application>Microsoft Office PowerPoint</Application>
  <PresentationFormat>Personnalisé</PresentationFormat>
  <Paragraphs>247</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lpstr>Plateformes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238</cp:revision>
  <dcterms:created xsi:type="dcterms:W3CDTF">2019-01-04T09:58:09Z</dcterms:created>
  <dcterms:modified xsi:type="dcterms:W3CDTF">2019-06-23T08:55:36Z</dcterms:modified>
</cp:coreProperties>
</file>