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8" r:id="rId3"/>
    <p:sldId id="259" r:id="rId4"/>
    <p:sldId id="260" r:id="rId5"/>
    <p:sldId id="261" r:id="rId6"/>
    <p:sldId id="262" r:id="rId7"/>
    <p:sldId id="263" r:id="rId8"/>
    <p:sldId id="268" r:id="rId9"/>
    <p:sldId id="264" r:id="rId10"/>
    <p:sldId id="265" r:id="rId11"/>
    <p:sldId id="269" r:id="rId12"/>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16/05/2019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16/05/2019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16/05/2019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a:t>
            </a:r>
            <a:r>
              <a:rPr lang="fr-FR" sz="800" dirty="0" smtClean="0">
                <a:latin typeface="Stone Serif" pitchFamily="2" charset="0"/>
              </a:rPr>
              <a:t>qui accepte </a:t>
            </a:r>
            <a:r>
              <a:rPr lang="fr-FR" sz="800" dirty="0" smtClean="0">
                <a:latin typeface="Stone Serif" pitchFamily="2" charset="0"/>
              </a:rPr>
              <a:t>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80" dirty="0" smtClean="0">
                <a:latin typeface="Stone Serif" pitchFamily="2" charset="0"/>
              </a:rPr>
              <a:t>La </a:t>
            </a:r>
            <a:r>
              <a:rPr lang="fr-FR" sz="780" dirty="0" err="1" smtClean="0">
                <a:latin typeface="Stone Serif" pitchFamily="2" charset="0"/>
              </a:rPr>
              <a:t>blockchain</a:t>
            </a:r>
            <a:r>
              <a:rPr lang="fr-FR" sz="780" dirty="0" smtClean="0">
                <a:latin typeface="Stone Serif" pitchFamily="2" charset="0"/>
              </a:rPr>
              <a:t> est une technologie proche d’une base de données (</a:t>
            </a:r>
            <a:r>
              <a:rPr lang="fr-FR" sz="780" dirty="0" err="1" smtClean="0">
                <a:latin typeface="Stone Serif" pitchFamily="2" charset="0"/>
              </a:rPr>
              <a:t>bdd</a:t>
            </a:r>
            <a:r>
              <a:rPr lang="fr-FR" sz="780" dirty="0" smtClean="0">
                <a:latin typeface="Stone Serif" pitchFamily="2" charset="0"/>
              </a:rPr>
              <a:t>): elle permet l’enregistrement et l’accès à des données stockées sur un support informatique. A la différence d’une </a:t>
            </a:r>
            <a:r>
              <a:rPr lang="fr-FR" sz="780" dirty="0" err="1" smtClean="0">
                <a:latin typeface="Stone Serif" pitchFamily="2" charset="0"/>
              </a:rPr>
              <a:t>bdd</a:t>
            </a:r>
            <a:r>
              <a:rPr lang="fr-FR" sz="780" dirty="0" smtClean="0">
                <a:latin typeface="Stone Serif" pitchFamily="2" charset="0"/>
              </a:rPr>
              <a:t>, les données enregistrées sur une </a:t>
            </a:r>
            <a:r>
              <a:rPr lang="fr-FR" sz="780" dirty="0" err="1" smtClean="0">
                <a:latin typeface="Stone Serif" pitchFamily="2" charset="0"/>
              </a:rPr>
              <a:t>blockchain</a:t>
            </a:r>
            <a:r>
              <a:rPr lang="fr-FR" sz="780" dirty="0" smtClean="0">
                <a:latin typeface="Stone Serif" pitchFamily="2" charset="0"/>
              </a:rPr>
              <a:t> le sont de façon </a:t>
            </a:r>
            <a:r>
              <a:rPr lang="fr-FR" sz="780" u="sng" dirty="0" smtClean="0">
                <a:latin typeface="Stone Serif" pitchFamily="2" charset="0"/>
              </a:rPr>
              <a:t>permanente</a:t>
            </a:r>
            <a:r>
              <a:rPr lang="fr-FR" sz="780" dirty="0" smtClean="0">
                <a:latin typeface="Stone Serif" pitchFamily="2" charset="0"/>
              </a:rPr>
              <a:t> et </a:t>
            </a:r>
            <a:r>
              <a:rPr lang="fr-FR" sz="780" u="sng" dirty="0" smtClean="0">
                <a:latin typeface="Stone Serif" pitchFamily="2" charset="0"/>
              </a:rPr>
              <a:t>inaltérable</a:t>
            </a:r>
            <a:r>
              <a:rPr lang="fr-FR" sz="780" dirty="0" smtClean="0">
                <a:latin typeface="Stone Serif" pitchFamily="2" charset="0"/>
              </a:rPr>
              <a:t>. On ne peut ni les effacer ni les modifier. Autre différence: la </a:t>
            </a:r>
            <a:r>
              <a:rPr lang="fr-FR" sz="780" dirty="0" err="1" smtClean="0">
                <a:latin typeface="Stone Serif" pitchFamily="2" charset="0"/>
              </a:rPr>
              <a:t>blockchain</a:t>
            </a:r>
            <a:r>
              <a:rPr lang="fr-FR" sz="78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78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fr-FR" sz="800" dirty="0" smtClean="0">
                <a:latin typeface="Stone Serif" pitchFamily="2" charset="0"/>
              </a:rPr>
              <a:t>utilise </a:t>
            </a:r>
            <a:r>
              <a:rPr lang="fr-FR" sz="800" dirty="0">
                <a:latin typeface="Stone Serif" pitchFamily="2" charset="0"/>
              </a:rPr>
              <a:t>la </a:t>
            </a:r>
            <a:r>
              <a:rPr lang="fr-FR" sz="800" dirty="0" err="1">
                <a:latin typeface="Stone Serif" pitchFamily="2" charset="0"/>
              </a:rPr>
              <a:t>blockchain</a:t>
            </a:r>
            <a:r>
              <a:rPr lang="fr-FR" sz="800" dirty="0">
                <a:latin typeface="Stone Serif" pitchFamily="2" charset="0"/>
              </a:rPr>
              <a:t> pour assurer le transfert d’actifs (ici, des jeux de données) entre parties prenantes, sans tiers de confiance.</a:t>
            </a: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développant une solution d’authentification de diplômes, multi-écoles.</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 cette monnaie utilise la </a:t>
            </a:r>
            <a:r>
              <a:rPr lang="fr-FR" sz="800" dirty="0" err="1" smtClean="0">
                <a:latin typeface="Stone Serif" pitchFamily="2" charset="0"/>
              </a:rPr>
              <a:t>blockchain</a:t>
            </a:r>
            <a:r>
              <a:rPr lang="fr-FR" sz="800" dirty="0" smtClean="0">
                <a:latin typeface="Stone Serif" pitchFamily="2" charset="0"/>
              </a:rPr>
              <a:t> pour déterminer son mode d’émission et pour assurer les transactions financières. Le </a:t>
            </a:r>
            <a:r>
              <a:rPr lang="fr-FR" sz="800" dirty="0" err="1" smtClean="0">
                <a:latin typeface="Stone Serif" pitchFamily="2" charset="0"/>
              </a:rPr>
              <a:t>bitcoin</a:t>
            </a:r>
            <a:r>
              <a:rPr lang="fr-FR" sz="800" dirty="0" smtClean="0">
                <a:latin typeface="Stone Serif" pitchFamily="2" charset="0"/>
              </a:rPr>
              <a:t> a été créé comme premier cas d’usage de la </a:t>
            </a:r>
            <a:r>
              <a:rPr lang="fr-FR" sz="800" dirty="0" err="1" smtClean="0">
                <a:latin typeface="Stone Serif" pitchFamily="2" charset="0"/>
              </a:rPr>
              <a:t>blockchain</a:t>
            </a:r>
            <a:r>
              <a:rPr lang="fr-FR" sz="800" dirty="0" smtClean="0">
                <a:latin typeface="Stone Serif" pitchFamily="2" charset="0"/>
              </a:rPr>
              <a:t> en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649434" y="4110906"/>
            <a:ext cx="1679944"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de l’IA quand une analyse statistique traditionnelle suffit.</a:t>
            </a:r>
            <a:br>
              <a:rPr lang="fr-FR" sz="700" dirty="0" smtClean="0">
                <a:latin typeface="Stone Serif" pitchFamily="2" charset="0"/>
              </a:rPr>
            </a:br>
            <a:r>
              <a:rPr lang="fr-FR" sz="700" dirty="0">
                <a:latin typeface="Stone Serif" pitchFamily="2" charset="0"/>
              </a:rPr>
              <a:t>- Traiter les résultats de l'IA comme une « vérité scientifique ».  Ces résultats sont susceptibles de multiples biais </a:t>
            </a:r>
            <a:r>
              <a:rPr lang="fr-FR" sz="700" dirty="0" smtClean="0">
                <a:latin typeface="Stone Serif" pitchFamily="2" charset="0"/>
              </a:rPr>
              <a:t>sociaux</a:t>
            </a:r>
            <a:r>
              <a:rPr lang="fr-FR" sz="700" dirty="0">
                <a:latin typeface="Stone Serif" pitchFamily="2" charset="0"/>
              </a:rPr>
              <a:t>.</a:t>
            </a:r>
          </a:p>
        </p:txBody>
      </p:sp>
      <p:sp>
        <p:nvSpPr>
          <p:cNvPr id="26" name="Sous-titre 2"/>
          <p:cNvSpPr txBox="1">
            <a:spLocks/>
          </p:cNvSpPr>
          <p:nvPr/>
        </p:nvSpPr>
        <p:spPr>
          <a:xfrm>
            <a:off x="4083172" y="4110908"/>
            <a:ext cx="1530820"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a:t>
            </a:r>
            <a:r>
              <a:rPr lang="fr-FR" sz="800" dirty="0" smtClean="0">
                <a:latin typeface="Stone Serif" pitchFamily="2" charset="0"/>
              </a:rPr>
              <a:t>met </a:t>
            </a:r>
            <a:r>
              <a:rPr lang="fr-FR" sz="800" dirty="0" smtClean="0">
                <a:latin typeface="Stone Serif" pitchFamily="2" charset="0"/>
              </a:rPr>
              <a:t>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organigramme qui permet aux spécialistes de  la </a:t>
            </a:r>
            <a:r>
              <a:rPr lang="fr-FR" sz="800" dirty="0" err="1" smtClean="0">
                <a:latin typeface="Stone Serif" pitchFamily="2" charset="0"/>
              </a:rPr>
              <a:t>dataviz</a:t>
            </a:r>
            <a:r>
              <a:rPr lang="fr-FR" sz="800" dirty="0" smtClean="0">
                <a:latin typeface="Stone Serif" pitchFamily="2" charset="0"/>
              </a:rPr>
              <a:t> d’être interfac</a:t>
            </a:r>
            <a:r>
              <a:rPr lang="fr-FR" sz="800" dirty="0" smtClean="0">
                <a:latin typeface="Stone Serif" pitchFamily="2" charset="0"/>
              </a:rPr>
              <a:t>és aux métiers et à la DSI.</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3618</TotalTime>
  <Words>2355</Words>
  <Application>Microsoft Office PowerPoint</Application>
  <PresentationFormat>Personnalisé</PresentationFormat>
  <Paragraphs>224</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211</cp:revision>
  <dcterms:created xsi:type="dcterms:W3CDTF">2019-01-04T09:58:09Z</dcterms:created>
  <dcterms:modified xsi:type="dcterms:W3CDTF">2019-05-16T19:17:11Z</dcterms:modified>
</cp:coreProperties>
</file>