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platformdesigntoolkit.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qui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fr-FR" sz="800" dirty="0" smtClean="0">
                <a:latin typeface="Stone Serif" pitchFamily="2" charset="0"/>
              </a:rPr>
              <a:t>utilise </a:t>
            </a:r>
            <a:r>
              <a:rPr lang="fr-FR" sz="800" dirty="0">
                <a:latin typeface="Stone Serif" pitchFamily="2" charset="0"/>
              </a:rPr>
              <a:t>la </a:t>
            </a:r>
            <a:r>
              <a:rPr lang="fr-FR" sz="800" dirty="0" err="1">
                <a:latin typeface="Stone Serif" pitchFamily="2" charset="0"/>
              </a:rPr>
              <a:t>blockchain</a:t>
            </a:r>
            <a:r>
              <a:rPr lang="fr-FR" sz="800" dirty="0">
                <a:latin typeface="Stone Serif" pitchFamily="2" charset="0"/>
              </a:rPr>
              <a:t> pour assurer le transfert d’actifs (ici, des jeux de données) entre parties prenantes, sans tiers de confiance.</a:t>
            </a: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développant une solution d’authentification de diplômes, multi-écoles.</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 cette monnaie utilise la </a:t>
            </a:r>
            <a:r>
              <a:rPr lang="fr-FR" sz="800" dirty="0" err="1" smtClean="0">
                <a:latin typeface="Stone Serif" pitchFamily="2" charset="0"/>
              </a:rPr>
              <a:t>blockchain</a:t>
            </a:r>
            <a:r>
              <a:rPr lang="fr-FR" sz="800" dirty="0" smtClean="0">
                <a:latin typeface="Stone Serif" pitchFamily="2" charset="0"/>
              </a:rPr>
              <a:t> pour déterminer son mode d’émission et pour assurer les transactions financières. Le </a:t>
            </a:r>
            <a:r>
              <a:rPr lang="fr-FR" sz="800" dirty="0" err="1" smtClean="0">
                <a:latin typeface="Stone Serif" pitchFamily="2" charset="0"/>
              </a:rPr>
              <a:t>bitcoin</a:t>
            </a:r>
            <a:r>
              <a:rPr lang="fr-FR" sz="800" dirty="0" smtClean="0">
                <a:latin typeface="Stone Serif" pitchFamily="2" charset="0"/>
              </a:rPr>
              <a:t> a été créé comme premier cas d’usage de la </a:t>
            </a:r>
            <a:r>
              <a:rPr lang="fr-FR" sz="800" dirty="0" err="1" smtClean="0">
                <a:latin typeface="Stone Serif" pitchFamily="2" charset="0"/>
              </a:rPr>
              <a:t>blockchain</a:t>
            </a:r>
            <a:r>
              <a:rPr lang="fr-FR" sz="800" dirty="0" smtClean="0">
                <a:latin typeface="Stone Serif" pitchFamily="2" charset="0"/>
              </a:rPr>
              <a:t> en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ous-titre 2"/>
          <p:cNvSpPr txBox="1">
            <a:spLocks/>
          </p:cNvSpPr>
          <p:nvPr/>
        </p:nvSpPr>
        <p:spPr>
          <a:xfrm>
            <a:off x="450972" y="4024511"/>
            <a:ext cx="4425828"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 </a:t>
            </a:r>
            <a:r>
              <a:rPr lang="fr-FR" sz="800" dirty="0" err="1" smtClean="0">
                <a:latin typeface="Stone Serif" pitchFamily="2" charset="0"/>
              </a:rPr>
              <a:t>Casilli</a:t>
            </a:r>
            <a:r>
              <a:rPr lang="fr-FR" sz="800" dirty="0" smtClean="0">
                <a:latin typeface="Stone Serif" pitchFamily="2" charset="0"/>
              </a:rPr>
              <a:t>, </a:t>
            </a:r>
            <a:r>
              <a:rPr lang="fr-FR" sz="800" i="1" dirty="0" smtClean="0">
                <a:latin typeface="Stone Serif" pitchFamily="2" charset="0"/>
              </a:rPr>
              <a:t>En attendant les robots</a:t>
            </a:r>
            <a:r>
              <a:rPr lang="fr-FR" sz="800" dirty="0" smtClean="0">
                <a:latin typeface="Stone Serif" pitchFamily="2" charset="0"/>
              </a:rPr>
              <a:t>,  Seuil, 2019.</a:t>
            </a:r>
            <a:br>
              <a:rPr lang="fr-FR" sz="800" dirty="0" smtClean="0">
                <a:latin typeface="Stone Serif" pitchFamily="2" charset="0"/>
              </a:rPr>
            </a:br>
            <a:r>
              <a:rPr lang="da-DK" sz="800" dirty="0" smtClean="0">
                <a:latin typeface="Stone Serif" pitchFamily="2" charset="0"/>
              </a:rPr>
              <a:t>A. Mcafee &amp; E. Brynjolfsson, </a:t>
            </a:r>
            <a:r>
              <a:rPr lang="fr-FR" sz="800" i="1" dirty="0">
                <a:latin typeface="Stone Serif" pitchFamily="2" charset="0"/>
              </a:rPr>
              <a:t>Des Machines, des plateformes et des </a:t>
            </a:r>
            <a:r>
              <a:rPr lang="fr-FR" sz="800" i="1" dirty="0" smtClean="0">
                <a:latin typeface="Stone Serif" pitchFamily="2" charset="0"/>
              </a:rPr>
              <a:t>foules</a:t>
            </a:r>
            <a:r>
              <a:rPr lang="fr-FR" sz="800" dirty="0" smtClean="0">
                <a:latin typeface="Stone Serif" pitchFamily="2" charset="0"/>
              </a:rPr>
              <a:t>, Odile Jacob, 2018.</a:t>
            </a:r>
            <a:endParaRPr lang="fr-FR" sz="800" i="1" dirty="0">
              <a:latin typeface="Stone Serif" pitchFamily="2" charset="0"/>
            </a:endParaRPr>
          </a:p>
        </p:txBody>
      </p:sp>
      <p:sp>
        <p:nvSpPr>
          <p:cNvPr id="25" name="Sous-titre 2"/>
          <p:cNvSpPr txBox="1">
            <a:spLocks/>
          </p:cNvSpPr>
          <p:nvPr/>
        </p:nvSpPr>
        <p:spPr>
          <a:xfrm>
            <a:off x="5165526" y="4737043"/>
            <a:ext cx="2149674" cy="584255"/>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a:t>
            </a:r>
            <a:r>
              <a:rPr lang="fr-FR" sz="600" dirty="0" err="1" smtClean="0">
                <a:latin typeface="Stone Serif" pitchFamily="2" charset="0"/>
              </a:rPr>
              <a:t>matching</a:t>
            </a:r>
            <a:r>
              <a:rPr lang="fr-FR" sz="600" dirty="0" smtClean="0">
                <a:latin typeface="Stone Serif" pitchFamily="2" charset="0"/>
              </a:rPr>
              <a:t> » </a:t>
            </a:r>
            <a:r>
              <a:rPr lang="fr-FR" sz="600" dirty="0">
                <a:latin typeface="Stone Serif" pitchFamily="2" charset="0"/>
              </a:rPr>
              <a:t>:  </a:t>
            </a:r>
            <a:r>
              <a:rPr lang="fr-FR" sz="600" b="1" dirty="0">
                <a:latin typeface="Stone Serif" pitchFamily="2" charset="0"/>
              </a:rPr>
              <a:t>Facebook, </a:t>
            </a:r>
            <a:r>
              <a:rPr lang="fr-FR" sz="600" b="1" dirty="0" err="1">
                <a:latin typeface="Stone Serif" pitchFamily="2" charset="0"/>
              </a:rPr>
              <a:t>Airbnb</a:t>
            </a:r>
            <a:r>
              <a:rPr lang="fr-FR" sz="600" b="1" dirty="0">
                <a:latin typeface="Stone Serif" pitchFamily="2" charset="0"/>
              </a:rPr>
              <a:t>, </a:t>
            </a:r>
            <a:r>
              <a:rPr lang="fr-FR" sz="600" b="1" dirty="0" err="1">
                <a:latin typeface="Stone Serif" pitchFamily="2" charset="0"/>
              </a:rPr>
              <a:t>Uber</a:t>
            </a:r>
            <a:r>
              <a:rPr lang="fr-FR" sz="600" b="1" dirty="0">
                <a:latin typeface="Stone Serif" pitchFamily="2" charset="0"/>
              </a:rPr>
              <a:t>, </a:t>
            </a:r>
            <a:r>
              <a:rPr lang="fr-FR" sz="600" b="1" dirty="0" err="1">
                <a:latin typeface="Stone Serif" pitchFamily="2" charset="0"/>
              </a:rPr>
              <a:t>Blablacar</a:t>
            </a:r>
            <a:r>
              <a:rPr lang="fr-FR" sz="600" b="1" dirty="0">
                <a:latin typeface="Stone Serif" pitchFamily="2" charset="0"/>
              </a:rPr>
              <a:t>, </a:t>
            </a:r>
            <a:r>
              <a:rPr lang="fr-FR" sz="600" b="1" dirty="0" err="1">
                <a:latin typeface="Stone Serif" pitchFamily="2" charset="0"/>
              </a:rPr>
              <a:t>LeBonCoin</a:t>
            </a:r>
            <a:r>
              <a:rPr lang="fr-FR" sz="600" b="1" dirty="0">
                <a:latin typeface="Stone Serif" pitchFamily="2" charset="0"/>
              </a:rPr>
              <a:t> </a:t>
            </a:r>
            <a:r>
              <a:rPr lang="fr-FR" sz="600" b="1" dirty="0" smtClean="0">
                <a:latin typeface="Stone Serif" pitchFamily="2" charset="0"/>
              </a:rPr>
              <a:t>… </a:t>
            </a:r>
            <a:r>
              <a:rPr lang="fr-FR" sz="600" dirty="0" smtClean="0">
                <a:latin typeface="Stone Serif" pitchFamily="2" charset="0"/>
              </a:rPr>
              <a:t>fournissent une infrastructure permettant à des usagers d’acheter, d’échanger ou de communiquer.</a:t>
            </a:r>
            <a:endParaRPr lang="fr-FR" sz="600" b="1" dirty="0">
              <a:latin typeface="Stone Serif" pitchFamily="2" charset="0"/>
            </a:endParaRPr>
          </a:p>
        </p:txBody>
      </p:sp>
      <p:sp>
        <p:nvSpPr>
          <p:cNvPr id="22" name="Sous-titre 2"/>
          <p:cNvSpPr txBox="1">
            <a:spLocks/>
          </p:cNvSpPr>
          <p:nvPr/>
        </p:nvSpPr>
        <p:spPr>
          <a:xfrm>
            <a:off x="2976832" y="4739415"/>
            <a:ext cx="2096818" cy="58188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distributrices » </a:t>
            </a:r>
            <a:r>
              <a:rPr lang="fr-FR" sz="600" dirty="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err="1">
                <a:latin typeface="Stone Serif" pitchFamily="2" charset="0"/>
              </a:rPr>
              <a:t>Alibaba</a:t>
            </a:r>
            <a:r>
              <a:rPr lang="fr-FR" sz="600" b="1" dirty="0">
                <a:latin typeface="Stone Serif" pitchFamily="2" charset="0"/>
              </a:rPr>
              <a:t>, Amazon,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smtClean="0">
                <a:latin typeface="Stone Serif" pitchFamily="2" charset="0"/>
              </a:rPr>
              <a:t>mettent en relation des producteurs de biens et services avec une clientèle dispersée.</a:t>
            </a:r>
            <a:endParaRPr lang="fr-FR" sz="600" b="1" dirty="0">
              <a:latin typeface="Stone Serif" pitchFamily="2" charset="0"/>
            </a:endParaRPr>
          </a:p>
        </p:txBody>
      </p:sp>
      <p:sp>
        <p:nvSpPr>
          <p:cNvPr id="3" name="Sous-titre 2"/>
          <p:cNvSpPr>
            <a:spLocks noGrp="1"/>
          </p:cNvSpPr>
          <p:nvPr>
            <p:ph type="subTitle" idx="1"/>
          </p:nvPr>
        </p:nvSpPr>
        <p:spPr>
          <a:xfrm>
            <a:off x="4090260" y="1461519"/>
            <a:ext cx="3224941" cy="2278631"/>
          </a:xfrm>
          <a:ln>
            <a:solidFill>
              <a:schemeClr val="tx1"/>
            </a:solidFill>
            <a:prstDash val="dash"/>
          </a:ln>
        </p:spPr>
        <p:txBody>
          <a:bodyPr>
            <a:normAutofit fontScale="85000" lnSpcReduction="20000"/>
          </a:bodyPr>
          <a:lstStyle/>
          <a:p>
            <a:pPr algn="just">
              <a:lnSpc>
                <a:spcPct val="145000"/>
              </a:lnSpc>
              <a:spcBef>
                <a:spcPts val="0"/>
              </a:spcBef>
            </a:pPr>
            <a:r>
              <a:rPr lang="fr-FR" sz="800" dirty="0" smtClean="0">
                <a:latin typeface="Stone Serif" pitchFamily="2" charset="0"/>
              </a:rPr>
              <a:t>L’avantage </a:t>
            </a:r>
            <a:r>
              <a:rPr lang="fr-FR" sz="800" dirty="0">
                <a:latin typeface="Stone Serif" pitchFamily="2" charset="0"/>
              </a:rPr>
              <a:t>concurrentiel </a:t>
            </a:r>
            <a:r>
              <a:rPr lang="fr-FR" sz="800" dirty="0" smtClean="0">
                <a:latin typeface="Stone Serif" pitchFamily="2" charset="0"/>
              </a:rPr>
              <a:t>d’une plateforme n’est pas le </a:t>
            </a:r>
            <a:r>
              <a:rPr lang="fr-FR" sz="800" dirty="0" err="1">
                <a:latin typeface="Stone Serif" pitchFamily="2" charset="0"/>
              </a:rPr>
              <a:t>market</a:t>
            </a:r>
            <a:r>
              <a:rPr lang="fr-FR" sz="800" dirty="0">
                <a:latin typeface="Stone Serif" pitchFamily="2" charset="0"/>
              </a:rPr>
              <a:t> fit entre </a:t>
            </a:r>
            <a:r>
              <a:rPr lang="fr-FR" sz="800" dirty="0" smtClean="0">
                <a:latin typeface="Stone Serif" pitchFamily="2" charset="0"/>
              </a:rPr>
              <a:t>un </a:t>
            </a:r>
            <a:r>
              <a:rPr lang="fr-FR" sz="800" dirty="0">
                <a:latin typeface="Stone Serif" pitchFamily="2" charset="0"/>
              </a:rPr>
              <a:t>produit créé </a:t>
            </a:r>
            <a:r>
              <a:rPr lang="fr-FR" sz="800" dirty="0" smtClean="0">
                <a:latin typeface="Stone Serif" pitchFamily="2" charset="0"/>
              </a:rPr>
              <a:t>en interne et des acheteurs externes, </a:t>
            </a:r>
            <a:r>
              <a:rPr lang="fr-FR" sz="800" dirty="0">
                <a:latin typeface="Stone Serif" pitchFamily="2" charset="0"/>
              </a:rPr>
              <a:t>mais sa capacité </a:t>
            </a:r>
            <a:r>
              <a:rPr lang="fr-FR" sz="800" dirty="0" smtClean="0">
                <a:latin typeface="Stone Serif" pitchFamily="2" charset="0"/>
              </a:rPr>
              <a:t>à :</a:t>
            </a:r>
          </a:p>
          <a:p>
            <a:pPr algn="just">
              <a:lnSpc>
                <a:spcPct val="145000"/>
              </a:lnSpc>
              <a:spcBef>
                <a:spcPts val="0"/>
              </a:spcBef>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orchestrer </a:t>
            </a:r>
            <a:r>
              <a:rPr lang="fr-FR" sz="800" b="1" dirty="0">
                <a:latin typeface="Stone Serif" pitchFamily="2" charset="0"/>
              </a:rPr>
              <a:t>une coordination</a:t>
            </a:r>
            <a:r>
              <a:rPr lang="fr-FR" sz="800" dirty="0">
                <a:latin typeface="Stone Serif" pitchFamily="2" charset="0"/>
              </a:rPr>
              <a:t> </a:t>
            </a:r>
            <a:r>
              <a:rPr lang="fr-FR" sz="800" dirty="0" smtClean="0">
                <a:latin typeface="Stone Serif" pitchFamily="2" charset="0"/>
              </a:rPr>
              <a:t>utile, fluide et efficace </a:t>
            </a:r>
            <a:r>
              <a:rPr lang="fr-FR" sz="800" dirty="0">
                <a:latin typeface="Stone Serif" pitchFamily="2" charset="0"/>
              </a:rPr>
              <a:t>entre </a:t>
            </a:r>
            <a:r>
              <a:rPr lang="fr-FR" sz="800" dirty="0" smtClean="0">
                <a:latin typeface="Stone Serif" pitchFamily="2" charset="0"/>
              </a:rPr>
              <a:t>tierce parties nombreuses et variées.  Cela suppose une collecte intensive de données sur les acteurs de la plateforme et leurs usages (voir fiches </a:t>
            </a:r>
            <a:r>
              <a:rPr lang="fr-FR" sz="800" b="1" i="1" dirty="0" err="1" smtClean="0">
                <a:solidFill>
                  <a:srgbClr val="E80C72"/>
                </a:solidFill>
                <a:latin typeface="Stone Serif" pitchFamily="2" charset="0"/>
              </a:rPr>
              <a:t>big</a:t>
            </a:r>
            <a:r>
              <a:rPr lang="fr-FR" sz="800" b="1" i="1" dirty="0" smtClean="0">
                <a:solidFill>
                  <a:srgbClr val="E80C72"/>
                </a:solidFill>
                <a:latin typeface="Stone Serif" pitchFamily="2" charset="0"/>
              </a:rPr>
              <a:t> data</a:t>
            </a:r>
            <a:r>
              <a:rPr lang="fr-FR" sz="800" dirty="0" smtClean="0">
                <a:latin typeface="Stone Serif" pitchFamily="2" charset="0"/>
              </a:rPr>
              <a:t> et </a:t>
            </a:r>
            <a:r>
              <a:rPr lang="fr-FR" sz="800" b="1" i="1" dirty="0" err="1">
                <a:solidFill>
                  <a:srgbClr val="E80C72"/>
                </a:solidFill>
                <a:latin typeface="Stone Serif" pitchFamily="2" charset="0"/>
              </a:rPr>
              <a:t>IoT</a:t>
            </a:r>
            <a:r>
              <a:rPr lang="fr-FR" sz="800" dirty="0" smtClean="0">
                <a:latin typeface="Stone Serif" pitchFamily="2" charset="0"/>
              </a:rPr>
              <a:t>),  une automation et </a:t>
            </a:r>
            <a:r>
              <a:rPr lang="fr-FR" sz="800" dirty="0" err="1" smtClean="0">
                <a:latin typeface="Stone Serif" pitchFamily="2" charset="0"/>
              </a:rPr>
              <a:t>scalabilité</a:t>
            </a:r>
            <a:r>
              <a:rPr lang="fr-FR" sz="800" dirty="0" smtClean="0">
                <a:latin typeface="Stone Serif" pitchFamily="2" charset="0"/>
              </a:rPr>
              <a:t> des échanges d’information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a:solidFill>
                  <a:srgbClr val="E80C72"/>
                </a:solidFill>
                <a:latin typeface="Stone Serif" pitchFamily="2" charset="0"/>
              </a:rPr>
              <a:t>cloud</a:t>
            </a:r>
            <a:r>
              <a:rPr lang="fr-FR" sz="800" dirty="0" smtClean="0">
                <a:latin typeface="Stone Serif" pitchFamily="2" charset="0"/>
              </a:rPr>
              <a:t>), l’excellence des moyens permettant de s’interfacer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smtClean="0">
                <a:solidFill>
                  <a:srgbClr val="E80C72"/>
                </a:solidFill>
                <a:latin typeface="Stone Serif" pitchFamily="2" charset="0"/>
              </a:rPr>
              <a:t>visualisation des données</a:t>
            </a:r>
            <a:r>
              <a:rPr lang="fr-FR" sz="800" dirty="0" smtClean="0">
                <a:latin typeface="Stone Serif" pitchFamily="2" charset="0"/>
              </a:rPr>
              <a:t>), et la gestion fine des droits et devoirs associés aux données (voir fiches </a:t>
            </a:r>
            <a:r>
              <a:rPr lang="fr-FR" sz="800" b="1" i="1" dirty="0">
                <a:solidFill>
                  <a:srgbClr val="E80C72"/>
                </a:solidFill>
                <a:latin typeface="Stone Serif" pitchFamily="2" charset="0"/>
              </a:rPr>
              <a:t>RGPD</a:t>
            </a:r>
            <a:r>
              <a:rPr lang="fr-FR" sz="800" dirty="0" smtClean="0">
                <a:latin typeface="Stone Serif" pitchFamily="2" charset="0"/>
              </a:rPr>
              <a:t> et </a:t>
            </a:r>
            <a:r>
              <a:rPr lang="fr-FR" sz="800" b="1" i="1" dirty="0" err="1">
                <a:solidFill>
                  <a:srgbClr val="E80C72"/>
                </a:solidFill>
                <a:latin typeface="Stone Serif" pitchFamily="2" charset="0"/>
              </a:rPr>
              <a:t>blockchain</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mettre en place des mécanismes d’apprentissage </a:t>
            </a:r>
            <a:r>
              <a:rPr lang="fr-FR" sz="800" dirty="0" smtClean="0">
                <a:latin typeface="Stone Serif" pitchFamily="2" charset="0"/>
              </a:rPr>
              <a:t>qui accroissent la valeur tirée par les utilisateurs de la plateforme au cours du temps. Cela est rendu possible par l’analyse de données (voir fiches </a:t>
            </a:r>
            <a:r>
              <a:rPr lang="fr-FR" sz="800" b="1" i="1" dirty="0">
                <a:solidFill>
                  <a:srgbClr val="E80C72"/>
                </a:solidFill>
                <a:latin typeface="Stone Serif" pitchFamily="2" charset="0"/>
              </a:rPr>
              <a:t>IA</a:t>
            </a:r>
            <a:r>
              <a:rPr lang="fr-FR" sz="800" dirty="0" smtClean="0">
                <a:latin typeface="Stone Serif" pitchFamily="2" charset="0"/>
              </a:rPr>
              <a:t>, </a:t>
            </a:r>
            <a:r>
              <a:rPr lang="fr-FR" sz="800" b="1" i="1" dirty="0">
                <a:solidFill>
                  <a:srgbClr val="E80C72"/>
                </a:solidFill>
                <a:latin typeface="Stone Serif" pitchFamily="2" charset="0"/>
              </a:rPr>
              <a:t>machine </a:t>
            </a:r>
            <a:r>
              <a:rPr lang="fr-FR" sz="800" b="1" i="1" dirty="0" err="1">
                <a:solidFill>
                  <a:srgbClr val="E80C72"/>
                </a:solidFill>
                <a:latin typeface="Stone Serif" pitchFamily="2" charset="0"/>
              </a:rPr>
              <a:t>learning</a:t>
            </a:r>
            <a:r>
              <a:rPr lang="fr-FR" sz="800" dirty="0" smtClean="0">
                <a:latin typeface="Stone Serif" pitchFamily="2" charset="0"/>
              </a:rPr>
              <a:t>, </a:t>
            </a:r>
            <a:r>
              <a:rPr lang="fr-FR" sz="800" b="1" i="1" dirty="0">
                <a:solidFill>
                  <a:srgbClr val="E80C72"/>
                </a:solidFill>
                <a:latin typeface="Stone Serif" pitchFamily="2" charset="0"/>
              </a:rPr>
              <a:t>graph </a:t>
            </a:r>
            <a:r>
              <a:rPr lang="fr-FR" sz="800" b="1" i="1" dirty="0" err="1">
                <a:solidFill>
                  <a:srgbClr val="E80C72"/>
                </a:solidFill>
                <a:latin typeface="Stone Serif" pitchFamily="2" charset="0"/>
              </a:rPr>
              <a:t>mining</a:t>
            </a:r>
            <a:r>
              <a:rPr lang="fr-FR" sz="800" dirty="0" smtClean="0">
                <a:latin typeface="Stone Serif" pitchFamily="2" charset="0"/>
              </a:rPr>
              <a:t>, </a:t>
            </a:r>
            <a:r>
              <a:rPr lang="fr-FR" sz="800" b="1" i="1" dirty="0" err="1">
                <a:solidFill>
                  <a:srgbClr val="E80C72"/>
                </a:solidFill>
                <a:latin typeface="Stone Serif" pitchFamily="2" charset="0"/>
              </a:rPr>
              <a:t>text</a:t>
            </a:r>
            <a:r>
              <a:rPr lang="fr-FR" sz="800" b="1" i="1" dirty="0">
                <a:solidFill>
                  <a:srgbClr val="E80C72"/>
                </a:solidFill>
                <a:latin typeface="Stone Serif" pitchFamily="2" charset="0"/>
              </a:rPr>
              <a:t> </a:t>
            </a:r>
            <a:r>
              <a:rPr lang="fr-FR" sz="800" b="1" i="1" dirty="0" err="1">
                <a:solidFill>
                  <a:srgbClr val="E80C72"/>
                </a:solidFill>
                <a:latin typeface="Stone Serif" pitchFamily="2" charset="0"/>
              </a:rPr>
              <a:t>mining</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Plateformes</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2491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Une plateforme est une structure </a:t>
            </a:r>
            <a:r>
              <a:rPr lang="fr-FR" sz="700" dirty="0" err="1" smtClean="0">
                <a:latin typeface="Stone Serif" pitchFamily="2" charset="0"/>
              </a:rPr>
              <a:t>mi-organisation</a:t>
            </a:r>
            <a:r>
              <a:rPr lang="fr-FR" sz="700" dirty="0" smtClean="0">
                <a:latin typeface="Stone Serif" pitchFamily="2" charset="0"/>
              </a:rPr>
              <a:t>, </a:t>
            </a:r>
            <a:r>
              <a:rPr lang="fr-FR" sz="700" dirty="0" err="1" smtClean="0">
                <a:latin typeface="Stone Serif" pitchFamily="2" charset="0"/>
              </a:rPr>
              <a:t>mi-marché</a:t>
            </a:r>
            <a:r>
              <a:rPr lang="fr-FR" sz="700" dirty="0" smtClean="0">
                <a:latin typeface="Stone Serif" pitchFamily="2" charset="0"/>
              </a:rPr>
              <a:t>, qui coordonne et stimule les transactions entre producteurs et consommateurs de biens et services. La plateforme est mise en place par une ou des organisations qui tirent parti de la valeur créée.</a:t>
            </a:r>
          </a:p>
          <a:p>
            <a:pPr algn="just">
              <a:lnSpc>
                <a:spcPct val="135000"/>
              </a:lnSpc>
              <a:spcBef>
                <a:spcPts val="0"/>
              </a:spcBef>
            </a:pPr>
            <a:endParaRPr lang="fr-FR" sz="700" dirty="0" smtClean="0">
              <a:latin typeface="Stone Serif" pitchFamily="2" charset="0"/>
            </a:endParaRPr>
          </a:p>
          <a:p>
            <a:pPr algn="l">
              <a:lnSpc>
                <a:spcPct val="135000"/>
              </a:lnSpc>
              <a:spcBef>
                <a:spcPts val="0"/>
              </a:spcBef>
            </a:pPr>
            <a:r>
              <a:rPr lang="fr-FR" sz="700" b="1" dirty="0" smtClean="0">
                <a:latin typeface="Stone Serif" pitchFamily="2" charset="0"/>
              </a:rPr>
              <a:t>Les plateformes ressemblent aux organisations </a:t>
            </a:r>
            <a:r>
              <a:rPr lang="fr-FR" sz="700" dirty="0" smtClean="0">
                <a:latin typeface="Stone Serif" pitchFamily="2" charset="0"/>
              </a:rPr>
              <a:t>dans la mesure où ce sont le plus souvent des entreprises ou des instances publiques qui les créent. Mais au contraire des organisations, les ressources, l’activité et la valeur dégagée sont produits par des producteurs et consommateurs situés à l’extérieur de l’organisation.</a:t>
            </a:r>
            <a:br>
              <a:rPr lang="fr-FR" sz="700" dirty="0" smtClean="0">
                <a:latin typeface="Stone Serif" pitchFamily="2" charset="0"/>
              </a:rPr>
            </a:br>
            <a:endParaRPr lang="fr-FR" sz="700" dirty="0" smtClean="0">
              <a:latin typeface="Stone Serif" pitchFamily="2" charset="0"/>
            </a:endParaRPr>
          </a:p>
          <a:p>
            <a:pPr algn="just">
              <a:lnSpc>
                <a:spcPct val="135000"/>
              </a:lnSpc>
              <a:spcBef>
                <a:spcPts val="0"/>
              </a:spcBef>
            </a:pPr>
            <a:r>
              <a:rPr lang="fr-FR" sz="700" b="1" dirty="0" smtClean="0">
                <a:latin typeface="Stone Serif" pitchFamily="2" charset="0"/>
              </a:rPr>
              <a:t>Les plateformes ressemblent aux marchés </a:t>
            </a:r>
            <a:r>
              <a:rPr lang="fr-FR" sz="700" dirty="0" smtClean="0">
                <a:latin typeface="Stone Serif" pitchFamily="2" charset="0"/>
              </a:rPr>
              <a:t>dans la mesure où la valeur est créée par des agents indépendants qui opèrent des transactions « atomiques » (échanges, services ou ventes </a:t>
            </a:r>
            <a:r>
              <a:rPr lang="fr-FR" sz="700" u="sng" dirty="0" smtClean="0">
                <a:latin typeface="Stone Serif" pitchFamily="2" charset="0"/>
              </a:rPr>
              <a:t>à la pièce</a:t>
            </a:r>
            <a:r>
              <a:rPr lang="fr-FR" sz="700" dirty="0" smtClean="0">
                <a:latin typeface="Stone Serif" pitchFamily="2" charset="0"/>
              </a:rPr>
              <a:t>). Mais au contraire des marchés, ces transactions sont organisées et contrôlées très fortement par une organisation – qui joue en quelque sorte le rôle de « place de marché privée ».</a:t>
            </a:r>
          </a:p>
          <a:p>
            <a:pPr algn="just">
              <a:lnSpc>
                <a:spcPct val="135000"/>
              </a:lnSpc>
              <a:spcBef>
                <a:spcPts val="0"/>
              </a:spcBef>
            </a:pPr>
            <a:endParaRPr lang="fr-FR" sz="78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549381"/>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La « data-</a:t>
            </a:r>
            <a:r>
              <a:rPr lang="fr-FR" sz="1100" dirty="0" err="1" smtClean="0">
                <a:latin typeface="Stone Serif" pitchFamily="2" charset="0"/>
              </a:rPr>
              <a:t>ification</a:t>
            </a:r>
            <a:r>
              <a:rPr lang="fr-FR" sz="1100" dirty="0" smtClean="0">
                <a:latin typeface="Stone Serif" pitchFamily="2" charset="0"/>
              </a:rPr>
              <a:t> », facteur clé de succès des plateformes</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2" name="ZoneTexte 31"/>
          <p:cNvSpPr txBox="1"/>
          <p:nvPr/>
        </p:nvSpPr>
        <p:spPr>
          <a:xfrm>
            <a:off x="113682" y="28960"/>
            <a:ext cx="119057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Business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432368" y="4742118"/>
            <a:ext cx="2466776" cy="579181"/>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600" b="1" dirty="0" err="1" smtClean="0">
                <a:latin typeface="Stone Serif" pitchFamily="2" charset="0"/>
              </a:rPr>
              <a:t>Dawex</a:t>
            </a:r>
            <a:r>
              <a:rPr lang="en-US" sz="600" b="1" dirty="0" smtClean="0">
                <a:latin typeface="Stone Serif" pitchFamily="2" charset="0"/>
              </a:rPr>
              <a:t> </a:t>
            </a:r>
            <a:r>
              <a:rPr lang="en-US" sz="600" dirty="0" err="1" smtClean="0">
                <a:latin typeface="Stone Serif" pitchFamily="2" charset="0"/>
              </a:rPr>
              <a:t>développe</a:t>
            </a:r>
            <a:r>
              <a:rPr lang="en-US" sz="600" dirty="0" smtClean="0">
                <a:latin typeface="Stone Serif" pitchFamily="2" charset="0"/>
              </a:rPr>
              <a:t> </a:t>
            </a:r>
            <a:r>
              <a:rPr lang="en-US" sz="600" dirty="0" err="1" smtClean="0">
                <a:latin typeface="Stone Serif" pitchFamily="2" charset="0"/>
              </a:rPr>
              <a:t>une</a:t>
            </a:r>
            <a:r>
              <a:rPr lang="en-US" sz="600" dirty="0" smtClean="0">
                <a:latin typeface="Stone Serif" pitchFamily="2" charset="0"/>
              </a:rPr>
              <a:t> </a:t>
            </a:r>
            <a:r>
              <a:rPr lang="en-US" sz="600" dirty="0" err="1" smtClean="0">
                <a:latin typeface="Stone Serif" pitchFamily="2" charset="0"/>
              </a:rPr>
              <a:t>plateforme</a:t>
            </a:r>
            <a:r>
              <a:rPr lang="en-US" sz="600" dirty="0" smtClean="0">
                <a:latin typeface="Stone Serif" pitchFamily="2" charset="0"/>
              </a:rPr>
              <a:t> de </a:t>
            </a:r>
            <a:r>
              <a:rPr lang="en-US" sz="600" dirty="0" err="1" smtClean="0">
                <a:latin typeface="Stone Serif" pitchFamily="2" charset="0"/>
              </a:rPr>
              <a:t>marché</a:t>
            </a:r>
            <a:r>
              <a:rPr lang="en-US" sz="600" dirty="0" smtClean="0">
                <a:latin typeface="Stone Serif" pitchFamily="2" charset="0"/>
              </a:rPr>
              <a:t> pour la </a:t>
            </a:r>
            <a:r>
              <a:rPr lang="en-US" sz="600" dirty="0" err="1" smtClean="0">
                <a:latin typeface="Stone Serif" pitchFamily="2" charset="0"/>
              </a:rPr>
              <a:t>donnée</a:t>
            </a:r>
            <a:r>
              <a:rPr lang="en-US" sz="600" dirty="0" smtClean="0">
                <a:latin typeface="Stone Serif" pitchFamily="2" charset="0"/>
              </a:rPr>
              <a:t>, en </a:t>
            </a:r>
            <a:r>
              <a:rPr lang="en-US" sz="600" dirty="0" err="1" smtClean="0">
                <a:latin typeface="Stone Serif" pitchFamily="2" charset="0"/>
              </a:rPr>
              <a:t>mettant</a:t>
            </a:r>
            <a:r>
              <a:rPr lang="en-US" sz="600" dirty="0" smtClean="0">
                <a:latin typeface="Stone Serif" pitchFamily="2" charset="0"/>
              </a:rPr>
              <a:t> en relation </a:t>
            </a:r>
            <a:r>
              <a:rPr lang="en-US" sz="600" dirty="0" err="1" smtClean="0">
                <a:latin typeface="Stone Serif" pitchFamily="2" charset="0"/>
              </a:rPr>
              <a:t>vendeurs</a:t>
            </a:r>
            <a:r>
              <a:rPr lang="en-US" sz="600" dirty="0" smtClean="0">
                <a:latin typeface="Stone Serif" pitchFamily="2" charset="0"/>
              </a:rPr>
              <a:t> et </a:t>
            </a:r>
            <a:r>
              <a:rPr lang="en-US" sz="600" dirty="0" err="1" smtClean="0">
                <a:latin typeface="Stone Serif" pitchFamily="2" charset="0"/>
              </a:rPr>
              <a:t>acheteurs</a:t>
            </a:r>
            <a:r>
              <a:rPr lang="en-US" sz="600" dirty="0" smtClean="0">
                <a:latin typeface="Stone Serif" pitchFamily="2" charset="0"/>
              </a:rPr>
              <a:t> de </a:t>
            </a:r>
            <a:r>
              <a:rPr lang="en-US" sz="600" dirty="0" err="1" smtClean="0">
                <a:latin typeface="Stone Serif" pitchFamily="2" charset="0"/>
              </a:rPr>
              <a:t>données</a:t>
            </a:r>
            <a:r>
              <a:rPr lang="en-US" sz="600" dirty="0" smtClean="0">
                <a:latin typeface="Stone Serif" pitchFamily="2" charset="0"/>
              </a:rPr>
              <a:t>. La plus-value </a:t>
            </a:r>
            <a:r>
              <a:rPr lang="en-US" sz="600" dirty="0" err="1" smtClean="0">
                <a:latin typeface="Stone Serif" pitchFamily="2" charset="0"/>
              </a:rPr>
              <a:t>apportée</a:t>
            </a:r>
            <a:r>
              <a:rPr lang="en-US" sz="600" dirty="0" smtClean="0">
                <a:latin typeface="Stone Serif" pitchFamily="2" charset="0"/>
              </a:rPr>
              <a:t> par </a:t>
            </a:r>
            <a:r>
              <a:rPr lang="en-US" sz="600" dirty="0" err="1" smtClean="0">
                <a:latin typeface="Stone Serif" pitchFamily="2" charset="0"/>
              </a:rPr>
              <a:t>Dawex</a:t>
            </a:r>
            <a:r>
              <a:rPr lang="en-US" sz="600" dirty="0" smtClean="0">
                <a:latin typeface="Stone Serif" pitchFamily="2" charset="0"/>
              </a:rPr>
              <a:t> aux </a:t>
            </a:r>
            <a:r>
              <a:rPr lang="en-US" sz="600" dirty="0" err="1" smtClean="0">
                <a:latin typeface="Stone Serif" pitchFamily="2" charset="0"/>
              </a:rPr>
              <a:t>acteurs</a:t>
            </a:r>
            <a:r>
              <a:rPr lang="en-US" sz="600" dirty="0" smtClean="0">
                <a:latin typeface="Stone Serif" pitchFamily="2" charset="0"/>
              </a:rPr>
              <a:t> </a:t>
            </a:r>
            <a:r>
              <a:rPr lang="en-US" sz="600" dirty="0" err="1" smtClean="0">
                <a:latin typeface="Stone Serif" pitchFamily="2" charset="0"/>
              </a:rPr>
              <a:t>est</a:t>
            </a:r>
            <a:r>
              <a:rPr lang="en-US" sz="600" dirty="0" smtClean="0">
                <a:latin typeface="Stone Serif" pitchFamily="2" charset="0"/>
              </a:rPr>
              <a:t> la </a:t>
            </a:r>
            <a:r>
              <a:rPr lang="en-US" sz="600" dirty="0" err="1" smtClean="0">
                <a:latin typeface="Stone Serif" pitchFamily="2" charset="0"/>
              </a:rPr>
              <a:t>maîtrise</a:t>
            </a:r>
            <a:r>
              <a:rPr lang="en-US" sz="600" dirty="0" smtClean="0">
                <a:latin typeface="Stone Serif" pitchFamily="2" charset="0"/>
              </a:rPr>
              <a:t> </a:t>
            </a:r>
            <a:r>
              <a:rPr lang="en-US" sz="600" dirty="0" err="1" smtClean="0">
                <a:latin typeface="Stone Serif" pitchFamily="2" charset="0"/>
              </a:rPr>
              <a:t>totale</a:t>
            </a:r>
            <a:r>
              <a:rPr lang="en-US" sz="600" dirty="0" smtClean="0">
                <a:latin typeface="Stone Serif" pitchFamily="2" charset="0"/>
              </a:rPr>
              <a:t> de la transaction, </a:t>
            </a:r>
            <a:r>
              <a:rPr lang="en-US" sz="600" dirty="0" err="1" smtClean="0">
                <a:latin typeface="Stone Serif" pitchFamily="2" charset="0"/>
              </a:rPr>
              <a:t>sur</a:t>
            </a:r>
            <a:r>
              <a:rPr lang="en-US" sz="600" dirty="0" smtClean="0">
                <a:latin typeface="Stone Serif" pitchFamily="2" charset="0"/>
              </a:rPr>
              <a:t> un asset sensible.</a:t>
            </a:r>
            <a:endParaRPr lang="fr-FR" sz="600" dirty="0">
              <a:latin typeface="Stone Serif" pitchFamily="2" charset="0"/>
            </a:endParaRPr>
          </a:p>
        </p:txBody>
      </p:sp>
      <p:sp>
        <p:nvSpPr>
          <p:cNvPr id="21" name="ZoneTexte 20"/>
          <p:cNvSpPr txBox="1"/>
          <p:nvPr/>
        </p:nvSpPr>
        <p:spPr>
          <a:xfrm>
            <a:off x="432367" y="4437865"/>
            <a:ext cx="6882833"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Des organisations qui adoptent le modèle de plateforme</a:t>
            </a:r>
            <a:endParaRPr lang="fr-FR" sz="1100" dirty="0">
              <a:latin typeface="Stone Serif" pitchFamily="2" charset="0"/>
            </a:endParaRPr>
          </a:p>
        </p:txBody>
      </p:sp>
      <p:sp>
        <p:nvSpPr>
          <p:cNvPr id="27" name="ZoneTexte 26"/>
          <p:cNvSpPr txBox="1"/>
          <p:nvPr/>
        </p:nvSpPr>
        <p:spPr>
          <a:xfrm>
            <a:off x="432366" y="3784720"/>
            <a:ext cx="444269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aller plus loin</a:t>
            </a:r>
            <a:endParaRPr lang="fr-FR" sz="900" dirty="0">
              <a:latin typeface="Stone Serif" pitchFamily="2" charset="0"/>
            </a:endParaRPr>
          </a:p>
        </p:txBody>
      </p:sp>
      <p:sp>
        <p:nvSpPr>
          <p:cNvPr id="16" name="Sous-titre 2"/>
          <p:cNvSpPr txBox="1">
            <a:spLocks/>
          </p:cNvSpPr>
          <p:nvPr/>
        </p:nvSpPr>
        <p:spPr>
          <a:xfrm>
            <a:off x="5019992" y="4007791"/>
            <a:ext cx="229520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4"/>
              </a:rPr>
              <a:t>https://platformdesigntoolkit.com</a:t>
            </a:r>
            <a:r>
              <a:rPr lang="fr-FR" sz="800" dirty="0" smtClean="0">
                <a:latin typeface="Stone Serif" pitchFamily="2" charset="0"/>
                <a:hlinkClick r:id="rId4"/>
              </a:rPr>
              <a:t>/</a:t>
            </a:r>
            <a:r>
              <a:rPr lang="fr-FR" sz="800" dirty="0" smtClean="0">
                <a:latin typeface="Stone Serif" pitchFamily="2" charset="0"/>
              </a:rPr>
              <a:t> </a:t>
            </a:r>
          </a:p>
        </p:txBody>
      </p:sp>
      <p:sp>
        <p:nvSpPr>
          <p:cNvPr id="17" name="ZoneTexte 16"/>
          <p:cNvSpPr txBox="1"/>
          <p:nvPr/>
        </p:nvSpPr>
        <p:spPr>
          <a:xfrm>
            <a:off x="5019992" y="3784720"/>
            <a:ext cx="2295207"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vous guider</a:t>
            </a:r>
            <a:endParaRPr lang="fr-FR" sz="900" dirty="0">
              <a:latin typeface="Stone Serif" pitchFamily="2" charset="0"/>
            </a:endParaRPr>
          </a:p>
        </p:txBody>
      </p:sp>
    </p:spTree>
    <p:extLst>
      <p:ext uri="{BB962C8B-B14F-4D97-AF65-F5344CB8AC3E}">
        <p14:creationId xmlns:p14="http://schemas.microsoft.com/office/powerpoint/2010/main" val="35655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met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interfacés aux métiers et à la DSI.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3842</TotalTime>
  <Words>2699</Words>
  <Application>Microsoft Office PowerPoint</Application>
  <PresentationFormat>Personnalisé</PresentationFormat>
  <Paragraphs>246</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lpstr>Plateformes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227</cp:revision>
  <dcterms:created xsi:type="dcterms:W3CDTF">2019-01-04T09:58:09Z</dcterms:created>
  <dcterms:modified xsi:type="dcterms:W3CDTF">2019-06-12T12:28:40Z</dcterms:modified>
</cp:coreProperties>
</file>