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8" r:id="rId3"/>
    <p:sldId id="259" r:id="rId4"/>
    <p:sldId id="260" r:id="rId5"/>
    <p:sldId id="261" r:id="rId6"/>
    <p:sldId id="262" r:id="rId7"/>
    <p:sldId id="263" r:id="rId8"/>
    <p:sldId id="268" r:id="rId9"/>
    <p:sldId id="264" r:id="rId10"/>
    <p:sldId id="265" r:id="rId11"/>
    <p:sldId id="269" r:id="rId12"/>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16/05/2019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16/05/2019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16/05/2019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16/05/2019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artescolaire.paris/"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Don’t</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open </a:t>
            </a:r>
            <a:r>
              <a:rPr lang="en-US" sz="800" dirty="0">
                <a:latin typeface="Stone Serif" pitchFamily="2" charset="0"/>
              </a:rPr>
              <a:t>your data without checking access or usage</a:t>
            </a:r>
            <a:r>
              <a:rPr lang="en-US" sz="800" dirty="0" smtClean="0">
                <a:latin typeface="Stone Serif" pitchFamily="2" charset="0"/>
              </a:rPr>
              <a:t>.</a:t>
            </a:r>
          </a:p>
          <a:p>
            <a:pPr algn="l">
              <a:lnSpc>
                <a:spcPct val="135000"/>
              </a:lnSpc>
            </a:pPr>
            <a:r>
              <a:rPr lang="en-US" sz="800" dirty="0" smtClean="0">
                <a:latin typeface="Stone Serif" pitchFamily="2" charset="0"/>
              </a:rPr>
              <a:t>- conversely</a:t>
            </a:r>
            <a:r>
              <a:rPr lang="en-US" sz="800" dirty="0">
                <a:latin typeface="Stone Serif" pitchFamily="2" charset="0"/>
              </a:rPr>
              <a:t>, </a:t>
            </a:r>
            <a:r>
              <a:rPr lang="en-US" sz="800" dirty="0" smtClean="0">
                <a:latin typeface="Stone Serif" pitchFamily="2" charset="0"/>
              </a:rPr>
              <a:t>restrict too much access to </a:t>
            </a:r>
            <a:r>
              <a:rPr lang="en-US" sz="800" dirty="0">
                <a:latin typeface="Stone Serif" pitchFamily="2" charset="0"/>
              </a:rPr>
              <a:t>data </a:t>
            </a:r>
            <a:r>
              <a:rPr lang="en-US" sz="800" dirty="0" smtClean="0">
                <a:latin typeface="Stone Serif" pitchFamily="2" charset="0"/>
              </a:rPr>
              <a:t>for no objective reason.</a:t>
            </a:r>
            <a:endParaRPr lang="fr-FR" sz="800" dirty="0" smtClean="0">
              <a:latin typeface="Stone Serif" pitchFamily="2" charset="0"/>
            </a:endParaRP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Do:</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take excellent care of the </a:t>
            </a:r>
            <a:r>
              <a:rPr lang="en-US" sz="800" dirty="0">
                <a:latin typeface="Stone Serif" pitchFamily="2" charset="0"/>
              </a:rPr>
              <a:t>documentation of the </a:t>
            </a:r>
            <a:r>
              <a:rPr lang="en-US" sz="800" dirty="0" smtClean="0">
                <a:latin typeface="Stone Serif" pitchFamily="2" charset="0"/>
              </a:rPr>
              <a:t>API</a:t>
            </a:r>
          </a:p>
          <a:p>
            <a:pPr algn="l">
              <a:lnSpc>
                <a:spcPct val="135000"/>
              </a:lnSpc>
            </a:pPr>
            <a:r>
              <a:rPr lang="en-US" sz="800" dirty="0" smtClean="0">
                <a:latin typeface="Stone Serif" pitchFamily="2" charset="0"/>
              </a:rPr>
              <a:t>- </a:t>
            </a:r>
            <a:r>
              <a:rPr lang="en-US" sz="800" dirty="0">
                <a:latin typeface="Stone Serif" pitchFamily="2" charset="0"/>
              </a:rPr>
              <a:t>collect </a:t>
            </a:r>
            <a:r>
              <a:rPr lang="en-US" sz="800" dirty="0" smtClean="0">
                <a:latin typeface="Stone Serif" pitchFamily="2" charset="0"/>
              </a:rPr>
              <a:t>use </a:t>
            </a:r>
            <a:r>
              <a:rPr lang="en-US" sz="800" dirty="0">
                <a:latin typeface="Stone Serif" pitchFamily="2" charset="0"/>
              </a:rPr>
              <a:t>cases: what do the users of your APIs </a:t>
            </a:r>
            <a:r>
              <a:rPr lang="en-US" sz="800" dirty="0" smtClean="0">
                <a:latin typeface="Stone Serif" pitchFamily="2" charset="0"/>
              </a:rPr>
              <a:t>do with it?</a:t>
            </a:r>
            <a:endParaRPr lang="fr-FR" sz="800" dirty="0">
              <a:latin typeface="Stone Serif" pitchFamily="2" charset="0"/>
            </a:endParaRPr>
          </a:p>
        </p:txBody>
      </p:sp>
      <p:sp>
        <p:nvSpPr>
          <p:cNvPr id="17" name="Sous-titre 2"/>
          <p:cNvSpPr txBox="1">
            <a:spLocks/>
          </p:cNvSpPr>
          <p:nvPr/>
        </p:nvSpPr>
        <p:spPr>
          <a:xfrm>
            <a:off x="432656" y="245759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3Scale, </a:t>
            </a:r>
            <a:r>
              <a:rPr lang="fr-FR" sz="800" dirty="0" err="1">
                <a:latin typeface="Stone Serif" pitchFamily="2" charset="0"/>
              </a:rPr>
              <a:t>Apigee</a:t>
            </a:r>
            <a:r>
              <a:rPr lang="fr-FR" sz="800" dirty="0">
                <a:latin typeface="Stone Serif" pitchFamily="2" charset="0"/>
              </a:rPr>
              <a:t>, API </a:t>
            </a:r>
            <a:r>
              <a:rPr lang="fr-FR" sz="800" dirty="0" err="1">
                <a:latin typeface="Stone Serif" pitchFamily="2" charset="0"/>
              </a:rPr>
              <a:t>Academy</a:t>
            </a:r>
            <a:r>
              <a:rPr lang="fr-FR" sz="800" dirty="0">
                <a:latin typeface="Stone Serif" pitchFamily="2" charset="0"/>
              </a:rPr>
              <a:t>, </a:t>
            </a:r>
            <a:r>
              <a:rPr lang="fr-FR" sz="800" dirty="0" err="1">
                <a:latin typeface="Stone Serif" pitchFamily="2" charset="0"/>
              </a:rPr>
              <a:t>Apiary</a:t>
            </a:r>
            <a:r>
              <a:rPr lang="fr-FR" sz="800" dirty="0">
                <a:latin typeface="Stone Serif" pitchFamily="2" charset="0"/>
              </a:rPr>
              <a:t>, </a:t>
            </a:r>
            <a:r>
              <a:rPr lang="fr-FR" sz="800" dirty="0" err="1">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may have access to a wide variety of services provided as APIs by service providers, rather than developing </a:t>
            </a:r>
            <a:r>
              <a:rPr lang="en-US" sz="800" dirty="0" smtClean="0">
                <a:latin typeface="Stone Serif" pitchFamily="2" charset="0"/>
              </a:rPr>
              <a:t>these services themselves or being obliged to host them on premises.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via an API: new customers, new markets, new business models.</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800" dirty="0">
                <a:latin typeface="Stone Serif" pitchFamily="2" charset="0"/>
              </a:rPr>
              <a:t>A web API (or API) is a </a:t>
            </a:r>
            <a:r>
              <a:rPr lang="en-US" sz="800" dirty="0" smtClean="0">
                <a:latin typeface="Stone Serif" pitchFamily="2" charset="0"/>
              </a:rPr>
              <a:t>software program </a:t>
            </a:r>
            <a:r>
              <a:rPr lang="en-US" sz="800" dirty="0">
                <a:latin typeface="Stone Serif" pitchFamily="2" charset="0"/>
              </a:rPr>
              <a:t>that allows a computer to make </a:t>
            </a:r>
            <a:r>
              <a:rPr lang="en-US" sz="800" dirty="0" smtClean="0">
                <a:latin typeface="Stone Serif" pitchFamily="2" charset="0"/>
              </a:rPr>
              <a:t>its data </a:t>
            </a:r>
            <a:r>
              <a:rPr lang="en-US" sz="800" dirty="0">
                <a:latin typeface="Stone Serif" pitchFamily="2" charset="0"/>
              </a:rPr>
              <a:t>available to other computers via the web. APIs allow businesses to make all kinds of data / information / services available to their customers.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for software services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r>
              <a:rPr lang="fr-FR" sz="800" dirty="0" smtClean="0">
                <a:latin typeface="Stone Serif" pitchFamily="2" charset="0"/>
              </a:rPr>
              <a:t> for </a:t>
            </a:r>
            <a:r>
              <a:rPr lang="fr-FR" sz="800" dirty="0" err="1" smtClean="0">
                <a:latin typeface="Stone Serif" pitchFamily="2" charset="0"/>
              </a:rPr>
              <a:t>project</a:t>
            </a:r>
            <a:r>
              <a:rPr lang="fr-FR" sz="800" dirty="0" smtClean="0">
                <a:latin typeface="Stone Serif" pitchFamily="2" charset="0"/>
              </a:rPr>
              <a:t> </a:t>
            </a:r>
            <a:r>
              <a:rPr lang="fr-FR" sz="800" dirty="0" err="1" smtClean="0">
                <a:latin typeface="Stone Serif" pitchFamily="2" charset="0"/>
              </a:rPr>
              <a:t>development</a:t>
            </a:r>
            <a:r>
              <a:rPr lang="fr-FR" sz="800" dirty="0" smtClean="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IT service </a:t>
            </a:r>
            <a:r>
              <a:rPr lang="fr-FR" sz="800" dirty="0" err="1" smtClean="0">
                <a:latin typeface="Stone Serif" pitchFamily="2" charset="0"/>
              </a:rPr>
              <a:t>supporting</a:t>
            </a:r>
            <a:r>
              <a:rPr lang="fr-FR" sz="800" dirty="0" smtClean="0">
                <a:latin typeface="Stone Serif" pitchFamily="2" charset="0"/>
              </a:rPr>
              <a:t> a culture of sharing data</a:t>
            </a:r>
            <a:br>
              <a:rPr lang="fr-FR" sz="800" dirty="0" smtClean="0">
                <a:latin typeface="Stone Serif" pitchFamily="2" charset="0"/>
              </a:rPr>
            </a:br>
            <a:r>
              <a:rPr lang="fr-FR" sz="800" dirty="0" smtClean="0">
                <a:latin typeface="Stone Serif" pitchFamily="2" charset="0"/>
              </a:rPr>
              <a:t>- liaison </a:t>
            </a:r>
            <a:r>
              <a:rPr lang="fr-FR" sz="800" dirty="0" err="1" smtClean="0">
                <a:latin typeface="Stone Serif" pitchFamily="2" charset="0"/>
              </a:rPr>
              <a:t>with</a:t>
            </a:r>
            <a:r>
              <a:rPr lang="fr-FR" sz="800" dirty="0" smtClean="0">
                <a:latin typeface="Stone Serif" pitchFamily="2" charset="0"/>
              </a:rPr>
              <a:t> the </a:t>
            </a:r>
            <a:r>
              <a:rPr lang="fr-FR" sz="800" dirty="0" err="1" smtClean="0">
                <a:latin typeface="Stone Serif" pitchFamily="2" charset="0"/>
              </a:rPr>
              <a:t>legal</a:t>
            </a:r>
            <a:r>
              <a:rPr lang="fr-FR" sz="800" dirty="0" smtClean="0">
                <a:latin typeface="Stone Serif" pitchFamily="2" charset="0"/>
              </a:rPr>
              <a:t> team to </a:t>
            </a:r>
            <a:r>
              <a:rPr lang="fr-FR" sz="800" dirty="0" err="1" smtClean="0">
                <a:latin typeface="Stone Serif" pitchFamily="2" charset="0"/>
              </a:rPr>
              <a:t>verify</a:t>
            </a:r>
            <a:r>
              <a:rPr lang="fr-FR" sz="800" dirty="0" smtClean="0">
                <a:latin typeface="Stone Serif" pitchFamily="2" charset="0"/>
              </a:rPr>
              <a:t> </a:t>
            </a:r>
            <a:r>
              <a:rPr lang="fr-FR" sz="800" dirty="0" err="1" smtClean="0">
                <a:latin typeface="Stone Serif" pitchFamily="2" charset="0"/>
              </a:rPr>
              <a:t>which</a:t>
            </a:r>
            <a:r>
              <a:rPr lang="fr-FR" sz="800" dirty="0" smtClean="0">
                <a:latin typeface="Stone Serif" pitchFamily="2" charset="0"/>
              </a:rPr>
              <a:t> data </a:t>
            </a:r>
            <a:r>
              <a:rPr lang="fr-FR" sz="800" dirty="0" err="1" smtClean="0">
                <a:latin typeface="Stone Serif" pitchFamily="2" charset="0"/>
              </a:rPr>
              <a:t>can</a:t>
            </a:r>
            <a:r>
              <a:rPr lang="fr-FR" sz="800" dirty="0" smtClean="0">
                <a:latin typeface="Stone Serif" pitchFamily="2" charset="0"/>
              </a:rPr>
              <a:t> </a:t>
            </a:r>
            <a:r>
              <a:rPr lang="fr-FR" sz="800" dirty="0" err="1" smtClean="0">
                <a:latin typeface="Stone Serif" pitchFamily="2" charset="0"/>
              </a:rPr>
              <a:t>be</a:t>
            </a:r>
            <a:r>
              <a:rPr lang="fr-FR" sz="800" dirty="0" smtClean="0">
                <a:latin typeface="Stone Serif" pitchFamily="2" charset="0"/>
              </a:rPr>
              <a:t> </a:t>
            </a:r>
            <a:r>
              <a:rPr lang="fr-FR" sz="800" dirty="0" err="1" smtClean="0">
                <a:latin typeface="Stone Serif" pitchFamily="2" charset="0"/>
              </a:rPr>
              <a:t>shared</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third</a:t>
            </a:r>
            <a:r>
              <a:rPr lang="fr-FR" sz="800" dirty="0" smtClean="0">
                <a:latin typeface="Stone Serif" pitchFamily="2" charset="0"/>
              </a:rPr>
              <a:t> parties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13" name="Sous-titre 2"/>
          <p:cNvSpPr txBox="1">
            <a:spLocks/>
          </p:cNvSpPr>
          <p:nvPr/>
        </p:nvSpPr>
        <p:spPr>
          <a:xfrm>
            <a:off x="403471" y="3445447"/>
            <a:ext cx="1474675"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a:t>
            </a:r>
            <a:r>
              <a:rPr lang="en-US" sz="800" dirty="0">
                <a:latin typeface="Stone Serif" pitchFamily="2" charset="0"/>
              </a:rPr>
              <a:t>this </a:t>
            </a:r>
            <a:r>
              <a:rPr lang="en-US" sz="800" dirty="0" smtClean="0">
                <a:latin typeface="Stone Serif" pitchFamily="2" charset="0"/>
              </a:rPr>
              <a:t>software for customer relationship management has developed </a:t>
            </a:r>
            <a:r>
              <a:rPr lang="en-US" sz="800" dirty="0">
                <a:latin typeface="Stone Serif" pitchFamily="2" charset="0"/>
              </a:rPr>
              <a:t>APIs allowing third-party applications to be integrated with it. Thus, </a:t>
            </a:r>
            <a:r>
              <a:rPr lang="en-US" sz="800" dirty="0" err="1">
                <a:latin typeface="Stone Serif" pitchFamily="2" charset="0"/>
              </a:rPr>
              <a:t>SalesForce</a:t>
            </a:r>
            <a:r>
              <a:rPr lang="en-US" sz="800" dirty="0">
                <a:latin typeface="Stone Serif" pitchFamily="2" charset="0"/>
              </a:rPr>
              <a:t> develops an ecosystem of partners and becomes a platform.</a:t>
            </a: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943309" y="3445447"/>
            <a:ext cx="912765"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a:t>
            </a:r>
            <a:r>
              <a:rPr lang="en-US" sz="800" dirty="0">
                <a:latin typeface="Stone Serif" pitchFamily="2" charset="0"/>
              </a:rPr>
              <a:t>On some Peugeot, Citroën and DS models, the on-board computer has APIs. These APIs provide 89 data points.</a:t>
            </a:r>
            <a:endParaRPr lang="fr-FR" sz="800" dirty="0">
              <a:latin typeface="Stone Serif" pitchFamily="2" charset="0"/>
            </a:endParaRPr>
          </a:p>
        </p:txBody>
      </p:sp>
      <p:sp>
        <p:nvSpPr>
          <p:cNvPr id="19" name="Sous-titre 2"/>
          <p:cNvSpPr txBox="1">
            <a:spLocks/>
          </p:cNvSpPr>
          <p:nvPr/>
        </p:nvSpPr>
        <p:spPr>
          <a:xfrm>
            <a:off x="1963479" y="3445447"/>
            <a:ext cx="915761"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a:t>
            </a:r>
            <a:r>
              <a:rPr lang="en-US" sz="800" dirty="0">
                <a:latin typeface="Stone Serif" pitchFamily="2" charset="0"/>
              </a:rPr>
              <a:t>its APIs provide "real time itineraries and timetables of SNCF trains to invent new mobility services"</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using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ZoneTexte 23"/>
          <p:cNvSpPr txBox="1"/>
          <p:nvPr/>
        </p:nvSpPr>
        <p:spPr>
          <a:xfrm rot="16200000">
            <a:off x="-881994" y="3330031"/>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en-US" sz="800" dirty="0">
                <a:latin typeface="Stone Serif" pitchFamily="2" charset="0"/>
              </a:rPr>
              <a:t>- Fraud detection: </a:t>
            </a:r>
            <a:r>
              <a:rPr lang="en-US" sz="800" dirty="0" smtClean="0">
                <a:latin typeface="Stone Serif" pitchFamily="2" charset="0"/>
              </a:rPr>
              <a:t>network </a:t>
            </a:r>
            <a:r>
              <a:rPr lang="en-US" sz="800" dirty="0">
                <a:latin typeface="Stone Serif" pitchFamily="2" charset="0"/>
              </a:rPr>
              <a:t>analysis is useful for detecting groups of people who conduct transactions in </a:t>
            </a:r>
            <a:r>
              <a:rPr lang="en-US" sz="800" dirty="0" smtClean="0">
                <a:latin typeface="Stone Serif" pitchFamily="2" charset="0"/>
              </a:rPr>
              <a:t>common, and identify patterns of suspicious activities.</a:t>
            </a:r>
            <a:endParaRPr lang="en-US" sz="800" dirty="0">
              <a:latin typeface="Stone Serif" pitchFamily="2" charset="0"/>
            </a:endParaRPr>
          </a:p>
          <a:p>
            <a:pPr algn="just">
              <a:lnSpc>
                <a:spcPct val="145000"/>
              </a:lnSpc>
              <a:spcBef>
                <a:spcPts val="0"/>
              </a:spcBef>
            </a:pPr>
            <a:r>
              <a:rPr lang="en-US" sz="800" dirty="0">
                <a:latin typeface="Stone Serif" pitchFamily="2" charset="0"/>
              </a:rPr>
              <a:t>- Identification of "influencers": in a social network, the most connected people can be the most influential.</a:t>
            </a:r>
          </a:p>
          <a:p>
            <a:pPr algn="just">
              <a:lnSpc>
                <a:spcPct val="145000"/>
              </a:lnSpc>
              <a:spcBef>
                <a:spcPts val="0"/>
              </a:spcBef>
            </a:pPr>
            <a:r>
              <a:rPr lang="en-US" sz="800" dirty="0">
                <a:latin typeface="Stone Serif" pitchFamily="2" charset="0"/>
              </a:rPr>
              <a:t>- Market </a:t>
            </a:r>
            <a:r>
              <a:rPr lang="en-US" sz="800" dirty="0" smtClean="0">
                <a:latin typeface="Stone Serif" pitchFamily="2" charset="0"/>
              </a:rPr>
              <a:t>study / business intelligence: </a:t>
            </a:r>
            <a:r>
              <a:rPr lang="en-US" sz="800" dirty="0">
                <a:latin typeface="Stone Serif" pitchFamily="2" charset="0"/>
              </a:rPr>
              <a:t>network analysis makes it possible to qualify a crowd in sub-segments.</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Network analysis, or "graph mining", involves extracting information from a network. An example of a network is your </a:t>
            </a:r>
            <a:r>
              <a:rPr lang="en-US" sz="800" dirty="0" smtClean="0">
                <a:latin typeface="Stone Serif" pitchFamily="2" charset="0"/>
              </a:rPr>
              <a:t>relationships </a:t>
            </a:r>
            <a:r>
              <a:rPr lang="en-US" sz="800" dirty="0">
                <a:latin typeface="Stone Serif" pitchFamily="2" charset="0"/>
              </a:rPr>
              <a:t>on Facebook or LinkedIn, but it also covers communication networks, or financial transactions, and so on. Relevant information is, for example: "who is central in the network? What are the subgroups in the network? How does the network evolve over time? "</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en-US" sz="800" dirty="0">
                <a:latin typeface="Stone Serif" pitchFamily="2" charset="0"/>
              </a:rPr>
              <a:t>uses network analysis, among other data science techniques, to conduct its cybersecurity activities.</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 Amazon and </a:t>
            </a:r>
            <a:r>
              <a:rPr lang="fr-FR" sz="800" dirty="0" err="1" smtClean="0">
                <a:latin typeface="Stone Serif" pitchFamily="2" charset="0"/>
              </a:rPr>
              <a:t>many</a:t>
            </a:r>
            <a:r>
              <a:rPr lang="fr-FR" sz="800" dirty="0" smtClean="0">
                <a:latin typeface="Stone Serif" pitchFamily="2" charset="0"/>
              </a:rPr>
              <a:t> </a:t>
            </a:r>
            <a:r>
              <a:rPr lang="fr-FR" sz="800" dirty="0" err="1" smtClean="0">
                <a:latin typeface="Stone Serif" pitchFamily="2" charset="0"/>
              </a:rPr>
              <a:t>others</a:t>
            </a:r>
            <a:r>
              <a:rPr lang="fr-FR" sz="800" dirty="0" smtClean="0">
                <a:latin typeface="Stone Serif" pitchFamily="2" charset="0"/>
              </a:rPr>
              <a:t> </a:t>
            </a:r>
            <a:r>
              <a:rPr lang="en-US" sz="800" dirty="0" smtClean="0">
                <a:latin typeface="Stone Serif" pitchFamily="2" charset="0"/>
              </a:rPr>
              <a:t>use </a:t>
            </a:r>
            <a:r>
              <a:rPr lang="en-US" sz="800" dirty="0">
                <a:latin typeface="Stone Serif" pitchFamily="2" charset="0"/>
              </a:rPr>
              <a:t>network analytics to detect which products are frequently </a:t>
            </a:r>
            <a:r>
              <a:rPr lang="en-US" sz="800" dirty="0" smtClean="0">
                <a:latin typeface="Stone Serif" pitchFamily="2" charset="0"/>
              </a:rPr>
              <a:t>co-purchased  to </a:t>
            </a:r>
            <a:r>
              <a:rPr lang="en-US" sz="800" dirty="0">
                <a:latin typeface="Stone Serif" pitchFamily="2" charset="0"/>
              </a:rPr>
              <a:t>create </a:t>
            </a:r>
            <a:r>
              <a:rPr lang="en-US" sz="800" dirty="0" smtClean="0">
                <a:latin typeface="Stone Serif" pitchFamily="2" charset="0"/>
              </a:rPr>
              <a:t>new </a:t>
            </a:r>
            <a:r>
              <a:rPr lang="en-US" sz="800" dirty="0">
                <a:latin typeface="Stone Serif" pitchFamily="2" charset="0"/>
              </a:rPr>
              <a:t>recommendations.</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en-US" sz="800" dirty="0" smtClean="0">
                <a:latin typeface="Stone Serif" pitchFamily="2" charset="0"/>
              </a:rPr>
              <a:t>analyzes Twitter networks </a:t>
            </a:r>
            <a:r>
              <a:rPr lang="en-US" sz="800" dirty="0">
                <a:latin typeface="Stone Serif" pitchFamily="2" charset="0"/>
              </a:rPr>
              <a:t>to identify influencers on specific topics.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graph </a:t>
            </a:r>
            <a:r>
              <a:rPr lang="fr-FR" sz="1100" dirty="0" err="1" smtClean="0">
                <a:latin typeface="Stone Serif" pitchFamily="2" charset="0"/>
              </a:rPr>
              <a:t>mining</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guide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en-US" sz="800" dirty="0">
                <a:latin typeface="Stone Serif" pitchFamily="2" charset="0"/>
              </a:rPr>
              <a:t>- Disintermediation. </a:t>
            </a:r>
            <a:r>
              <a:rPr lang="en-US" sz="800" dirty="0" smtClean="0">
                <a:latin typeface="Stone Serif" pitchFamily="2" charset="0"/>
              </a:rPr>
              <a:t>A </a:t>
            </a:r>
            <a:r>
              <a:rPr lang="en-US" sz="800" dirty="0" err="1" smtClean="0">
                <a:latin typeface="Stone Serif" pitchFamily="2" charset="0"/>
              </a:rPr>
              <a:t>blockchain</a:t>
            </a:r>
            <a:r>
              <a:rPr lang="en-US" sz="800" dirty="0" smtClean="0">
                <a:latin typeface="Stone Serif" pitchFamily="2" charset="0"/>
              </a:rPr>
              <a:t> </a:t>
            </a:r>
            <a:r>
              <a:rPr lang="en-US" sz="800" dirty="0">
                <a:latin typeface="Stone Serif" pitchFamily="2" charset="0"/>
              </a:rPr>
              <a:t>guarantees the inalterability of registered </a:t>
            </a:r>
            <a:r>
              <a:rPr lang="en-US" sz="800" dirty="0" smtClean="0">
                <a:latin typeface="Stone Serif" pitchFamily="2" charset="0"/>
              </a:rPr>
              <a:t>transactions. For this reason, it can replace </a:t>
            </a:r>
            <a:r>
              <a:rPr lang="en-US" sz="800" dirty="0">
                <a:latin typeface="Stone Serif" pitchFamily="2" charset="0"/>
              </a:rPr>
              <a:t>trusted third parties responsible for the notarization of acts: notaries, certification offices, </a:t>
            </a:r>
            <a:r>
              <a:rPr lang="en-US" sz="800" dirty="0" smtClean="0">
                <a:latin typeface="Stone Serif" pitchFamily="2" charset="0"/>
              </a:rPr>
              <a:t>chartered organizations, </a:t>
            </a:r>
            <a:r>
              <a:rPr lang="en-US" sz="800" dirty="0">
                <a:latin typeface="Stone Serif" pitchFamily="2" charset="0"/>
              </a:rPr>
              <a:t>public regulators and official </a:t>
            </a:r>
            <a:r>
              <a:rPr lang="en-US" sz="800" dirty="0" smtClean="0">
                <a:latin typeface="Stone Serif" pitchFamily="2" charset="0"/>
              </a:rPr>
              <a:t>agencies. The </a:t>
            </a:r>
            <a:r>
              <a:rPr lang="en-US" sz="800" dirty="0">
                <a:latin typeface="Stone Serif" pitchFamily="2" charset="0"/>
              </a:rPr>
              <a:t>guarantee provided by these organizations would now be provided by </a:t>
            </a:r>
            <a:r>
              <a:rPr lang="en-US" sz="800" dirty="0" smtClean="0">
                <a:latin typeface="Stone Serif" pitchFamily="2" charset="0"/>
              </a:rPr>
              <a:t>a </a:t>
            </a:r>
            <a:r>
              <a:rPr lang="en-US" sz="800" dirty="0" err="1" smtClean="0">
                <a:latin typeface="Stone Serif" pitchFamily="2" charset="0"/>
              </a:rPr>
              <a:t>blockchain</a:t>
            </a:r>
            <a:r>
              <a:rPr lang="en-US" sz="800" dirty="0">
                <a:latin typeface="Stone Serif" pitchFamily="2" charset="0"/>
              </a:rPr>
              <a:t>.</a:t>
            </a:r>
          </a:p>
          <a:p>
            <a:pPr algn="just">
              <a:lnSpc>
                <a:spcPct val="145000"/>
              </a:lnSpc>
              <a:spcBef>
                <a:spcPts val="0"/>
              </a:spcBef>
            </a:pPr>
            <a:r>
              <a:rPr lang="en-US" sz="800" dirty="0">
                <a:latin typeface="Stone Serif" pitchFamily="2" charset="0"/>
              </a:rPr>
              <a:t>- Re-intermediation. New players invent several </a:t>
            </a:r>
            <a:r>
              <a:rPr lang="en-US" sz="800" dirty="0" err="1">
                <a:latin typeface="Stone Serif" pitchFamily="2" charset="0"/>
              </a:rPr>
              <a:t>blockchain</a:t>
            </a:r>
            <a:r>
              <a:rPr lang="en-US" sz="800" dirty="0">
                <a:latin typeface="Stone Serif" pitchFamily="2" charset="0"/>
              </a:rPr>
              <a:t> variants ("distributed ledgers"), implement and manage them, and create related services (certification, audit, marketplaces, etc.)</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The </a:t>
            </a:r>
            <a:r>
              <a:rPr lang="en-US" sz="800" dirty="0" err="1">
                <a:latin typeface="Stone Serif" pitchFamily="2" charset="0"/>
              </a:rPr>
              <a:t>blockchain</a:t>
            </a:r>
            <a:r>
              <a:rPr lang="en-US" sz="800" dirty="0">
                <a:latin typeface="Stone Serif" pitchFamily="2" charset="0"/>
              </a:rPr>
              <a:t> is a technology </a:t>
            </a:r>
            <a:r>
              <a:rPr lang="en-US" sz="800" dirty="0" smtClean="0">
                <a:latin typeface="Stone Serif" pitchFamily="2" charset="0"/>
              </a:rPr>
              <a:t>with similarities to a </a:t>
            </a:r>
            <a:r>
              <a:rPr lang="en-US" sz="800" dirty="0">
                <a:latin typeface="Stone Serif" pitchFamily="2" charset="0"/>
              </a:rPr>
              <a:t>database (</a:t>
            </a:r>
            <a:r>
              <a:rPr lang="en-US" sz="800" dirty="0" err="1">
                <a:latin typeface="Stone Serif" pitchFamily="2" charset="0"/>
              </a:rPr>
              <a:t>bdd</a:t>
            </a:r>
            <a:r>
              <a:rPr lang="en-US" sz="800" dirty="0">
                <a:latin typeface="Stone Serif" pitchFamily="2" charset="0"/>
              </a:rPr>
              <a:t>): it allows </a:t>
            </a:r>
            <a:r>
              <a:rPr lang="en-US" sz="800" dirty="0" smtClean="0">
                <a:latin typeface="Stone Serif" pitchFamily="2" charset="0"/>
              </a:rPr>
              <a:t>to store and </a:t>
            </a:r>
            <a:r>
              <a:rPr lang="en-US" sz="800" dirty="0">
                <a:latin typeface="Stone Serif" pitchFamily="2" charset="0"/>
              </a:rPr>
              <a:t>access </a:t>
            </a:r>
            <a:r>
              <a:rPr lang="en-US" sz="800" dirty="0" smtClean="0">
                <a:latin typeface="Stone Serif" pitchFamily="2" charset="0"/>
              </a:rPr>
              <a:t>data on </a:t>
            </a:r>
            <a:r>
              <a:rPr lang="en-US" sz="800" dirty="0">
                <a:latin typeface="Stone Serif" pitchFamily="2" charset="0"/>
              </a:rPr>
              <a:t>a computer support. Unlike a database, the data stored on a </a:t>
            </a:r>
            <a:r>
              <a:rPr lang="en-US" sz="800" dirty="0" err="1">
                <a:latin typeface="Stone Serif" pitchFamily="2" charset="0"/>
              </a:rPr>
              <a:t>blockchain</a:t>
            </a:r>
            <a:r>
              <a:rPr lang="en-US" sz="800" dirty="0">
                <a:latin typeface="Stone Serif" pitchFamily="2" charset="0"/>
              </a:rPr>
              <a:t> is </a:t>
            </a:r>
            <a:r>
              <a:rPr lang="en-US" sz="800" dirty="0" smtClean="0">
                <a:latin typeface="Stone Serif" pitchFamily="2" charset="0"/>
              </a:rPr>
              <a:t>unalterable</a:t>
            </a:r>
            <a:r>
              <a:rPr lang="en-US" sz="800" dirty="0">
                <a:latin typeface="Stone Serif" pitchFamily="2" charset="0"/>
              </a:rPr>
              <a:t>: it can not be deleted or modified. Another difference: the </a:t>
            </a:r>
            <a:r>
              <a:rPr lang="en-US" sz="800" dirty="0" err="1">
                <a:latin typeface="Stone Serif" pitchFamily="2" charset="0"/>
              </a:rPr>
              <a:t>blockchain</a:t>
            </a:r>
            <a:r>
              <a:rPr lang="en-US" sz="800" dirty="0">
                <a:latin typeface="Stone Serif" pitchFamily="2" charset="0"/>
              </a:rPr>
              <a:t> is not controlled by a particular actor: everyone has a copy. This ensures transparency </a:t>
            </a:r>
            <a:r>
              <a:rPr lang="en-US" sz="800">
                <a:latin typeface="Stone Serif" pitchFamily="2" charset="0"/>
              </a:rPr>
              <a:t>and </a:t>
            </a:r>
            <a:r>
              <a:rPr lang="en-US" sz="800" smtClean="0">
                <a:latin typeface="Stone Serif" pitchFamily="2" charset="0"/>
              </a:rPr>
              <a:t>inalterability</a:t>
            </a:r>
            <a:r>
              <a:rPr lang="en-US" sz="800" dirty="0">
                <a:latin typeface="Stone Serif" pitchFamily="2" charset="0"/>
              </a:rPr>
              <a:t>, and eliminates the need for a trusted third party.</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en-US" sz="800" dirty="0">
                <a:latin typeface="Stone Serif" pitchFamily="2" charset="0"/>
              </a:rPr>
              <a:t>uses the </a:t>
            </a:r>
            <a:r>
              <a:rPr lang="en-US" sz="800" dirty="0" err="1">
                <a:latin typeface="Stone Serif" pitchFamily="2" charset="0"/>
              </a:rPr>
              <a:t>blockchain</a:t>
            </a:r>
            <a:r>
              <a:rPr lang="en-US" sz="800" dirty="0">
                <a:latin typeface="Stone Serif" pitchFamily="2" charset="0"/>
              </a:rPr>
              <a:t> to ensure the transfer of assets (here, datasets) between stakeholders, without </a:t>
            </a:r>
            <a:r>
              <a:rPr lang="en-US" sz="800" dirty="0" smtClean="0">
                <a:latin typeface="Stone Serif" pitchFamily="2" charset="0"/>
              </a:rPr>
              <a:t>the need for trusted </a:t>
            </a:r>
            <a:r>
              <a:rPr lang="en-US" sz="800" dirty="0">
                <a:latin typeface="Stone Serif" pitchFamily="2" charset="0"/>
              </a:rPr>
              <a:t>third parties.</a:t>
            </a:r>
            <a:endParaRPr lang="fr-FR" sz="800" dirty="0">
              <a:latin typeface="Stone Serif" pitchFamily="2" charset="0"/>
            </a:endParaRP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a:t>
            </a:r>
            <a:r>
              <a:rPr lang="fr-FR" sz="800" dirty="0" err="1" smtClean="0">
                <a:latin typeface="Stone Serif" pitchFamily="2" charset="0"/>
              </a:rPr>
              <a:t>developing</a:t>
            </a:r>
            <a:r>
              <a:rPr lang="fr-FR" sz="800" dirty="0" smtClean="0">
                <a:latin typeface="Stone Serif" pitchFamily="2" charset="0"/>
              </a:rPr>
              <a:t> a solution for the certification and authentification of </a:t>
            </a:r>
            <a:r>
              <a:rPr lang="fr-FR" sz="800" dirty="0" err="1" smtClean="0">
                <a:latin typeface="Stone Serif" pitchFamily="2" charset="0"/>
              </a:rPr>
              <a:t>diploma</a:t>
            </a:r>
            <a:r>
              <a:rPr lang="fr-FR" sz="800" dirty="0" smtClean="0">
                <a:latin typeface="Stone Serif" pitchFamily="2" charset="0"/>
              </a:rPr>
              <a:t>, </a:t>
            </a:r>
            <a:r>
              <a:rPr lang="fr-FR" sz="800" dirty="0" err="1" smtClean="0">
                <a:latin typeface="Stone Serif" pitchFamily="2" charset="0"/>
              </a:rPr>
              <a:t>across</a:t>
            </a:r>
            <a:r>
              <a:rPr lang="fr-FR" sz="800" dirty="0" smtClean="0">
                <a:latin typeface="Stone Serif" pitchFamily="2" charset="0"/>
              </a:rPr>
              <a:t> </a:t>
            </a:r>
            <a:r>
              <a:rPr lang="fr-FR" sz="800" dirty="0" err="1" smtClean="0">
                <a:latin typeface="Stone Serif" pitchFamily="2" charset="0"/>
              </a:rPr>
              <a:t>schools</a:t>
            </a:r>
            <a:r>
              <a:rPr lang="fr-FR" sz="800"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a:t>
            </a:r>
            <a:r>
              <a:rPr lang="en-US" sz="800" dirty="0">
                <a:latin typeface="Stone Serif" pitchFamily="2" charset="0"/>
              </a:rPr>
              <a:t>- This currency uses the </a:t>
            </a:r>
            <a:r>
              <a:rPr lang="en-US" sz="800" dirty="0" err="1">
                <a:latin typeface="Stone Serif" pitchFamily="2" charset="0"/>
              </a:rPr>
              <a:t>blockchain</a:t>
            </a:r>
            <a:r>
              <a:rPr lang="en-US" sz="800" dirty="0">
                <a:latin typeface="Stone Serif" pitchFamily="2" charset="0"/>
              </a:rPr>
              <a:t> to determine </a:t>
            </a:r>
            <a:r>
              <a:rPr lang="en-US" sz="800" dirty="0" smtClean="0">
                <a:latin typeface="Stone Serif" pitchFamily="2" charset="0"/>
              </a:rPr>
              <a:t>how new currency units are created, </a:t>
            </a:r>
            <a:r>
              <a:rPr lang="en-US" sz="800" dirty="0">
                <a:latin typeface="Stone Serif" pitchFamily="2" charset="0"/>
              </a:rPr>
              <a:t>and to </a:t>
            </a:r>
            <a:r>
              <a:rPr lang="en-US" sz="800" dirty="0" smtClean="0">
                <a:latin typeface="Stone Serif" pitchFamily="2" charset="0"/>
              </a:rPr>
              <a:t>manage </a:t>
            </a:r>
            <a:r>
              <a:rPr lang="en-US" sz="800" dirty="0">
                <a:latin typeface="Stone Serif" pitchFamily="2" charset="0"/>
              </a:rPr>
              <a:t>financial transactions. </a:t>
            </a:r>
            <a:r>
              <a:rPr lang="en-US" sz="800" dirty="0" err="1">
                <a:latin typeface="Stone Serif" pitchFamily="2" charset="0"/>
              </a:rPr>
              <a:t>Bitcoin</a:t>
            </a:r>
            <a:r>
              <a:rPr lang="en-US" sz="800" dirty="0">
                <a:latin typeface="Stone Serif" pitchFamily="2" charset="0"/>
              </a:rPr>
              <a:t> was created as the first use case of the </a:t>
            </a:r>
            <a:r>
              <a:rPr lang="en-US" sz="800" dirty="0" err="1">
                <a:latin typeface="Stone Serif" pitchFamily="2" charset="0"/>
              </a:rPr>
              <a:t>blockchain</a:t>
            </a:r>
            <a:r>
              <a:rPr lang="en-US" sz="800" dirty="0">
                <a:latin typeface="Stone Serif" pitchFamily="2" charset="0"/>
              </a:rPr>
              <a:t> in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smtClean="0">
                <a:latin typeface="Stone Serif" pitchFamily="2" charset="0"/>
              </a:rPr>
              <a:t>use cases</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Always ask yourself these questions before embarking on a </a:t>
            </a:r>
            <a:r>
              <a:rPr lang="en-US" sz="800" dirty="0" err="1">
                <a:latin typeface="Stone Serif" pitchFamily="2" charset="0"/>
              </a:rPr>
              <a:t>blockchain</a:t>
            </a:r>
            <a:r>
              <a:rPr lang="en-US" sz="800" dirty="0">
                <a:latin typeface="Stone Serif" pitchFamily="2" charset="0"/>
              </a:rPr>
              <a:t> project:</a:t>
            </a:r>
          </a:p>
          <a:p>
            <a:pPr marL="171450" indent="-171450" algn="l">
              <a:lnSpc>
                <a:spcPct val="135000"/>
              </a:lnSpc>
              <a:buFontTx/>
              <a:buChar char="-"/>
            </a:pPr>
            <a:r>
              <a:rPr lang="en-US" sz="800" dirty="0">
                <a:latin typeface="Stone Serif" pitchFamily="2" charset="0"/>
              </a:rPr>
              <a:t>Does the project involve the need to do without a trusted third party</a:t>
            </a:r>
            <a:r>
              <a:rPr lang="en-US" sz="800" dirty="0" smtClean="0">
                <a:latin typeface="Stone Serif" pitchFamily="2" charset="0"/>
              </a:rPr>
              <a:t>?</a:t>
            </a:r>
          </a:p>
          <a:p>
            <a:pPr marL="171450" indent="-171450" algn="l">
              <a:lnSpc>
                <a:spcPct val="135000"/>
              </a:lnSpc>
              <a:buFontTx/>
              <a:buChar char="-"/>
            </a:pPr>
            <a:r>
              <a:rPr lang="en-US" sz="800" dirty="0" smtClean="0">
                <a:latin typeface="Stone Serif" pitchFamily="2" charset="0"/>
              </a:rPr>
              <a:t>Would </a:t>
            </a:r>
            <a:r>
              <a:rPr lang="en-US" sz="800" dirty="0">
                <a:latin typeface="Stone Serif" pitchFamily="2" charset="0"/>
              </a:rPr>
              <a:t>a "classic" database suffice</a:t>
            </a:r>
            <a:r>
              <a:rPr lang="en-US" sz="800" dirty="0" smtClean="0">
                <a:latin typeface="Stone Serif" pitchFamily="2" charset="0"/>
              </a:rPr>
              <a:t>?</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Traps</a:t>
            </a:r>
            <a:r>
              <a:rPr lang="fr-FR" sz="900" dirty="0" smtClean="0">
                <a:latin typeface="Stone Serif" pitchFamily="2" charset="0"/>
              </a:rPr>
              <a:t> to </a:t>
            </a:r>
            <a:r>
              <a:rPr lang="fr-FR" sz="900" dirty="0" err="1" smtClean="0">
                <a:latin typeface="Stone Serif" pitchFamily="2" charset="0"/>
              </a:rPr>
              <a:t>avoid</a:t>
            </a:r>
            <a:endParaRPr lang="fr-FR" sz="900" dirty="0">
              <a:latin typeface="Stone Serif" pitchFamily="2" charset="0"/>
            </a:endParaRPr>
          </a:p>
        </p:txBody>
      </p:sp>
    </p:spTree>
    <p:extLst>
      <p:ext uri="{BB962C8B-B14F-4D97-AF65-F5344CB8AC3E}">
        <p14:creationId xmlns:p14="http://schemas.microsoft.com/office/powerpoint/2010/main" val="20087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a:t>
            </a:r>
            <a:r>
              <a:rPr lang="en-US" sz="800" dirty="0">
                <a:latin typeface="Stone Serif" pitchFamily="2" charset="0"/>
              </a:rPr>
              <a:t>- this marketing analytics firm uses </a:t>
            </a:r>
            <a:r>
              <a:rPr lang="en-US" sz="800" dirty="0" smtClean="0">
                <a:latin typeface="Stone Serif" pitchFamily="2" charset="0"/>
              </a:rPr>
              <a:t>AI </a:t>
            </a:r>
            <a:r>
              <a:rPr lang="en-US" sz="800" dirty="0">
                <a:latin typeface="Stone Serif" pitchFamily="2" charset="0"/>
              </a:rPr>
              <a:t>to better analyze customer data and develop targeted advertising campaigns.</a:t>
            </a:r>
            <a:endParaRPr lang="fr-FR" sz="800" dirty="0">
              <a:latin typeface="Stone Serif" pitchFamily="2" charset="0"/>
            </a:endParaRPr>
          </a:p>
        </p:txBody>
      </p:sp>
      <p:sp>
        <p:nvSpPr>
          <p:cNvPr id="27" name="Sous-titre 2"/>
          <p:cNvSpPr txBox="1">
            <a:spLocks/>
          </p:cNvSpPr>
          <p:nvPr/>
        </p:nvSpPr>
        <p:spPr>
          <a:xfrm>
            <a:off x="5500576" y="4110906"/>
            <a:ext cx="1828801"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be </a:t>
            </a:r>
            <a:r>
              <a:rPr lang="en-US" sz="700" dirty="0">
                <a:latin typeface="Stone Serif" pitchFamily="2" charset="0"/>
              </a:rPr>
              <a:t>seduced by the </a:t>
            </a:r>
            <a:r>
              <a:rPr lang="en-US" sz="700" dirty="0" smtClean="0">
                <a:latin typeface="Stone Serif" pitchFamily="2" charset="0"/>
              </a:rPr>
              <a:t>“AI buzz</a:t>
            </a:r>
            <a:r>
              <a:rPr lang="en-US" sz="700" dirty="0">
                <a:latin typeface="Stone Serif" pitchFamily="2" charset="0"/>
              </a:rPr>
              <a:t>" </a:t>
            </a:r>
            <a:r>
              <a:rPr lang="en-US" sz="700" dirty="0" smtClean="0">
                <a:latin typeface="Stone Serif" pitchFamily="2" charset="0"/>
              </a:rPr>
              <a:t>and </a:t>
            </a:r>
            <a:r>
              <a:rPr lang="en-US" sz="700" dirty="0">
                <a:latin typeface="Stone Serif" pitchFamily="2" charset="0"/>
              </a:rPr>
              <a:t>create expensive gadgets. In many cases, </a:t>
            </a:r>
            <a:r>
              <a:rPr lang="en-US" sz="700" dirty="0" smtClean="0">
                <a:latin typeface="Stone Serif" pitchFamily="2" charset="0"/>
              </a:rPr>
              <a:t>traditional </a:t>
            </a:r>
            <a:r>
              <a:rPr lang="en-US" sz="700" dirty="0">
                <a:latin typeface="Stone Serif" pitchFamily="2" charset="0"/>
              </a:rPr>
              <a:t>statistical </a:t>
            </a:r>
            <a:r>
              <a:rPr lang="en-US" sz="700" dirty="0" smtClean="0">
                <a:latin typeface="Stone Serif" pitchFamily="2" charset="0"/>
              </a:rPr>
              <a:t>analysis suffices.</a:t>
            </a:r>
            <a:br>
              <a:rPr lang="en-US" sz="700" dirty="0" smtClean="0">
                <a:latin typeface="Stone Serif" pitchFamily="2" charset="0"/>
              </a:rPr>
            </a:br>
            <a:r>
              <a:rPr lang="en-US" sz="700" dirty="0" smtClean="0">
                <a:latin typeface="Stone Serif" pitchFamily="2" charset="0"/>
              </a:rPr>
              <a:t>- treat AI results as ground truth. AI has biases which need an interdisciplinary team to identify and </a:t>
            </a:r>
            <a:r>
              <a:rPr lang="en-US" sz="700" dirty="0" err="1" smtClean="0">
                <a:latin typeface="Stone Serif" pitchFamily="2" charset="0"/>
              </a:rPr>
              <a:t>debias</a:t>
            </a:r>
            <a:r>
              <a:rPr lang="en-US" sz="700" dirty="0" smtClean="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76084" y="4110908"/>
            <a:ext cx="1417405"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start </a:t>
            </a:r>
            <a:r>
              <a:rPr lang="en-US" sz="700" dirty="0">
                <a:latin typeface="Stone Serif" pitchFamily="2" charset="0"/>
              </a:rPr>
              <a:t>by modernizing your IS and ERPs to have quality data on which the AI can be exercised</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proceed by tests and iterations (create POCs before launching on a large scale)</a:t>
            </a:r>
            <a:endParaRPr lang="fr-FR" sz="700" dirty="0" smtClean="0">
              <a:latin typeface="Stone Serif" pitchFamily="2" charset="0"/>
            </a:endParaRPr>
          </a:p>
        </p:txBody>
      </p:sp>
      <p:sp>
        <p:nvSpPr>
          <p:cNvPr id="17" name="Sous-titre 2"/>
          <p:cNvSpPr txBox="1">
            <a:spLocks/>
          </p:cNvSpPr>
          <p:nvPr/>
        </p:nvSpPr>
        <p:spPr>
          <a:xfrm>
            <a:off x="432656" y="2464688"/>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u="sng" dirty="0">
                <a:latin typeface="Stone Serif" pitchFamily="2" charset="0"/>
              </a:rPr>
              <a:t>Optimization (internal processes)</a:t>
            </a:r>
            <a:r>
              <a:rPr lang="en-US" sz="700" dirty="0">
                <a:latin typeface="Stone Serif" pitchFamily="2" charset="0"/>
              </a:rPr>
              <a:t>: replacement of "white-collar workers" </a:t>
            </a:r>
            <a:r>
              <a:rPr lang="en-US" sz="700" dirty="0" smtClean="0">
                <a:latin typeface="Stone Serif" pitchFamily="2" charset="0"/>
              </a:rPr>
              <a:t>such as data-entry clerks </a:t>
            </a:r>
            <a:r>
              <a:rPr lang="en-US" sz="700" dirty="0">
                <a:latin typeface="Stone Serif" pitchFamily="2" charset="0"/>
              </a:rPr>
              <a:t>and other repetitive administrative tasks. Better control of the manufacturing process (savings in time, defects, waste, maintenance, etc.). Logistics optimization (warehouses, supply chain).</a:t>
            </a:r>
          </a:p>
          <a:p>
            <a:pPr algn="just">
              <a:lnSpc>
                <a:spcPct val="145000"/>
              </a:lnSpc>
              <a:spcBef>
                <a:spcPts val="0"/>
              </a:spcBef>
            </a:pPr>
            <a:r>
              <a:rPr lang="en-US" sz="700" dirty="0">
                <a:latin typeface="Stone Serif" pitchFamily="2" charset="0"/>
              </a:rPr>
              <a:t>- </a:t>
            </a:r>
            <a:r>
              <a:rPr lang="en-US" sz="700" u="sng" dirty="0">
                <a:latin typeface="Stone Serif" pitchFamily="2" charset="0"/>
              </a:rPr>
              <a:t>Innovation (customer value)</a:t>
            </a:r>
            <a:r>
              <a:rPr lang="en-US" sz="700" dirty="0">
                <a:latin typeface="Stone Serif" pitchFamily="2" charset="0"/>
              </a:rPr>
              <a:t>: products can become "smart" thanks to AI: collision detection for a vehicle, </a:t>
            </a:r>
            <a:r>
              <a:rPr lang="en-US" sz="700" dirty="0" smtClean="0">
                <a:latin typeface="Stone Serif" pitchFamily="2" charset="0"/>
              </a:rPr>
              <a:t>taking a picture at </a:t>
            </a:r>
            <a:r>
              <a:rPr lang="en-US" sz="700" dirty="0">
                <a:latin typeface="Stone Serif" pitchFamily="2" charset="0"/>
              </a:rPr>
              <a:t>the best moment, personalized recommendations, </a:t>
            </a:r>
            <a:r>
              <a:rPr lang="en-US" sz="700" dirty="0" smtClean="0">
                <a:latin typeface="Stone Serif" pitchFamily="2" charset="0"/>
              </a:rPr>
              <a:t>generating original designs, etc</a:t>
            </a:r>
            <a:r>
              <a:rPr lang="en-US" sz="7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Artificial</a:t>
            </a:r>
            <a:r>
              <a:rPr lang="fr-FR" sz="3200" dirty="0" smtClean="0">
                <a:solidFill>
                  <a:schemeClr val="bg1"/>
                </a:solidFill>
                <a:latin typeface="Stone Serif" pitchFamily="2" charset="0"/>
              </a:rPr>
              <a:t> intelligence (AI)</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700" dirty="0">
                <a:latin typeface="Stone Serif" pitchFamily="2" charset="0"/>
              </a:rPr>
              <a:t>Artificial intelligence (AI) </a:t>
            </a:r>
            <a:r>
              <a:rPr lang="en-US" sz="700" dirty="0" smtClean="0">
                <a:latin typeface="Stone Serif" pitchFamily="2" charset="0"/>
              </a:rPr>
              <a:t>consists </a:t>
            </a:r>
            <a:r>
              <a:rPr lang="en-US" sz="700" dirty="0">
                <a:latin typeface="Stone Serif" pitchFamily="2" charset="0"/>
              </a:rPr>
              <a:t>for a computer program to reproduce one of the capabilities of the human intellect, based on the analysis of a large volume of data </a:t>
            </a:r>
            <a:r>
              <a:rPr lang="en-US" sz="700" dirty="0" smtClean="0">
                <a:latin typeface="Stone Serif" pitchFamily="2" charset="0"/>
              </a:rPr>
              <a:t>("</a:t>
            </a:r>
            <a:r>
              <a:rPr lang="en-US" sz="700" dirty="0">
                <a:latin typeface="Stone Serif" pitchFamily="2" charset="0"/>
              </a:rPr>
              <a:t>big data"). </a:t>
            </a:r>
            <a:r>
              <a:rPr lang="en-US" sz="700" dirty="0" smtClean="0">
                <a:latin typeface="Stone Serif" pitchFamily="2" charset="0"/>
              </a:rPr>
              <a:t>"</a:t>
            </a:r>
            <a:r>
              <a:rPr lang="en-US" sz="700" dirty="0">
                <a:latin typeface="Stone Serif" pitchFamily="2" charset="0"/>
              </a:rPr>
              <a:t>weak" AI can duplicate specific tasks, such as recognizing an object on an image. </a:t>
            </a:r>
            <a:r>
              <a:rPr lang="en-US" sz="700" dirty="0" smtClean="0">
                <a:latin typeface="Stone Serif" pitchFamily="2" charset="0"/>
              </a:rPr>
              <a:t>"</a:t>
            </a:r>
            <a:r>
              <a:rPr lang="en-US" sz="700" dirty="0">
                <a:latin typeface="Stone Serif" pitchFamily="2" charset="0"/>
              </a:rPr>
              <a:t>strong" AI would </a:t>
            </a:r>
            <a:r>
              <a:rPr lang="en-US" sz="700" dirty="0" smtClean="0">
                <a:latin typeface="Stone Serif" pitchFamily="2" charset="0"/>
              </a:rPr>
              <a:t>reproduce </a:t>
            </a:r>
            <a:r>
              <a:rPr lang="en-US" sz="700" dirty="0">
                <a:latin typeface="Stone Serif" pitchFamily="2" charset="0"/>
              </a:rPr>
              <a:t>human </a:t>
            </a:r>
            <a:r>
              <a:rPr lang="en-US" sz="700" dirty="0" smtClean="0">
                <a:latin typeface="Stone Serif" pitchFamily="2" charset="0"/>
              </a:rPr>
              <a:t>consciousness: </a:t>
            </a:r>
            <a:r>
              <a:rPr lang="en-US" sz="700" dirty="0">
                <a:latin typeface="Stone Serif" pitchFamily="2" charset="0"/>
              </a:rPr>
              <a:t>it will not exist for a long time.</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a:latin typeface="Stone Serif" pitchFamily="2" charset="0"/>
              </a:rPr>
              <a:t>- licences for software services</a:t>
            </a:r>
            <a:br>
              <a:rPr lang="fr-FR" sz="800" dirty="0">
                <a:latin typeface="Stone Serif" pitchFamily="2" charset="0"/>
              </a:rPr>
            </a:br>
            <a:r>
              <a:rPr lang="fr-FR" sz="800" dirty="0">
                <a:latin typeface="Stone Serif" pitchFamily="2" charset="0"/>
              </a:rPr>
              <a:t>- consulting </a:t>
            </a:r>
            <a:r>
              <a:rPr lang="fr-FR" sz="800" dirty="0" err="1">
                <a:latin typeface="Stone Serif" pitchFamily="2" charset="0"/>
              </a:rPr>
              <a:t>fees</a:t>
            </a:r>
            <a:r>
              <a:rPr lang="fr-FR" sz="800" dirty="0">
                <a:latin typeface="Stone Serif" pitchFamily="2" charset="0"/>
              </a:rPr>
              <a:t> for </a:t>
            </a:r>
            <a:r>
              <a:rPr lang="fr-FR" sz="800" dirty="0" err="1">
                <a:latin typeface="Stone Serif" pitchFamily="2" charset="0"/>
              </a:rPr>
              <a:t>project</a:t>
            </a:r>
            <a:r>
              <a:rPr lang="fr-FR" sz="800" dirty="0">
                <a:latin typeface="Stone Serif" pitchFamily="2" charset="0"/>
              </a:rPr>
              <a:t> </a:t>
            </a:r>
            <a:r>
              <a:rPr lang="fr-FR" sz="800" dirty="0" err="1">
                <a:latin typeface="Stone Serif" pitchFamily="2" charset="0"/>
              </a:rPr>
              <a:t>development</a:t>
            </a:r>
            <a:r>
              <a:rPr lang="fr-FR" sz="800" dirty="0">
                <a:latin typeface="Stone Serif" pitchFamily="2" charset="0"/>
              </a:rPr>
              <a:t> and maintenance</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IT staff with a knowledge and interest for data-related skills (tools, frameworks…)</a:t>
            </a:r>
            <a:r>
              <a:rPr lang="en-US" sz="800" dirty="0">
                <a:latin typeface="Stone Serif" pitchFamily="2" charset="0"/>
              </a:rPr>
              <a:t/>
            </a:r>
            <a:br>
              <a:rPr lang="en-US" sz="800" dirty="0">
                <a:latin typeface="Stone Serif" pitchFamily="2" charset="0"/>
              </a:rPr>
            </a:br>
            <a:r>
              <a:rPr lang="en-US" sz="800" dirty="0">
                <a:latin typeface="Stone Serif" pitchFamily="2" charset="0"/>
              </a:rPr>
              <a:t>- business managers able to interface with data scientists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a:t>
            </a:r>
            <a:r>
              <a:rPr lang="en-US" sz="800" dirty="0">
                <a:latin typeface="Stone Serif" pitchFamily="2" charset="0"/>
              </a:rPr>
              <a:t>t</a:t>
            </a:r>
            <a:r>
              <a:rPr lang="en-US" sz="800" dirty="0" smtClean="0">
                <a:latin typeface="Stone Serif" pitchFamily="2" charset="0"/>
              </a:rPr>
              <a:t>his </a:t>
            </a:r>
            <a:r>
              <a:rPr lang="en-US" sz="800" dirty="0">
                <a:latin typeface="Stone Serif" pitchFamily="2" charset="0"/>
              </a:rPr>
              <a:t>online clothing </a:t>
            </a:r>
            <a:r>
              <a:rPr lang="en-US" sz="800" dirty="0" smtClean="0">
                <a:latin typeface="Stone Serif" pitchFamily="2" charset="0"/>
              </a:rPr>
              <a:t>sales company </a:t>
            </a:r>
            <a:r>
              <a:rPr lang="en-US" sz="800" dirty="0">
                <a:latin typeface="Stone Serif" pitchFamily="2" charset="0"/>
              </a:rPr>
              <a:t>uses many techniques to 1) optimize </a:t>
            </a:r>
            <a:r>
              <a:rPr lang="en-US" sz="800" dirty="0" smtClean="0">
                <a:latin typeface="Stone Serif" pitchFamily="2" charset="0"/>
              </a:rPr>
              <a:t>their </a:t>
            </a:r>
            <a:r>
              <a:rPr lang="en-US" sz="800" dirty="0">
                <a:latin typeface="Stone Serif" pitchFamily="2" charset="0"/>
              </a:rPr>
              <a:t>stocks 2) make relevant </a:t>
            </a:r>
            <a:r>
              <a:rPr lang="en-US" sz="800" dirty="0" smtClean="0">
                <a:latin typeface="Stone Serif" pitchFamily="2" charset="0"/>
              </a:rPr>
              <a:t>suggestions to customers.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en-US" sz="800" dirty="0" smtClean="0">
                <a:latin typeface="Stone Serif" pitchFamily="2" charset="0"/>
              </a:rPr>
              <a:t>-helps to predict </a:t>
            </a:r>
            <a:r>
              <a:rPr lang="en-US" sz="800" dirty="0">
                <a:latin typeface="Stone Serif" pitchFamily="2" charset="0"/>
              </a:rPr>
              <a:t>how weather changes affect crops, which allows finely modulating fertilizer consumption.</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AI</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a:t>
            </a:r>
            <a:r>
              <a:rPr lang="en-US" sz="800" dirty="0">
                <a:latin typeface="Stone Serif" pitchFamily="2" charset="0"/>
              </a:rPr>
              <a:t>this startup analyzes </a:t>
            </a:r>
            <a:r>
              <a:rPr lang="en-US" sz="800" dirty="0" smtClean="0">
                <a:latin typeface="Stone Serif" pitchFamily="2" charset="0"/>
              </a:rPr>
              <a:t>the curriculum and professional experience of students </a:t>
            </a:r>
            <a:r>
              <a:rPr lang="en-US" sz="800" dirty="0">
                <a:latin typeface="Stone Serif" pitchFamily="2" charset="0"/>
              </a:rPr>
              <a:t>and professionals in very large volume to </a:t>
            </a:r>
            <a:r>
              <a:rPr lang="en-US" sz="800" dirty="0" smtClean="0">
                <a:latin typeface="Stone Serif" pitchFamily="2" charset="0"/>
              </a:rPr>
              <a:t>give informed advice on career paths.</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refer only to </a:t>
            </a:r>
            <a:r>
              <a:rPr lang="en-US" sz="700" dirty="0" smtClean="0">
                <a:latin typeface="Stone Serif" pitchFamily="2" charset="0"/>
              </a:rPr>
              <a:t>volume </a:t>
            </a:r>
            <a:r>
              <a:rPr lang="en-US" sz="700" dirty="0">
                <a:latin typeface="Stone Serif" pitchFamily="2" charset="0"/>
              </a:rPr>
              <a:t>indicators. Big data is only useful if the data is reliable and </a:t>
            </a:r>
            <a:r>
              <a:rPr lang="en-US" sz="700" dirty="0" smtClean="0">
                <a:latin typeface="Stone Serif" pitchFamily="2" charset="0"/>
              </a:rPr>
              <a:t>rich.</a:t>
            </a:r>
            <a:endParaRPr lang="fr-FR" sz="700" dirty="0" smtClean="0">
              <a:latin typeface="Stone Serif" pitchFamily="2" charset="0"/>
            </a:endParaRP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conduct a data quality policy</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associate </a:t>
            </a:r>
            <a:r>
              <a:rPr lang="en-US" sz="700" dirty="0">
                <a:latin typeface="Stone Serif" pitchFamily="2" charset="0"/>
              </a:rPr>
              <a:t>closely management and </a:t>
            </a:r>
            <a:r>
              <a:rPr lang="en-US" sz="700" dirty="0" smtClean="0">
                <a:latin typeface="Stone Serif" pitchFamily="2" charset="0"/>
              </a:rPr>
              <a:t>IT department in </a:t>
            </a:r>
            <a:r>
              <a:rPr lang="en-US" sz="700" dirty="0">
                <a:latin typeface="Stone Serif" pitchFamily="2" charset="0"/>
              </a:rPr>
              <a:t>the projects to define the </a:t>
            </a:r>
            <a:r>
              <a:rPr lang="en-US" sz="700" dirty="0" smtClean="0">
                <a:latin typeface="Stone Serif" pitchFamily="2" charset="0"/>
              </a:rPr>
              <a:t>end goals </a:t>
            </a:r>
            <a:r>
              <a:rPr lang="en-US" sz="700" dirty="0">
                <a:latin typeface="Stone Serif" pitchFamily="2" charset="0"/>
              </a:rPr>
              <a:t>of big data.</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47886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consulting groups</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smtClean="0">
                <a:latin typeface="Stone Serif" pitchFamily="2" charset="0"/>
              </a:rPr>
              <a:t>- </a:t>
            </a:r>
            <a:r>
              <a:rPr lang="en-US" sz="700" dirty="0">
                <a:latin typeface="Stone Serif" pitchFamily="2" charset="0"/>
              </a:rPr>
              <a:t>Investments: big data starts as a cost: you have to invest in the right information systems to make big data possible. These data will be valued only once their uses are determined and deployed.</a:t>
            </a:r>
          </a:p>
          <a:p>
            <a:pPr algn="just">
              <a:lnSpc>
                <a:spcPct val="145000"/>
              </a:lnSpc>
              <a:spcBef>
                <a:spcPts val="0"/>
              </a:spcBef>
            </a:pPr>
            <a:r>
              <a:rPr lang="en-US" sz="700" dirty="0">
                <a:latin typeface="Stone Serif" pitchFamily="2" charset="0"/>
              </a:rPr>
              <a:t>- Disruption: startups can move faster and cheaper on the collection, analysis and creation of services </a:t>
            </a:r>
            <a:r>
              <a:rPr lang="en-US" sz="700" dirty="0" smtClean="0">
                <a:latin typeface="Stone Serif" pitchFamily="2" charset="0"/>
              </a:rPr>
              <a:t>based on big data</a:t>
            </a:r>
            <a:r>
              <a:rPr lang="en-US" sz="700" dirty="0">
                <a:latin typeface="Stone Serif" pitchFamily="2" charset="0"/>
              </a:rPr>
              <a:t>, shaking up traditional businesses.</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"Big data" </a:t>
            </a:r>
            <a:r>
              <a:rPr lang="en-US" sz="700" dirty="0" smtClean="0">
                <a:latin typeface="Stone Serif" pitchFamily="2" charset="0"/>
              </a:rPr>
              <a:t>designates </a:t>
            </a:r>
            <a:r>
              <a:rPr lang="en-US" sz="700" dirty="0">
                <a:latin typeface="Stone Serif" pitchFamily="2" charset="0"/>
              </a:rPr>
              <a:t>the growth in volume of data observed since the 2000s, favored by the drop in computer costs of storage and processing. It is accompanied by a wider variety of available and exploitable data: text, sound, image and </a:t>
            </a:r>
            <a:r>
              <a:rPr lang="en-US" sz="700" dirty="0" smtClean="0">
                <a:latin typeface="Stone Serif" pitchFamily="2" charset="0"/>
              </a:rPr>
              <a:t>video.</a:t>
            </a:r>
          </a:p>
          <a:p>
            <a:pPr algn="just">
              <a:lnSpc>
                <a:spcPct val="135000"/>
              </a:lnSpc>
              <a:spcBef>
                <a:spcPts val="0"/>
              </a:spcBef>
            </a:pPr>
            <a:r>
              <a:rPr lang="en-US" sz="700" dirty="0" smtClean="0">
                <a:latin typeface="Stone Serif" pitchFamily="2" charset="0"/>
              </a:rPr>
              <a:t>Data </a:t>
            </a:r>
            <a:r>
              <a:rPr lang="en-US" sz="700" dirty="0">
                <a:latin typeface="Stone Serif" pitchFamily="2" charset="0"/>
              </a:rPr>
              <a:t>science and AI are data analysis techniques adapted to the volume and variety of big </a:t>
            </a:r>
            <a:r>
              <a:rPr lang="en-US" sz="700" dirty="0" smtClean="0">
                <a:latin typeface="Stone Serif" pitchFamily="2" charset="0"/>
              </a:rPr>
              <a:t>data.</a:t>
            </a:r>
            <a:endParaRPr lang="en-US" sz="7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the costs of modernizing an IS </a:t>
            </a:r>
            <a:r>
              <a:rPr lang="en-US" sz="800" dirty="0" smtClean="0">
                <a:latin typeface="Stone Serif" pitchFamily="2" charset="0"/>
              </a:rPr>
              <a:t>are very </a:t>
            </a:r>
            <a:r>
              <a:rPr lang="en-US" sz="800" dirty="0">
                <a:latin typeface="Stone Serif" pitchFamily="2" charset="0"/>
              </a:rPr>
              <a:t>high.</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 leadership able to take </a:t>
            </a:r>
            <a:r>
              <a:rPr lang="en-US" sz="800" dirty="0" smtClean="0">
                <a:latin typeface="Stone Serif" pitchFamily="2" charset="0"/>
              </a:rPr>
              <a:t>sound decisions </a:t>
            </a:r>
            <a:r>
              <a:rPr lang="en-US" sz="800" dirty="0">
                <a:latin typeface="Stone Serif" pitchFamily="2" charset="0"/>
              </a:rPr>
              <a:t>of strong investments </a:t>
            </a:r>
            <a:r>
              <a:rPr lang="en-US" sz="800" dirty="0" smtClean="0">
                <a:latin typeface="Stone Serif" pitchFamily="2" charset="0"/>
              </a:rPr>
              <a:t>in information systems</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69642"/>
            <a:ext cx="1573355" cy="42242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a:t>
            </a:r>
            <a:r>
              <a:rPr lang="en-US" sz="800" dirty="0" smtClean="0">
                <a:latin typeface="Stone Serif" pitchFamily="2" charset="0"/>
              </a:rPr>
              <a:t>the </a:t>
            </a:r>
            <a:r>
              <a:rPr lang="en-US" sz="800" dirty="0">
                <a:latin typeface="Stone Serif" pitchFamily="2" charset="0"/>
              </a:rPr>
              <a:t>French state </a:t>
            </a:r>
            <a:r>
              <a:rPr lang="en-US" sz="800" dirty="0" smtClean="0">
                <a:latin typeface="Stone Serif" pitchFamily="2" charset="0"/>
              </a:rPr>
              <a:t>offers </a:t>
            </a:r>
            <a:r>
              <a:rPr lang="en-US" sz="800" dirty="0">
                <a:latin typeface="Stone Serif" pitchFamily="2" charset="0"/>
              </a:rPr>
              <a:t>nearly 40,000 datasets on public life, freely reusable by citizens and organizations.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a:t>
            </a:r>
            <a:r>
              <a:rPr lang="en-US" sz="800" dirty="0">
                <a:latin typeface="Stone Serif" pitchFamily="2" charset="0"/>
              </a:rPr>
              <a:t>More than 30 million ads, and databases that exceed 10 terabytes. While providing almost instantaneous search results.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a:t>
            </a:r>
            <a:r>
              <a:rPr lang="en-US" sz="800" dirty="0">
                <a:latin typeface="Stone Serif" pitchFamily="2" charset="0"/>
              </a:rPr>
              <a:t> </a:t>
            </a:r>
            <a:r>
              <a:rPr lang="en-US" sz="800" dirty="0" smtClean="0">
                <a:latin typeface="Stone Serif" pitchFamily="2" charset="0"/>
              </a:rPr>
              <a:t>- this </a:t>
            </a:r>
            <a:r>
              <a:rPr lang="en-US" sz="800" dirty="0">
                <a:latin typeface="Stone Serif" pitchFamily="2" charset="0"/>
              </a:rPr>
              <a:t>manufacturer always accompanies </a:t>
            </a:r>
            <a:r>
              <a:rPr lang="en-US" sz="800" dirty="0" smtClean="0">
                <a:latin typeface="Stone Serif" pitchFamily="2" charset="0"/>
              </a:rPr>
              <a:t>their </a:t>
            </a:r>
            <a:r>
              <a:rPr lang="en-US" sz="800" dirty="0">
                <a:latin typeface="Stone Serif" pitchFamily="2" charset="0"/>
              </a:rPr>
              <a:t>connected objects (watches, scales ...) </a:t>
            </a:r>
            <a:r>
              <a:rPr lang="en-US" sz="800" dirty="0" smtClean="0">
                <a:latin typeface="Stone Serif" pitchFamily="2" charset="0"/>
              </a:rPr>
              <a:t>with </a:t>
            </a:r>
            <a:r>
              <a:rPr lang="en-US" sz="800" dirty="0">
                <a:latin typeface="Stone Serif" pitchFamily="2" charset="0"/>
              </a:rPr>
              <a:t>a mobile application to visualize and analyze the data collected</a:t>
            </a:r>
            <a:r>
              <a:rPr lang="fr-FR" sz="800" dirty="0" smtClean="0">
                <a:latin typeface="Stone Serif" pitchFamily="2" charset="0"/>
              </a:rPr>
              <a:t>.</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carry out </a:t>
            </a:r>
            <a:r>
              <a:rPr lang="en-US" sz="700" dirty="0">
                <a:latin typeface="Stone Serif" pitchFamily="2" charset="0"/>
              </a:rPr>
              <a:t>a </a:t>
            </a:r>
            <a:r>
              <a:rPr lang="en-US" sz="700" dirty="0" err="1">
                <a:latin typeface="Stone Serif" pitchFamily="2" charset="0"/>
              </a:rPr>
              <a:t>dataviz</a:t>
            </a:r>
            <a:r>
              <a:rPr lang="en-US" sz="700" dirty="0">
                <a:latin typeface="Stone Serif" pitchFamily="2" charset="0"/>
              </a:rPr>
              <a:t> project without dedicated expertise, thinking that "everyone knows how to make </a:t>
            </a:r>
            <a:r>
              <a:rPr lang="en-US" sz="700" dirty="0" smtClean="0">
                <a:latin typeface="Stone Serif" pitchFamily="2" charset="0"/>
              </a:rPr>
              <a:t>a chart".</a:t>
            </a:r>
            <a:br>
              <a:rPr lang="en-US" sz="700" dirty="0" smtClean="0">
                <a:latin typeface="Stone Serif" pitchFamily="2" charset="0"/>
              </a:rPr>
            </a:br>
            <a:r>
              <a:rPr lang="en-US" sz="700" dirty="0" smtClean="0">
                <a:latin typeface="Stone Serif" pitchFamily="2" charset="0"/>
              </a:rPr>
              <a:t>- use data visualizations as communication gimmicks.</a:t>
            </a:r>
            <a:endParaRPr lang="fr-FR" sz="700" dirty="0" smtClean="0">
              <a:latin typeface="Stone Serif" pitchFamily="2" charset="0"/>
            </a:endParaRP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assess when </a:t>
            </a:r>
            <a:r>
              <a:rPr lang="en-US" sz="700" dirty="0">
                <a:latin typeface="Stone Serif" pitchFamily="2" charset="0"/>
              </a:rPr>
              <a:t>a </a:t>
            </a:r>
            <a:r>
              <a:rPr lang="en-US" sz="700" dirty="0" smtClean="0">
                <a:latin typeface="Stone Serif" pitchFamily="2" charset="0"/>
              </a:rPr>
              <a:t>data visualization can bring value, </a:t>
            </a:r>
            <a:r>
              <a:rPr lang="en-US" sz="700" dirty="0">
                <a:latin typeface="Stone Serif" pitchFamily="2" charset="0"/>
              </a:rPr>
              <a:t>and what level of investment to devote to it</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know how to contract and manage a specialized </a:t>
            </a:r>
            <a:r>
              <a:rPr lang="en-US" sz="700" dirty="0" err="1">
                <a:latin typeface="Stone Serif" pitchFamily="2" charset="0"/>
              </a:rPr>
              <a:t>dataviz</a:t>
            </a:r>
            <a:r>
              <a:rPr lang="en-US" sz="700" dirty="0">
                <a:latin typeface="Stone Serif" pitchFamily="2" charset="0"/>
              </a:rPr>
              <a:t> agency.</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7" y="2450975"/>
            <a:ext cx="1770537" cy="61120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Agencies</a:t>
            </a:r>
            <a:r>
              <a:rPr lang="fr-FR" sz="800" dirty="0" smtClean="0">
                <a:latin typeface="Stone Serif" pitchFamily="2" charset="0"/>
              </a:rPr>
              <a:t>: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Fathom</a:t>
            </a:r>
            <a:r>
              <a:rPr lang="fr-FR" sz="800" dirty="0" smtClean="0">
                <a:latin typeface="Stone Serif" pitchFamily="2" charset="0"/>
              </a:rPr>
              <a:t>, </a:t>
            </a:r>
            <a:r>
              <a:rPr lang="fr-FR" sz="800" dirty="0" err="1" smtClean="0">
                <a:latin typeface="Stone Serif" pitchFamily="2" charset="0"/>
              </a:rPr>
              <a:t>Tulp</a:t>
            </a:r>
            <a:r>
              <a:rPr lang="fr-FR" sz="800" dirty="0" smtClean="0">
                <a:latin typeface="Stone Serif" pitchFamily="2" charset="0"/>
              </a:rPr>
              <a:t> Interactive, </a:t>
            </a:r>
            <a:r>
              <a:rPr lang="fr-FR" sz="800" dirty="0" err="1" smtClean="0">
                <a:latin typeface="Stone Serif" pitchFamily="2" charset="0"/>
              </a:rPr>
              <a:t>Periscopic</a:t>
            </a:r>
            <a:r>
              <a:rPr lang="fr-FR" sz="800" dirty="0">
                <a:latin typeface="Stone Serif" pitchFamily="2" charset="0"/>
              </a:rPr>
              <a:t>, </a:t>
            </a:r>
            <a:r>
              <a:rPr lang="fr-FR" sz="800" dirty="0" smtClean="0">
                <a:latin typeface="Stone Serif" pitchFamily="2" charset="0"/>
              </a:rPr>
              <a:t>visualisingdata.com</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dirty="0" smtClean="0">
                <a:latin typeface="Stone Serif" pitchFamily="2" charset="0"/>
              </a:rPr>
              <a:t>Enhanced customer value: </a:t>
            </a:r>
            <a:r>
              <a:rPr lang="en-US" sz="700" dirty="0">
                <a:latin typeface="Stone Serif" pitchFamily="2" charset="0"/>
              </a:rPr>
              <a:t>connected objects are "smarts" thanks to the data they collect. This value is </a:t>
            </a:r>
            <a:r>
              <a:rPr lang="en-US" sz="700" dirty="0" smtClean="0">
                <a:latin typeface="Stone Serif" pitchFamily="2" charset="0"/>
              </a:rPr>
              <a:t>enhanced if the user can visualize the </a:t>
            </a:r>
            <a:r>
              <a:rPr lang="en-US" sz="700" dirty="0">
                <a:latin typeface="Stone Serif" pitchFamily="2" charset="0"/>
              </a:rPr>
              <a:t>data in relation to the service </a:t>
            </a:r>
            <a:r>
              <a:rPr lang="en-US" sz="700" dirty="0" smtClean="0">
                <a:latin typeface="Stone Serif" pitchFamily="2" charset="0"/>
              </a:rPr>
              <a:t>(interactive dashboard</a:t>
            </a:r>
            <a:r>
              <a:rPr lang="en-US" sz="700" dirty="0">
                <a:latin typeface="Stone Serif" pitchFamily="2" charset="0"/>
              </a:rPr>
              <a:t>, map, etc.).</a:t>
            </a:r>
          </a:p>
          <a:p>
            <a:pPr algn="just">
              <a:lnSpc>
                <a:spcPct val="145000"/>
              </a:lnSpc>
              <a:spcBef>
                <a:spcPts val="0"/>
              </a:spcBef>
            </a:pPr>
            <a:r>
              <a:rPr lang="en-US" sz="700" dirty="0">
                <a:latin typeface="Stone Serif" pitchFamily="2" charset="0"/>
              </a:rPr>
              <a:t>- Internal </a:t>
            </a:r>
            <a:r>
              <a:rPr lang="en-US" sz="700" dirty="0" smtClean="0">
                <a:latin typeface="Stone Serif" pitchFamily="2" charset="0"/>
              </a:rPr>
              <a:t>control and business intelligence:  analysis of data streams related to production can help understand better where efficiencies can be gained. </a:t>
            </a:r>
            <a:r>
              <a:rPr lang="en-US" sz="700" dirty="0">
                <a:latin typeface="Stone Serif" pitchFamily="2" charset="0"/>
              </a:rPr>
              <a:t>V</a:t>
            </a:r>
            <a:r>
              <a:rPr lang="en-US" sz="700" dirty="0" smtClean="0">
                <a:latin typeface="Stone Serif" pitchFamily="2" charset="0"/>
              </a:rPr>
              <a:t>isualization makes data more intelligible, which helps analysts gain better insights, faster.</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Data </a:t>
            </a:r>
            <a:r>
              <a:rPr lang="fr-FR" sz="3200" dirty="0" err="1" smtClean="0">
                <a:solidFill>
                  <a:schemeClr val="bg1"/>
                </a:solidFill>
                <a:latin typeface="Stone Serif" pitchFamily="2" charset="0"/>
              </a:rPr>
              <a:t>visualization</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Data visualization (or "</a:t>
            </a:r>
            <a:r>
              <a:rPr lang="en-US" sz="700" dirty="0" err="1">
                <a:latin typeface="Stone Serif" pitchFamily="2" charset="0"/>
              </a:rPr>
              <a:t>dataviz</a:t>
            </a:r>
            <a:r>
              <a:rPr lang="en-US" sz="700" dirty="0">
                <a:latin typeface="Stone Serif" pitchFamily="2" charset="0"/>
              </a:rPr>
              <a:t>") refers to the graphical </a:t>
            </a:r>
            <a:r>
              <a:rPr lang="en-US" sz="700" dirty="0" smtClean="0">
                <a:latin typeface="Stone Serif" pitchFamily="2" charset="0"/>
              </a:rPr>
              <a:t>representation of a dataset</a:t>
            </a:r>
            <a:r>
              <a:rPr lang="en-US" sz="700" dirty="0">
                <a:latin typeface="Stone Serif" pitchFamily="2" charset="0"/>
              </a:rPr>
              <a:t>, </a:t>
            </a:r>
            <a:r>
              <a:rPr lang="en-US" sz="700" dirty="0" smtClean="0">
                <a:latin typeface="Stone Serif" pitchFamily="2" charset="0"/>
              </a:rPr>
              <a:t>which facilitates the discovery of insights in this dataset, for business </a:t>
            </a:r>
            <a:r>
              <a:rPr lang="en-US" sz="700" dirty="0">
                <a:latin typeface="Stone Serif" pitchFamily="2" charset="0"/>
              </a:rPr>
              <a:t>or communication purposes.</a:t>
            </a:r>
          </a:p>
          <a:p>
            <a:pPr algn="just">
              <a:lnSpc>
                <a:spcPct val="135000"/>
              </a:lnSpc>
              <a:spcBef>
                <a:spcPts val="0"/>
              </a:spcBef>
            </a:pPr>
            <a:r>
              <a:rPr lang="en-US" sz="700" dirty="0">
                <a:latin typeface="Stone Serif" pitchFamily="2" charset="0"/>
              </a:rPr>
              <a:t>A good </a:t>
            </a:r>
            <a:r>
              <a:rPr lang="en-US" sz="700" dirty="0" err="1">
                <a:latin typeface="Stone Serif" pitchFamily="2" charset="0"/>
              </a:rPr>
              <a:t>dataviz</a:t>
            </a:r>
            <a:r>
              <a:rPr lang="en-US" sz="700" dirty="0">
                <a:latin typeface="Stone Serif" pitchFamily="2" charset="0"/>
              </a:rPr>
              <a:t> is characterized by the fidelity of the representation and the quality of its user experience (UX): it must </a:t>
            </a:r>
            <a:r>
              <a:rPr lang="en-US" sz="700" dirty="0" smtClean="0">
                <a:latin typeface="Stone Serif" pitchFamily="2" charset="0"/>
              </a:rPr>
              <a:t>engage the viewer in discovering </a:t>
            </a:r>
            <a:r>
              <a:rPr lang="en-US" sz="700" dirty="0">
                <a:latin typeface="Stone Serif" pitchFamily="2" charset="0"/>
              </a:rPr>
              <a:t>interesting features in the dataset.</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6053737" y="2748954"/>
            <a:ext cx="1261463"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 training </a:t>
            </a:r>
            <a:r>
              <a:rPr lang="fr-FR" sz="800" dirty="0" err="1" smtClean="0">
                <a:latin typeface="Stone Serif" pitchFamily="2" charset="0"/>
              </a:rPr>
              <a:t>fees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and</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a:t>
            </a:r>
            <a:r>
              <a:rPr lang="fr-FR" sz="800" dirty="0" err="1" smtClean="0">
                <a:latin typeface="Stone Serif" pitchFamily="2" charset="0"/>
              </a:rPr>
              <a:t>license</a:t>
            </a:r>
            <a:r>
              <a:rPr lang="fr-FR" sz="800" dirty="0" smtClean="0">
                <a:latin typeface="Stone Serif" pitchFamily="2" charset="0"/>
              </a:rPr>
              <a:t> </a:t>
            </a:r>
            <a:r>
              <a:rPr lang="fr-FR" sz="800" dirty="0" err="1" smtClean="0">
                <a:latin typeface="Stone Serif" pitchFamily="2" charset="0"/>
              </a:rPr>
              <a:t>fees</a:t>
            </a:r>
            <a:r>
              <a:rPr lang="fr-FR" sz="800" dirty="0" smtClean="0">
                <a:latin typeface="Stone Serif" pitchFamily="2" charset="0"/>
              </a:rPr>
              <a:t> (Tableau,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86397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Staff </a:t>
            </a:r>
            <a:r>
              <a:rPr lang="fr-FR" sz="800" dirty="0" err="1" smtClean="0">
                <a:latin typeface="Stone Serif" pitchFamily="2" charset="0"/>
              </a:rPr>
              <a:t>trained</a:t>
            </a:r>
            <a:r>
              <a:rPr lang="fr-FR" sz="800" dirty="0" smtClean="0">
                <a:latin typeface="Stone Serif" pitchFamily="2" charset="0"/>
              </a:rPr>
              <a:t> in one of </a:t>
            </a:r>
            <a:r>
              <a:rPr lang="fr-FR" sz="800" dirty="0" err="1" smtClean="0">
                <a:latin typeface="Stone Serif" pitchFamily="2" charset="0"/>
              </a:rPr>
              <a:t>these</a:t>
            </a:r>
            <a:r>
              <a:rPr lang="fr-FR" sz="800" dirty="0" smtClean="0">
                <a:latin typeface="Stone Serif" pitchFamily="2" charset="0"/>
              </a:rPr>
              <a:t> </a:t>
            </a:r>
            <a:r>
              <a:rPr lang="fr-FR" sz="800" dirty="0" err="1" smtClean="0">
                <a:latin typeface="Stone Serif" pitchFamily="2" charset="0"/>
              </a:rPr>
              <a:t>platforms</a:t>
            </a:r>
            <a:r>
              <a:rPr lang="fr-FR" sz="800" dirty="0" smtClean="0">
                <a:latin typeface="Stone Serif" pitchFamily="2" charset="0"/>
              </a:rPr>
              <a:t>: Tableau</a:t>
            </a:r>
            <a:r>
              <a:rPr lang="fr-FR" sz="800" dirty="0">
                <a:latin typeface="Stone Serif" pitchFamily="2" charset="0"/>
              </a:rPr>
              <a:t>,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 and </a:t>
            </a:r>
            <a:r>
              <a:rPr lang="fr-FR" sz="800" dirty="0" err="1" smtClean="0">
                <a:latin typeface="Stone Serif" pitchFamily="2" charset="0"/>
              </a:rPr>
              <a:t>trained</a:t>
            </a:r>
            <a:r>
              <a:rPr lang="fr-FR" sz="800" dirty="0" smtClean="0">
                <a:latin typeface="Stone Serif" pitchFamily="2" charset="0"/>
              </a:rPr>
              <a:t> in </a:t>
            </a:r>
            <a:br>
              <a:rPr lang="fr-FR" sz="800" dirty="0" smtClean="0">
                <a:latin typeface="Stone Serif" pitchFamily="2" charset="0"/>
              </a:rPr>
            </a:br>
            <a:r>
              <a:rPr lang="fr-FR" sz="800" dirty="0" err="1" smtClean="0">
                <a:latin typeface="Stone Serif" pitchFamily="2" charset="0"/>
              </a:rPr>
              <a:t>literacy</a:t>
            </a:r>
            <a:r>
              <a:rPr lang="fr-FR" sz="800" dirty="0" smtClean="0">
                <a:latin typeface="Stone Serif" pitchFamily="2" charset="0"/>
              </a:rPr>
              <a:t> in design and data (</a:t>
            </a:r>
            <a:r>
              <a:rPr lang="fr-FR" sz="800" dirty="0" err="1" smtClean="0">
                <a:latin typeface="Stone Serif" pitchFamily="2" charset="0"/>
              </a:rPr>
              <a:t>eg</a:t>
            </a:r>
            <a:r>
              <a:rPr lang="fr-FR" sz="800" dirty="0" smtClean="0">
                <a:latin typeface="Stone Serif" pitchFamily="2" charset="0"/>
              </a:rPr>
              <a:t>, training </a:t>
            </a:r>
            <a:r>
              <a:rPr lang="fr-FR" sz="800" dirty="0">
                <a:latin typeface="Stone Serif" pitchFamily="2" charset="0"/>
              </a:rPr>
              <a:t>by </a:t>
            </a:r>
            <a:r>
              <a:rPr lang="fr-FR" sz="800" dirty="0" smtClean="0">
                <a:latin typeface="Stone Serif" pitchFamily="2" charset="0"/>
              </a:rPr>
              <a:t>visualisingdata.com)</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a:latin typeface="Stone Serif" pitchFamily="2" charset="0"/>
              </a:rPr>
              <a:t>,</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hlinkClick r:id="rId2"/>
              </a:rPr>
              <a:t>http://cartescolaire.paris</a:t>
            </a:r>
            <a:r>
              <a:rPr lang="fr-FR" sz="800" b="1" dirty="0" smtClean="0">
                <a:latin typeface="Stone Serif" pitchFamily="2" charset="0"/>
              </a:rPr>
              <a:t> </a:t>
            </a:r>
            <a:r>
              <a:rPr lang="en-US" sz="800" dirty="0" smtClean="0">
                <a:latin typeface="Stone Serif" pitchFamily="2" charset="0"/>
              </a:rPr>
              <a:t>– school zoning information is difficult </a:t>
            </a:r>
            <a:r>
              <a:rPr lang="en-US" sz="800" dirty="0">
                <a:latin typeface="Stone Serif" pitchFamily="2" charset="0"/>
              </a:rPr>
              <a:t>to </a:t>
            </a:r>
            <a:r>
              <a:rPr lang="en-US" sz="800" dirty="0" smtClean="0">
                <a:latin typeface="Stone Serif" pitchFamily="2" charset="0"/>
              </a:rPr>
              <a:t>decipher (at least in France!). </a:t>
            </a:r>
            <a:r>
              <a:rPr lang="en-US" sz="800" dirty="0">
                <a:latin typeface="Stone Serif" pitchFamily="2" charset="0"/>
              </a:rPr>
              <a:t>This visualization simplifies data mining for </a:t>
            </a:r>
            <a:r>
              <a:rPr lang="en-US" sz="800" dirty="0" smtClean="0">
                <a:latin typeface="Stone Serif" pitchFamily="2" charset="0"/>
              </a:rPr>
              <a:t>school zoning in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en-US" sz="800" dirty="0">
                <a:latin typeface="Stone Serif" pitchFamily="2" charset="0"/>
              </a:rPr>
              <a:t>- This banking management </a:t>
            </a:r>
            <a:r>
              <a:rPr lang="en-US" sz="800" dirty="0" smtClean="0">
                <a:latin typeface="Stone Serif" pitchFamily="2" charset="0"/>
              </a:rPr>
              <a:t>app attracts customers </a:t>
            </a:r>
            <a:r>
              <a:rPr lang="en-US" sz="800" dirty="0">
                <a:latin typeface="Stone Serif" pitchFamily="2" charset="0"/>
              </a:rPr>
              <a:t>by offering finer and readable budget </a:t>
            </a:r>
            <a:r>
              <a:rPr lang="en-US" sz="800" dirty="0" smtClean="0">
                <a:latin typeface="Stone Serif" pitchFamily="2" charset="0"/>
              </a:rPr>
              <a:t>visualizations </a:t>
            </a:r>
            <a:r>
              <a:rPr lang="en-US" sz="800" dirty="0">
                <a:latin typeface="Stone Serif" pitchFamily="2" charset="0"/>
              </a:rPr>
              <a:t>than classic banking apps.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think the cloud is cheap: </a:t>
            </a:r>
            <a:r>
              <a:rPr lang="en-US" sz="700" dirty="0">
                <a:latin typeface="Stone Serif" pitchFamily="2" charset="0"/>
              </a:rPr>
              <a:t>billing using the cloud can be </a:t>
            </a:r>
            <a:r>
              <a:rPr lang="en-US" sz="700" dirty="0" smtClean="0">
                <a:latin typeface="Stone Serif" pitchFamily="2" charset="0"/>
              </a:rPr>
              <a:t>expensive, so the costs should be tracked with care.</a:t>
            </a:r>
            <a:br>
              <a:rPr lang="en-US" sz="700" dirty="0" smtClean="0">
                <a:latin typeface="Stone Serif" pitchFamily="2" charset="0"/>
              </a:rPr>
            </a:br>
            <a:r>
              <a:rPr lang="en-US" sz="700" dirty="0" smtClean="0">
                <a:latin typeface="Stone Serif" pitchFamily="2" charset="0"/>
              </a:rPr>
              <a:t>- neglect </a:t>
            </a:r>
            <a:r>
              <a:rPr lang="en-US" sz="700" dirty="0">
                <a:latin typeface="Stone Serif" pitchFamily="2" charset="0"/>
              </a:rPr>
              <a:t>technical and legal follow-up on the data processing chain.</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Identify use cases and business gains and associated costs</a:t>
            </a:r>
            <a:endParaRPr lang="fr-FR" sz="700" u="sng" dirty="0" smtClean="0">
              <a:latin typeface="Stone Serif" pitchFamily="2" charset="0"/>
            </a:endParaRPr>
          </a:p>
        </p:txBody>
      </p:sp>
      <p:sp>
        <p:nvSpPr>
          <p:cNvPr id="17" name="Sous-titre 2"/>
          <p:cNvSpPr txBox="1">
            <a:spLocks/>
          </p:cNvSpPr>
          <p:nvPr/>
        </p:nvSpPr>
        <p:spPr>
          <a:xfrm>
            <a:off x="432656" y="2450509"/>
            <a:ext cx="1770537" cy="60055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Ippon.Tech</a:t>
            </a:r>
            <a:r>
              <a:rPr lang="fr-FR" sz="800" dirty="0" smtClean="0">
                <a:latin typeface="Stone Serif" pitchFamily="2" charset="0"/>
              </a:rPr>
              <a:t>, </a:t>
            </a:r>
            <a:r>
              <a:rPr lang="fr-FR" sz="800" dirty="0" err="1" smtClean="0">
                <a:latin typeface="Stone Serif" pitchFamily="2" charset="0"/>
              </a:rPr>
              <a:t>Akka</a:t>
            </a:r>
            <a:r>
              <a:rPr lang="fr-FR" sz="800" dirty="0" smtClean="0">
                <a:latin typeface="Stone Serif" pitchFamily="2" charset="0"/>
              </a:rPr>
              <a:t> Technologies, 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can access a wide variety of cloud services provided by service providers rather than developing them themselves</a:t>
            </a:r>
            <a:r>
              <a:rPr lang="en-US" sz="800" dirty="0" smtClean="0">
                <a:latin typeface="Stone Serif" pitchFamily="2" charset="0"/>
              </a:rPr>
              <a:t>. Better focus on core competencies.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in cloud form: new customers, new markets, new business models, flexibility and speed of implementation.</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The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cloud refers to </a:t>
            </a:r>
            <a:r>
              <a:rPr lang="en-US" sz="700" dirty="0" smtClean="0">
                <a:latin typeface="Stone Serif" pitchFamily="2" charset="0"/>
              </a:rPr>
              <a:t>services which are accessed via the web rather than installed on premises. Cloud services are billed </a:t>
            </a:r>
            <a:r>
              <a:rPr lang="en-US" sz="700" dirty="0">
                <a:latin typeface="Stone Serif" pitchFamily="2" charset="0"/>
              </a:rPr>
              <a:t>for use, without purchasing the resource underlying the service (server, software). Since the rise of the cloud in 2006, </a:t>
            </a:r>
            <a:r>
              <a:rPr lang="en-US" sz="700" dirty="0" smtClean="0">
                <a:latin typeface="Stone Serif" pitchFamily="2" charset="0"/>
              </a:rPr>
              <a:t>services </a:t>
            </a:r>
            <a:r>
              <a:rPr lang="en-US" sz="700" dirty="0">
                <a:latin typeface="Stone Serif" pitchFamily="2" charset="0"/>
              </a:rPr>
              <a:t>available in cloud mode have diversified: from the simple rental of </a:t>
            </a:r>
            <a:r>
              <a:rPr lang="en-US" sz="700" dirty="0" smtClean="0">
                <a:latin typeface="Stone Serif" pitchFamily="2" charset="0"/>
              </a:rPr>
              <a:t>storage space or computing </a:t>
            </a:r>
            <a:r>
              <a:rPr lang="en-US" sz="700" dirty="0">
                <a:latin typeface="Stone Serif" pitchFamily="2" charset="0"/>
              </a:rPr>
              <a:t>power ("Infrastructure as a service") to access </a:t>
            </a:r>
            <a:r>
              <a:rPr lang="en-US" sz="700" dirty="0" smtClean="0">
                <a:latin typeface="Stone Serif" pitchFamily="2" charset="0"/>
              </a:rPr>
              <a:t>to a </a:t>
            </a:r>
            <a:r>
              <a:rPr lang="en-US" sz="700" dirty="0">
                <a:latin typeface="Stone Serif" pitchFamily="2" charset="0"/>
              </a:rPr>
              <a:t>complete business application ("Software as </a:t>
            </a:r>
            <a:r>
              <a:rPr lang="en-US" sz="700" dirty="0" smtClean="0">
                <a:latin typeface="Stone Serif" pitchFamily="2" charset="0"/>
              </a:rPr>
              <a:t>a </a:t>
            </a:r>
            <a:r>
              <a:rPr lang="en-US" sz="700" dirty="0">
                <a:latin typeface="Stone Serif" pitchFamily="2" charset="0"/>
              </a:rPr>
              <a:t>Service ").</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change from a </a:t>
            </a:r>
            <a:r>
              <a:rPr lang="en-US" sz="800" dirty="0" err="1">
                <a:latin typeface="Stone Serif" pitchFamily="2" charset="0"/>
              </a:rPr>
              <a:t>capex</a:t>
            </a:r>
            <a:r>
              <a:rPr lang="en-US" sz="800" dirty="0">
                <a:latin typeface="Stone Serif" pitchFamily="2" charset="0"/>
              </a:rPr>
              <a:t> model (fixed assets on the balance sheet) to </a:t>
            </a:r>
            <a:r>
              <a:rPr lang="en-US" sz="800" dirty="0" err="1">
                <a:latin typeface="Stone Serif" pitchFamily="2" charset="0"/>
              </a:rPr>
              <a:t>opex</a:t>
            </a:r>
            <a:r>
              <a:rPr lang="en-US" sz="800" dirty="0">
                <a:latin typeface="Stone Serif" pitchFamily="2" charset="0"/>
              </a:rPr>
              <a:t> (expenses or income in the income statement)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an IT department ready </a:t>
            </a:r>
            <a:r>
              <a:rPr lang="en-US" sz="800" dirty="0">
                <a:latin typeface="Stone Serif" pitchFamily="2" charset="0"/>
              </a:rPr>
              <a:t>to evolve on </a:t>
            </a:r>
            <a:r>
              <a:rPr lang="en-US" sz="800" dirty="0" smtClean="0">
                <a:latin typeface="Stone Serif" pitchFamily="2" charset="0"/>
              </a:rPr>
              <a:t>their missions and skills: piloting </a:t>
            </a:r>
            <a:r>
              <a:rPr lang="en-US" sz="800" dirty="0">
                <a:latin typeface="Stone Serif" pitchFamily="2" charset="0"/>
              </a:rPr>
              <a:t>outsourced services rather than directly producing these services.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92500"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Today, all businesses have embraced the cloud. We can distinguish 3 modes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public cloud: it is accessible publicly to any customer. This does not mean that everyone can see what others are doing on the cloud! Every customer has their private spaces on the cloud</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private cloud: </a:t>
            </a:r>
            <a:r>
              <a:rPr lang="en-US" sz="800" dirty="0" smtClean="0">
                <a:latin typeface="Stone Serif" pitchFamily="2" charset="0"/>
              </a:rPr>
              <a:t>like </a:t>
            </a:r>
            <a:r>
              <a:rPr lang="en-US" sz="800" dirty="0">
                <a:latin typeface="Stone Serif" pitchFamily="2" charset="0"/>
              </a:rPr>
              <a:t>a public cloud except that it is owned, managed and used by the company </a:t>
            </a:r>
            <a:r>
              <a:rPr lang="en-US" sz="800" dirty="0" smtClean="0">
                <a:latin typeface="Stone Serif" pitchFamily="2" charset="0"/>
              </a:rPr>
              <a:t>exclusively. It </a:t>
            </a:r>
            <a:r>
              <a:rPr lang="en-US" sz="800" dirty="0">
                <a:latin typeface="Stone Serif" pitchFamily="2" charset="0"/>
              </a:rPr>
              <a:t>is not accessible to third parties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hybrid cloud: </a:t>
            </a:r>
            <a:r>
              <a:rPr lang="en-US" sz="800" dirty="0" smtClean="0">
                <a:latin typeface="Stone Serif" pitchFamily="2" charset="0"/>
              </a:rPr>
              <a:t>this </a:t>
            </a:r>
            <a:r>
              <a:rPr lang="en-US" sz="800" dirty="0">
                <a:latin typeface="Stone Serif" pitchFamily="2" charset="0"/>
              </a:rPr>
              <a:t>is a private cloud where certain forms of (less confidential) operations can be delegated to a public cloud.</a:t>
            </a:r>
            <a:endParaRPr lang="fr-FR" sz="800"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the cloud</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latin typeface="Stone Serif" pitchFamily="2" charset="0"/>
              </a:rPr>
              <a:t>You will have noticed that the "web API" and "cloud" cards have the same text for the </a:t>
            </a:r>
            <a:r>
              <a:rPr lang="en-US" sz="700" dirty="0" smtClean="0">
                <a:latin typeface="Stone Serif" pitchFamily="2" charset="0"/>
              </a:rPr>
              <a:t>"business impact" </a:t>
            </a:r>
            <a:r>
              <a:rPr lang="en-US" sz="700" dirty="0">
                <a:latin typeface="Stone Serif" pitchFamily="2" charset="0"/>
              </a:rPr>
              <a:t>category. </a:t>
            </a:r>
            <a:r>
              <a:rPr lang="en-US" sz="700" dirty="0" smtClean="0">
                <a:latin typeface="Stone Serif" pitchFamily="2" charset="0"/>
              </a:rPr>
              <a:t>Indeed, to </a:t>
            </a:r>
            <a:r>
              <a:rPr lang="en-US" sz="700" dirty="0">
                <a:latin typeface="Stone Serif" pitchFamily="2" charset="0"/>
              </a:rPr>
              <a:t>a large extent, APIs and the cloud are the two ingredients of the same revolution: access to a variety of services via the web.</a:t>
            </a:r>
            <a:endParaRPr lang="fr-FR" sz="1200" dirty="0"/>
          </a:p>
        </p:txBody>
      </p:sp>
      <p:sp>
        <p:nvSpPr>
          <p:cNvPr id="23" name="ZoneTexte 22"/>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err="1" smtClean="0">
                <a:latin typeface="Stone Serif" pitchFamily="2" charset="0"/>
              </a:rPr>
              <a:t>maket</a:t>
            </a:r>
            <a:r>
              <a:rPr lang="en-US" sz="700" dirty="0" smtClean="0">
                <a:latin typeface="Stone Serif" pitchFamily="2" charset="0"/>
              </a:rPr>
              <a:t> he GDPR a </a:t>
            </a:r>
            <a:r>
              <a:rPr lang="en-US" sz="700" dirty="0">
                <a:latin typeface="Stone Serif" pitchFamily="2" charset="0"/>
              </a:rPr>
              <a:t>bureaucratic constraint: </a:t>
            </a:r>
            <a:r>
              <a:rPr lang="en-US" sz="700" dirty="0" smtClean="0">
                <a:latin typeface="Stone Serif" pitchFamily="2" charset="0"/>
              </a:rPr>
              <a:t>it must </a:t>
            </a:r>
            <a:r>
              <a:rPr lang="en-US" sz="700" dirty="0">
                <a:latin typeface="Stone Serif" pitchFamily="2" charset="0"/>
              </a:rPr>
              <a:t>be used as a lever to secure existing practices and create new forms of value.</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set up permanent processes for </a:t>
            </a:r>
            <a:r>
              <a:rPr lang="en-US" sz="700" dirty="0" smtClean="0">
                <a:latin typeface="Stone Serif" pitchFamily="2" charset="0"/>
              </a:rPr>
              <a:t>managing access to data, in </a:t>
            </a:r>
            <a:r>
              <a:rPr lang="en-US" sz="700" dirty="0">
                <a:latin typeface="Stone Serif" pitchFamily="2" charset="0"/>
              </a:rPr>
              <a:t>conjunction with the mission on data quality ("governance</a:t>
            </a:r>
            <a:r>
              <a:rPr lang="en-US" sz="700" dirty="0" smtClean="0">
                <a:latin typeface="Stone Serif" pitchFamily="2" charset="0"/>
              </a:rPr>
              <a:t>").</a:t>
            </a:r>
            <a:r>
              <a:rPr lang="fr-FR" sz="700" dirty="0">
                <a:latin typeface="Stone Serif" pitchFamily="2" charset="0"/>
              </a:rPr>
              <a:t> </a:t>
            </a:r>
            <a:r>
              <a:rPr lang="fr-FR" sz="700" dirty="0" smtClean="0">
                <a:latin typeface="Stone Serif" pitchFamily="2" charset="0"/>
              </a:rPr>
              <a:t>This </a:t>
            </a:r>
            <a:r>
              <a:rPr lang="fr-FR" sz="700" dirty="0" err="1" smtClean="0">
                <a:latin typeface="Stone Serif" pitchFamily="2" charset="0"/>
              </a:rPr>
              <a:t>way</a:t>
            </a:r>
            <a:r>
              <a:rPr lang="fr-FR" sz="700" dirty="0" smtClean="0">
                <a:latin typeface="Stone Serif" pitchFamily="2" charset="0"/>
              </a:rPr>
              <a:t>, GDPR </a:t>
            </a:r>
            <a:r>
              <a:rPr lang="fr-FR" sz="700" dirty="0" err="1" smtClean="0">
                <a:latin typeface="Stone Serif" pitchFamily="2" charset="0"/>
              </a:rPr>
              <a:t>will</a:t>
            </a:r>
            <a:r>
              <a:rPr lang="fr-FR" sz="700" dirty="0" smtClean="0">
                <a:latin typeface="Stone Serif" pitchFamily="2" charset="0"/>
              </a:rPr>
              <a:t> help </a:t>
            </a:r>
            <a:r>
              <a:rPr lang="fr-FR" sz="700" dirty="0" err="1" smtClean="0">
                <a:latin typeface="Stone Serif" pitchFamily="2" charset="0"/>
              </a:rPr>
              <a:t>foster</a:t>
            </a:r>
            <a:r>
              <a:rPr lang="fr-FR" sz="700" dirty="0" smtClean="0">
                <a:latin typeface="Stone Serif" pitchFamily="2" charset="0"/>
              </a:rPr>
              <a:t> </a:t>
            </a:r>
            <a:r>
              <a:rPr lang="fr-FR" sz="700" dirty="0" err="1" smtClean="0">
                <a:latin typeface="Stone Serif" pitchFamily="2" charset="0"/>
              </a:rPr>
              <a:t>better</a:t>
            </a:r>
            <a:r>
              <a:rPr lang="fr-FR" sz="700" dirty="0" smtClean="0">
                <a:latin typeface="Stone Serif" pitchFamily="2" charset="0"/>
              </a:rPr>
              <a:t> </a:t>
            </a:r>
            <a:r>
              <a:rPr lang="fr-FR" sz="700" dirty="0" err="1" smtClean="0">
                <a:latin typeface="Stone Serif" pitchFamily="2" charset="0"/>
              </a:rPr>
              <a:t>accessibility</a:t>
            </a:r>
            <a:r>
              <a:rPr lang="fr-FR" sz="700" dirty="0" smtClean="0">
                <a:latin typeface="Stone Serif" pitchFamily="2" charset="0"/>
              </a:rPr>
              <a:t> and management of data </a:t>
            </a:r>
            <a:r>
              <a:rPr lang="fr-FR" sz="700" dirty="0" err="1" smtClean="0">
                <a:latin typeface="Stone Serif" pitchFamily="2" charset="0"/>
              </a:rPr>
              <a:t>flows</a:t>
            </a:r>
            <a:r>
              <a:rPr lang="fr-FR" sz="700" dirty="0" smtClean="0">
                <a:latin typeface="Stone Serif" pitchFamily="2" charset="0"/>
              </a:rPr>
              <a:t>.</a:t>
            </a:r>
            <a:endParaRPr lang="en-US" sz="700"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Every</a:t>
            </a:r>
            <a:r>
              <a:rPr lang="fr-FR" sz="700" dirty="0" smtClean="0">
                <a:latin typeface="Stone Serif" pitchFamily="2" charset="0"/>
              </a:rPr>
              <a:t> consulting group has an </a:t>
            </a:r>
            <a:r>
              <a:rPr lang="fr-FR" sz="700" dirty="0" err="1" smtClean="0">
                <a:latin typeface="Stone Serif" pitchFamily="2" charset="0"/>
              </a:rPr>
              <a:t>offer</a:t>
            </a:r>
            <a:r>
              <a:rPr lang="fr-FR" sz="700" dirty="0" smtClean="0">
                <a:latin typeface="Stone Serif" pitchFamily="2" charset="0"/>
              </a:rPr>
              <a:t> on GDPR.</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Pre-emptive audit and compliance: </a:t>
            </a:r>
            <a:r>
              <a:rPr lang="en-US" sz="800" dirty="0" smtClean="0">
                <a:latin typeface="Stone Serif" pitchFamily="2" charset="0"/>
              </a:rPr>
              <a:t>GDPR requires to put in place an </a:t>
            </a:r>
            <a:r>
              <a:rPr lang="en-US" sz="800" dirty="0">
                <a:latin typeface="Stone Serif" pitchFamily="2" charset="0"/>
              </a:rPr>
              <a:t>internal control to identify </a:t>
            </a:r>
            <a:r>
              <a:rPr lang="en-US" sz="800" dirty="0" smtClean="0">
                <a:latin typeface="Stone Serif" pitchFamily="2" charset="0"/>
              </a:rPr>
              <a:t>which datasets are collected, for what use. </a:t>
            </a:r>
            <a:r>
              <a:rPr lang="en-US" sz="800" dirty="0">
                <a:latin typeface="Stone Serif" pitchFamily="2" charset="0"/>
              </a:rPr>
              <a:t>It is a beneficial rationalization on this ground, left a long time fallow.</a:t>
            </a:r>
          </a:p>
          <a:p>
            <a:pPr algn="just">
              <a:lnSpc>
                <a:spcPct val="145000"/>
              </a:lnSpc>
              <a:spcBef>
                <a:spcPts val="0"/>
              </a:spcBef>
            </a:pPr>
            <a:r>
              <a:rPr lang="en-US" sz="800" dirty="0">
                <a:latin typeface="Stone Serif" pitchFamily="2" charset="0"/>
              </a:rPr>
              <a:t>- Differentiation by ethics. It becomes possible to </a:t>
            </a:r>
            <a:r>
              <a:rPr lang="en-US" sz="800" dirty="0" smtClean="0">
                <a:latin typeface="Stone Serif" pitchFamily="2" charset="0"/>
              </a:rPr>
              <a:t>showcase products &amp; </a:t>
            </a:r>
            <a:r>
              <a:rPr lang="en-US" sz="800" dirty="0">
                <a:latin typeface="Stone Serif" pitchFamily="2" charset="0"/>
              </a:rPr>
              <a:t>services </a:t>
            </a:r>
            <a:r>
              <a:rPr lang="en-US" sz="800" dirty="0" smtClean="0">
                <a:latin typeface="Stone Serif" pitchFamily="2" charset="0"/>
              </a:rPr>
              <a:t>performing on this dimension</a:t>
            </a:r>
            <a:r>
              <a:rPr lang="en-US" sz="800" dirty="0">
                <a:latin typeface="Stone Serif" pitchFamily="2" charset="0"/>
              </a:rPr>
              <a:t>. Ex: </a:t>
            </a:r>
            <a:r>
              <a:rPr lang="en-US" sz="800" dirty="0" err="1">
                <a:latin typeface="Stone Serif" pitchFamily="2" charset="0"/>
              </a:rPr>
              <a:t>Qwant</a:t>
            </a:r>
            <a:r>
              <a:rPr lang="en-US" sz="800" dirty="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GDPR</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err="1" smtClean="0">
                <a:latin typeface="Stone Serif" pitchFamily="2" charset="0"/>
              </a:rPr>
              <a:t>Legal</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General </a:t>
            </a:r>
            <a:r>
              <a:rPr lang="en-US" sz="700" dirty="0" smtClean="0">
                <a:latin typeface="Stone Serif" pitchFamily="2" charset="0"/>
              </a:rPr>
              <a:t>Regulation </a:t>
            </a:r>
            <a:r>
              <a:rPr lang="en-US" sz="700" dirty="0">
                <a:latin typeface="Stone Serif" pitchFamily="2" charset="0"/>
              </a:rPr>
              <a:t>on Data Protection of the European Union </a:t>
            </a:r>
            <a:r>
              <a:rPr lang="en-US" sz="700" dirty="0" smtClean="0">
                <a:latin typeface="Stone Serif" pitchFamily="2" charset="0"/>
              </a:rPr>
              <a:t>strengthens </a:t>
            </a:r>
            <a:r>
              <a:rPr lang="en-US" sz="700" dirty="0">
                <a:latin typeface="Stone Serif" pitchFamily="2" charset="0"/>
              </a:rPr>
              <a:t>and </a:t>
            </a:r>
            <a:r>
              <a:rPr lang="en-US" sz="700" dirty="0" smtClean="0">
                <a:latin typeface="Stone Serif" pitchFamily="2" charset="0"/>
              </a:rPr>
              <a:t>unifies </a:t>
            </a:r>
            <a:r>
              <a:rPr lang="en-US" sz="700" dirty="0">
                <a:latin typeface="Stone Serif" pitchFamily="2" charset="0"/>
              </a:rPr>
              <a:t>the rights of European citizens on their personal data. Came into force on May 25, 2018, it establishes in particular the right to consent, forgetting, portability of data, regardless of the place of data processing. For example, </a:t>
            </a:r>
            <a:r>
              <a:rPr lang="en-US" sz="700" dirty="0" smtClean="0">
                <a:latin typeface="Stone Serif" pitchFamily="2" charset="0"/>
              </a:rPr>
              <a:t>a US company </a:t>
            </a:r>
            <a:r>
              <a:rPr lang="en-US" sz="700" dirty="0">
                <a:latin typeface="Stone Serif" pitchFamily="2" charset="0"/>
              </a:rPr>
              <a:t>managing EU citizen data on its servers in the US must comply with the </a:t>
            </a:r>
            <a:r>
              <a:rPr lang="en-US" sz="700" dirty="0" smtClean="0">
                <a:latin typeface="Stone Serif" pitchFamily="2" charset="0"/>
              </a:rPr>
              <a:t>GDPR.</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a:t>
            </a:r>
            <a:r>
              <a:rPr lang="fr-FR" sz="800" dirty="0" err="1" smtClean="0">
                <a:latin typeface="Stone Serif" pitchFamily="2" charset="0"/>
              </a:rPr>
              <a:t>fees</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legal</a:t>
            </a:r>
            <a:r>
              <a:rPr lang="fr-FR" sz="800" dirty="0" smtClean="0">
                <a:latin typeface="Stone Serif" pitchFamily="2" charset="0"/>
              </a:rPr>
              <a:t> </a:t>
            </a:r>
            <a:r>
              <a:rPr lang="fr-FR" sz="800" dirty="0" err="1" smtClean="0">
                <a:latin typeface="Stone Serif" pitchFamily="2" charset="0"/>
              </a:rPr>
              <a:t>specialists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training </a:t>
            </a:r>
            <a:r>
              <a:rPr lang="fr-FR" sz="800" dirty="0" err="1" smtClean="0">
                <a:latin typeface="Stone Serif" pitchFamily="2" charset="0"/>
              </a:rPr>
              <a:t>costs</a:t>
            </a:r>
            <a:r>
              <a:rPr lang="fr-FR" sz="800" dirty="0" smtClean="0">
                <a:latin typeface="Stone Serif" pitchFamily="2" charset="0"/>
              </a:rPr>
              <a:t> for staff.</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transversal project management (IT, </a:t>
            </a:r>
            <a:r>
              <a:rPr lang="en-US" sz="800" dirty="0">
                <a:latin typeface="Stone Serif" pitchFamily="2" charset="0"/>
              </a:rPr>
              <a:t>legal, </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business needs to get acculturated (marketing </a:t>
            </a:r>
            <a:r>
              <a:rPr lang="en-US" sz="800" dirty="0">
                <a:latin typeface="Stone Serif" pitchFamily="2" charset="0"/>
              </a:rPr>
              <a:t>in particular).</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a:t>
            </a:r>
            <a:r>
              <a:rPr lang="en-US" sz="800" dirty="0">
                <a:latin typeface="Stone Serif" pitchFamily="2" charset="0"/>
              </a:rPr>
              <a:t>this search engine highlights its </a:t>
            </a:r>
            <a:r>
              <a:rPr lang="en-US" sz="800" dirty="0" smtClean="0">
                <a:latin typeface="Stone Serif" pitchFamily="2" charset="0"/>
              </a:rPr>
              <a:t>privacy features, </a:t>
            </a:r>
            <a:r>
              <a:rPr lang="en-US" sz="800" dirty="0">
                <a:latin typeface="Stone Serif" pitchFamily="2" charset="0"/>
              </a:rPr>
              <a:t>to differentiate itself from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en-US" sz="800" dirty="0">
                <a:latin typeface="Stone Serif" pitchFamily="2" charset="0"/>
              </a:rPr>
              <a:t>- this start-up offers a package of services, and makes the respect of </a:t>
            </a:r>
            <a:r>
              <a:rPr lang="en-US" sz="800" dirty="0" smtClean="0">
                <a:latin typeface="Stone Serif" pitchFamily="2" charset="0"/>
              </a:rPr>
              <a:t>personal data </a:t>
            </a:r>
            <a:r>
              <a:rPr lang="en-US" sz="800" dirty="0">
                <a:latin typeface="Stone Serif" pitchFamily="2" charset="0"/>
              </a:rPr>
              <a:t>its main value proposition.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leverage</a:t>
            </a:r>
            <a:r>
              <a:rPr lang="fr-FR" sz="1100" dirty="0" smtClean="0">
                <a:latin typeface="Stone Serif" pitchFamily="2" charset="0"/>
              </a:rPr>
              <a:t> GDPR</a:t>
            </a:r>
            <a:endParaRPr lang="fr-FR" sz="11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fr-FR" sz="700" dirty="0" smtClean="0">
                <a:latin typeface="Stone Serif" pitchFamily="2" charset="0"/>
              </a:rPr>
              <a:t>- </a:t>
            </a:r>
            <a:r>
              <a:rPr lang="fr-FR" sz="700" dirty="0" err="1" smtClean="0">
                <a:latin typeface="Stone Serif" pitchFamily="2" charset="0"/>
              </a:rPr>
              <a:t>don’t</a:t>
            </a:r>
            <a:r>
              <a:rPr lang="fr-FR" sz="700" dirty="0" smtClean="0">
                <a:latin typeface="Stone Serif" pitchFamily="2" charset="0"/>
              </a:rPr>
              <a:t> </a:t>
            </a:r>
            <a:r>
              <a:rPr lang="fr-FR" sz="700" dirty="0" err="1" smtClean="0">
                <a:latin typeface="Stone Serif" pitchFamily="2" charset="0"/>
              </a:rPr>
              <a:t>contribute</a:t>
            </a:r>
            <a:r>
              <a:rPr lang="fr-FR" sz="700" dirty="0" smtClean="0">
                <a:latin typeface="Stone Serif" pitchFamily="2" charset="0"/>
              </a:rPr>
              <a:t> to the « Internet of Shit » : gadget applications, </a:t>
            </a:r>
            <a:r>
              <a:rPr lang="fr-FR" sz="700" dirty="0" err="1" smtClean="0">
                <a:latin typeface="Stone Serif" pitchFamily="2" charset="0"/>
              </a:rPr>
              <a:t>badly</a:t>
            </a:r>
            <a:r>
              <a:rPr lang="fr-FR" sz="700" dirty="0" smtClean="0">
                <a:latin typeface="Stone Serif" pitchFamily="2" charset="0"/>
              </a:rPr>
              <a:t> </a:t>
            </a:r>
            <a:r>
              <a:rPr lang="fr-FR" sz="700" dirty="0" err="1" smtClean="0">
                <a:latin typeface="Stone Serif" pitchFamily="2" charset="0"/>
              </a:rPr>
              <a:t>secured</a:t>
            </a:r>
            <a:r>
              <a:rPr lang="fr-FR" sz="700" dirty="0" smtClean="0">
                <a:latin typeface="Stone Serif" pitchFamily="2" charset="0"/>
              </a:rPr>
              <a:t>.</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conduct </a:t>
            </a:r>
            <a:r>
              <a:rPr lang="en-US" sz="700" dirty="0">
                <a:latin typeface="Stone Serif" pitchFamily="2" charset="0"/>
              </a:rPr>
              <a:t>a robust market </a:t>
            </a:r>
            <a:r>
              <a:rPr lang="en-US" sz="700" dirty="0" smtClean="0">
                <a:latin typeface="Stone Serif" pitchFamily="2" charset="0"/>
              </a:rPr>
              <a:t>study </a:t>
            </a:r>
            <a:r>
              <a:rPr lang="en-US" sz="700" dirty="0">
                <a:latin typeface="Stone Serif" pitchFamily="2" charset="0"/>
              </a:rPr>
              <a:t>to ensure that the service provided by the connected object brings </a:t>
            </a:r>
            <a:r>
              <a:rPr lang="en-US" sz="700" dirty="0" smtClean="0">
                <a:latin typeface="Stone Serif" pitchFamily="2" charset="0"/>
              </a:rPr>
              <a:t>value </a:t>
            </a:r>
            <a:r>
              <a:rPr lang="en-US" sz="700" dirty="0">
                <a:latin typeface="Stone Serif" pitchFamily="2" charset="0"/>
              </a:rPr>
              <a:t>to the customer.</a:t>
            </a:r>
            <a:endParaRPr lang="fr-FR" sz="700" u="sng"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PTC, 3DS, </a:t>
            </a:r>
            <a:r>
              <a:rPr lang="fr-FR" sz="700" dirty="0" err="1" smtClean="0">
                <a:latin typeface="Stone Serif" pitchFamily="2" charset="0"/>
              </a:rPr>
              <a:t>many</a:t>
            </a:r>
            <a:r>
              <a:rPr lang="fr-FR" sz="700" dirty="0" smtClean="0">
                <a:latin typeface="Stone Serif" pitchFamily="2" charset="0"/>
              </a:rPr>
              <a:t> consulting </a:t>
            </a:r>
            <a:r>
              <a:rPr lang="fr-FR" sz="700" dirty="0" err="1" smtClean="0">
                <a:latin typeface="Stone Serif" pitchFamily="2" charset="0"/>
              </a:rPr>
              <a:t>companies</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 Innovation (customer value): </a:t>
            </a:r>
            <a:r>
              <a:rPr lang="en-US" sz="800" dirty="0" err="1">
                <a:latin typeface="Stone Serif" pitchFamily="2" charset="0"/>
              </a:rPr>
              <a:t>IoT</a:t>
            </a:r>
            <a:r>
              <a:rPr lang="en-US" sz="800" dirty="0">
                <a:latin typeface="Stone Serif" pitchFamily="2" charset="0"/>
              </a:rPr>
              <a:t> makes it possible to </a:t>
            </a:r>
            <a:r>
              <a:rPr lang="en-US" sz="800" dirty="0" smtClean="0">
                <a:latin typeface="Stone Serif" pitchFamily="2" charset="0"/>
              </a:rPr>
              <a:t>augment products with services. </a:t>
            </a:r>
            <a:r>
              <a:rPr lang="en-US" sz="800" dirty="0">
                <a:latin typeface="Stone Serif" pitchFamily="2" charset="0"/>
              </a:rPr>
              <a:t>These services </a:t>
            </a:r>
            <a:r>
              <a:rPr lang="en-US" sz="800" dirty="0" smtClean="0">
                <a:latin typeface="Stone Serif" pitchFamily="2" charset="0"/>
              </a:rPr>
              <a:t>can become central </a:t>
            </a:r>
            <a:r>
              <a:rPr lang="en-US" sz="800" dirty="0">
                <a:latin typeface="Stone Serif" pitchFamily="2" charset="0"/>
              </a:rPr>
              <a:t>to the value proposition. </a:t>
            </a:r>
            <a:r>
              <a:rPr lang="en-US" sz="800" dirty="0" smtClean="0">
                <a:latin typeface="Stone Serif" pitchFamily="2" charset="0"/>
              </a:rPr>
              <a:t>With plenty of connectors, a car is </a:t>
            </a:r>
            <a:r>
              <a:rPr lang="en-US" sz="800" dirty="0">
                <a:latin typeface="Stone Serif" pitchFamily="2" charset="0"/>
              </a:rPr>
              <a:t>now a "computer on wheels", meaning that it is the connected services that give value to the car </a:t>
            </a:r>
            <a:r>
              <a:rPr lang="en-US" sz="800" dirty="0" smtClean="0">
                <a:latin typeface="Stone Serif" pitchFamily="2" charset="0"/>
              </a:rPr>
              <a:t>, rather </a:t>
            </a:r>
            <a:r>
              <a:rPr lang="en-US" sz="800" dirty="0">
                <a:latin typeface="Stone Serif" pitchFamily="2" charset="0"/>
              </a:rPr>
              <a:t>than its body or engine.</a:t>
            </a:r>
          </a:p>
          <a:p>
            <a:pPr algn="just">
              <a:lnSpc>
                <a:spcPct val="145000"/>
              </a:lnSpc>
              <a:spcBef>
                <a:spcPts val="0"/>
              </a:spcBef>
            </a:pPr>
            <a:r>
              <a:rPr lang="en-US" sz="800" dirty="0">
                <a:latin typeface="Stone Serif" pitchFamily="2" charset="0"/>
              </a:rPr>
              <a:t>- Product Lifecycle </a:t>
            </a:r>
            <a:r>
              <a:rPr lang="en-US" sz="800" dirty="0" smtClean="0">
                <a:latin typeface="Stone Serif" pitchFamily="2" charset="0"/>
              </a:rPr>
              <a:t>Management: </a:t>
            </a:r>
            <a:r>
              <a:rPr lang="en-US" sz="800" dirty="0">
                <a:latin typeface="Stone Serif" pitchFamily="2" charset="0"/>
              </a:rPr>
              <a:t>Connected objects enable end-to-end monitoring, from raw materials to after-sales </a:t>
            </a:r>
            <a:r>
              <a:rPr lang="en-US" sz="800" dirty="0" smtClean="0">
                <a:latin typeface="Stone Serif" pitchFamily="2" charset="0"/>
              </a:rPr>
              <a:t>service.</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Internet of Things (</a:t>
            </a:r>
            <a:r>
              <a:rPr lang="en-US" sz="700" dirty="0" err="1">
                <a:latin typeface="Stone Serif" pitchFamily="2" charset="0"/>
              </a:rPr>
              <a:t>IoT</a:t>
            </a:r>
            <a:r>
              <a:rPr lang="en-US" sz="700" dirty="0">
                <a:latin typeface="Stone Serif" pitchFamily="2" charset="0"/>
              </a:rPr>
              <a:t>) refers to objects connected to the Internet, able to receive or transmit data for the realization of a </a:t>
            </a:r>
            <a:r>
              <a:rPr lang="en-US" sz="700" dirty="0" smtClean="0">
                <a:latin typeface="Stone Serif" pitchFamily="2" charset="0"/>
              </a:rPr>
              <a:t>service. This service can be </a:t>
            </a:r>
            <a:r>
              <a:rPr lang="en-US" sz="700" dirty="0">
                <a:latin typeface="Stone Serif" pitchFamily="2" charset="0"/>
              </a:rPr>
              <a:t>additional to the initial function of the object </a:t>
            </a:r>
            <a:r>
              <a:rPr lang="en-US" sz="700" dirty="0" smtClean="0">
                <a:latin typeface="Stone Serif" pitchFamily="2" charset="0"/>
              </a:rPr>
              <a:t>(in this case we speak </a:t>
            </a:r>
            <a:r>
              <a:rPr lang="en-US" sz="700" dirty="0">
                <a:latin typeface="Stone Serif" pitchFamily="2" charset="0"/>
              </a:rPr>
              <a:t>of "smart objects" or </a:t>
            </a:r>
            <a:r>
              <a:rPr lang="en-US" sz="700" dirty="0" smtClean="0">
                <a:latin typeface="Stone Serif" pitchFamily="2" charset="0"/>
              </a:rPr>
              <a:t>“augmented </a:t>
            </a:r>
            <a:r>
              <a:rPr lang="en-US" sz="700" dirty="0">
                <a:latin typeface="Stone Serif" pitchFamily="2" charset="0"/>
              </a:rPr>
              <a:t>objects"). </a:t>
            </a:r>
            <a:r>
              <a:rPr lang="en-US" sz="700" dirty="0" err="1">
                <a:latin typeface="Stone Serif" pitchFamily="2" charset="0"/>
              </a:rPr>
              <a:t>IoT</a:t>
            </a:r>
            <a:r>
              <a:rPr lang="en-US" sz="700" dirty="0">
                <a:latin typeface="Stone Serif" pitchFamily="2" charset="0"/>
              </a:rPr>
              <a:t> impacts everyday consumer goods (accessories, appliances, etc.) but also industry and services (connected machines, robotics, etc.)</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transversal project management (IT, legal</a:t>
            </a:r>
            <a:r>
              <a:rPr lang="en-US" sz="800" dirty="0" smtClean="0">
                <a:latin typeface="Stone Serif" pitchFamily="2" charset="0"/>
              </a:rPr>
              <a:t>,, business units…): </a:t>
            </a:r>
            <a:r>
              <a:rPr lang="fr-FR" sz="800" dirty="0" err="1" smtClean="0">
                <a:latin typeface="Stone Serif" pitchFamily="2" charset="0"/>
              </a:rPr>
              <a:t>what</a:t>
            </a:r>
            <a:r>
              <a:rPr lang="fr-FR" sz="800" dirty="0" smtClean="0">
                <a:latin typeface="Stone Serif" pitchFamily="2" charset="0"/>
              </a:rPr>
              <a:t> are the </a:t>
            </a:r>
            <a:r>
              <a:rPr lang="fr-FR" sz="800" dirty="0" err="1" smtClean="0">
                <a:latin typeface="Stone Serif" pitchFamily="2" charset="0"/>
              </a:rPr>
              <a:t>opportunies</a:t>
            </a:r>
            <a:r>
              <a:rPr lang="fr-FR" sz="800" dirty="0" smtClean="0">
                <a:latin typeface="Stone Serif" pitchFamily="2" charset="0"/>
              </a:rPr>
              <a:t>? </a:t>
            </a:r>
            <a:r>
              <a:rPr lang="fr-FR" sz="800" dirty="0" err="1" smtClean="0">
                <a:latin typeface="Stone Serif" pitchFamily="2" charset="0"/>
              </a:rPr>
              <a:t>Internally</a:t>
            </a:r>
            <a:r>
              <a:rPr lang="fr-FR" sz="800" dirty="0" smtClean="0">
                <a:latin typeface="Stone Serif" pitchFamily="2" charset="0"/>
              </a:rPr>
              <a:t> and </a:t>
            </a:r>
            <a:r>
              <a:rPr lang="fr-FR" sz="800" dirty="0" err="1" smtClean="0">
                <a:latin typeface="Stone Serif" pitchFamily="2" charset="0"/>
              </a:rPr>
              <a:t>customer</a:t>
            </a:r>
            <a:r>
              <a:rPr lang="fr-FR" sz="800" dirty="0" smtClean="0">
                <a:latin typeface="Stone Serif" pitchFamily="2" charset="0"/>
              </a:rPr>
              <a:t> </a:t>
            </a:r>
            <a:r>
              <a:rPr lang="fr-FR" sz="800" dirty="0" err="1" smtClean="0">
                <a:latin typeface="Stone Serif" pitchFamily="2" charset="0"/>
              </a:rPr>
              <a:t>facing</a:t>
            </a:r>
            <a:r>
              <a:rPr lang="fr-FR" sz="800" dirty="0" smtClean="0">
                <a:latin typeface="Stone Serif" pitchFamily="2" charset="0"/>
              </a:rPr>
              <a: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 </a:t>
            </a:r>
            <a:r>
              <a:rPr lang="en-US" sz="800" dirty="0" smtClean="0">
                <a:latin typeface="Stone Serif" pitchFamily="2" charset="0"/>
              </a:rPr>
              <a:t>Selling </a:t>
            </a:r>
            <a:r>
              <a:rPr lang="en-US" sz="800" b="1" dirty="0">
                <a:latin typeface="Stone Serif" pitchFamily="2" charset="0"/>
              </a:rPr>
              <a:t>Roomba</a:t>
            </a:r>
            <a:r>
              <a:rPr lang="en-US" sz="800" dirty="0">
                <a:latin typeface="Stone Serif" pitchFamily="2" charset="0"/>
              </a:rPr>
              <a:t>, a robot vacuum cleaner that moves around the house by detecting spaces and walls thanks to its sensors. It sends its data via </a:t>
            </a:r>
            <a:r>
              <a:rPr lang="en-US" sz="800" dirty="0" err="1">
                <a:latin typeface="Stone Serif" pitchFamily="2" charset="0"/>
              </a:rPr>
              <a:t>wifi</a:t>
            </a:r>
            <a:r>
              <a:rPr lang="en-US" sz="800" dirty="0">
                <a:latin typeface="Stone Serif" pitchFamily="2" charset="0"/>
              </a:rPr>
              <a:t> on a mobile app.</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en-US" sz="800" dirty="0" smtClean="0">
                <a:latin typeface="Stone Serif" pitchFamily="2" charset="0"/>
              </a:rPr>
              <a:t> - solution </a:t>
            </a:r>
            <a:r>
              <a:rPr lang="en-US" sz="800" dirty="0">
                <a:latin typeface="Stone Serif" pitchFamily="2" charset="0"/>
              </a:rPr>
              <a:t>provider of Industrial </a:t>
            </a:r>
            <a:r>
              <a:rPr lang="en-US" sz="800" dirty="0" err="1">
                <a:latin typeface="Stone Serif" pitchFamily="2" charset="0"/>
              </a:rPr>
              <a:t>IoT</a:t>
            </a:r>
            <a:r>
              <a:rPr lang="en-US" sz="800" dirty="0">
                <a:latin typeface="Stone Serif" pitchFamily="2" charset="0"/>
              </a:rPr>
              <a:t> (</a:t>
            </a:r>
            <a:r>
              <a:rPr lang="en-US" sz="800" dirty="0" err="1">
                <a:latin typeface="Stone Serif" pitchFamily="2" charset="0"/>
              </a:rPr>
              <a:t>IIoT</a:t>
            </a:r>
            <a:r>
              <a:rPr lang="en-US" sz="800" dirty="0">
                <a:latin typeface="Stone Serif" pitchFamily="2" charset="0"/>
              </a:rPr>
              <a:t>). PTC equips manufacturing companies with connected objects and software for better control of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t>
            </a:r>
            <a:r>
              <a:rPr lang="en-US" sz="800" dirty="0">
                <a:latin typeface="Stone Serif" pitchFamily="2" charset="0"/>
              </a:rPr>
              <a:t>with </a:t>
            </a:r>
            <a:r>
              <a:rPr lang="en-US" sz="800" b="1" dirty="0" err="1">
                <a:latin typeface="Stone Serif" pitchFamily="2" charset="0"/>
              </a:rPr>
              <a:t>Linky</a:t>
            </a:r>
            <a:r>
              <a:rPr lang="en-US" sz="800" dirty="0">
                <a:latin typeface="Stone Serif" pitchFamily="2" charset="0"/>
              </a:rPr>
              <a:t>, a connected </a:t>
            </a:r>
            <a:r>
              <a:rPr lang="en-US" sz="800" dirty="0" smtClean="0">
                <a:latin typeface="Stone Serif" pitchFamily="2" charset="0"/>
              </a:rPr>
              <a:t>electricity meter. </a:t>
            </a:r>
            <a:r>
              <a:rPr lang="en-US" sz="800" dirty="0">
                <a:latin typeface="Stone Serif" pitchFamily="2" charset="0"/>
              </a:rPr>
              <a:t>This would allow price modulation and offer services based on consumption.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IoT</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32" name="ZoneTexte 31"/>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at the heart of AI, so they are the same companies: </a:t>
            </a:r>
            <a:r>
              <a:rPr lang="en-US" sz="800" dirty="0" err="1">
                <a:latin typeface="Stone Serif" pitchFamily="2" charset="0"/>
              </a:rPr>
              <a:t>DataGenius</a:t>
            </a:r>
            <a:r>
              <a:rPr lang="en-US" sz="800" dirty="0">
                <a:latin typeface="Stone Serif" pitchFamily="2" charset="0"/>
              </a:rPr>
              <a:t>, </a:t>
            </a:r>
            <a:r>
              <a:rPr lang="en-US" sz="800" dirty="0" err="1">
                <a:latin typeface="Stone Serif" pitchFamily="2" charset="0"/>
              </a:rPr>
              <a:t>mfglabs</a:t>
            </a:r>
            <a:r>
              <a:rPr lang="en-US" sz="800" dirty="0">
                <a:latin typeface="Stone Serif" pitchFamily="2" charset="0"/>
              </a:rPr>
              <a:t>, </a:t>
            </a:r>
            <a:r>
              <a:rPr lang="en-US" sz="800" dirty="0" err="1">
                <a:latin typeface="Stone Serif" pitchFamily="2" charset="0"/>
              </a:rPr>
              <a:t>Datalyo</a:t>
            </a:r>
            <a:r>
              <a:rPr lang="en-US" sz="800" dirty="0">
                <a:latin typeface="Stone Serif" pitchFamily="2" charset="0"/>
              </a:rPr>
              <a:t>, </a:t>
            </a:r>
            <a:r>
              <a:rPr lang="en-US" sz="800" dirty="0" err="1" smtClean="0">
                <a:latin typeface="Stone Serif" pitchFamily="2" charset="0"/>
              </a:rPr>
              <a:t>Sicara</a:t>
            </a:r>
            <a:r>
              <a:rPr lang="en-US" sz="800" dirty="0" smtClean="0">
                <a:latin typeface="Stone Serif" pitchFamily="2" charset="0"/>
              </a:rPr>
              <a:t>, </a:t>
            </a:r>
            <a:r>
              <a:rPr lang="en-US" sz="800" dirty="0" err="1" smtClean="0">
                <a:latin typeface="Stone Serif" pitchFamily="2" charset="0"/>
              </a:rPr>
              <a:t>Quantmetry</a:t>
            </a:r>
            <a:r>
              <a:rPr lang="en-US" sz="800" dirty="0" smtClean="0">
                <a:latin typeface="Stone Serif" pitchFamily="2" charset="0"/>
              </a:rPr>
              <a:t>,  nabla.com </a:t>
            </a:r>
            <a:r>
              <a:rPr lang="en-US" sz="800" dirty="0">
                <a:latin typeface="Stone Serif" pitchFamily="2" charset="0"/>
              </a:rPr>
              <a:t>+ any major consulting firm.</a:t>
            </a:r>
            <a:endParaRPr lang="fr-FR" sz="800" dirty="0">
              <a:latin typeface="Stone Serif" pitchFamily="2" charset="0"/>
            </a:endParaRPr>
          </a:p>
        </p:txBody>
      </p:sp>
      <p:sp>
        <p:nvSpPr>
          <p:cNvPr id="6" name="ZoneTexte 5"/>
          <p:cNvSpPr txBox="1"/>
          <p:nvPr/>
        </p:nvSpPr>
        <p:spPr>
          <a:xfrm>
            <a:off x="4097350" y="2670212"/>
            <a:ext cx="3203540"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en-US" sz="750" dirty="0">
                <a:latin typeface="Stone Serif" pitchFamily="2" charset="0"/>
              </a:rPr>
              <a:t>- </a:t>
            </a:r>
            <a:r>
              <a:rPr lang="en-US" sz="750" b="1" dirty="0">
                <a:latin typeface="Stone Serif" pitchFamily="2" charset="0"/>
              </a:rPr>
              <a:t>Diagnosis / decision-making / recommendations</a:t>
            </a:r>
            <a:r>
              <a:rPr lang="en-US" sz="750" dirty="0">
                <a:latin typeface="Stone Serif" pitchFamily="2" charset="0"/>
              </a:rPr>
              <a:t>: where a human is slow and commits errors, </a:t>
            </a:r>
            <a:r>
              <a:rPr lang="en-US" sz="750" dirty="0" smtClean="0">
                <a:latin typeface="Stone Serif" pitchFamily="2" charset="0"/>
              </a:rPr>
              <a:t>ML </a:t>
            </a:r>
            <a:r>
              <a:rPr lang="en-US" sz="750" dirty="0">
                <a:latin typeface="Stone Serif" pitchFamily="2" charset="0"/>
              </a:rPr>
              <a:t>can analyze complex data quickly to arrive at a very reliable judgment (fraudulent file or not? </a:t>
            </a:r>
            <a:r>
              <a:rPr lang="en-US" sz="750" dirty="0" smtClean="0">
                <a:latin typeface="Stone Serif" pitchFamily="2" charset="0"/>
              </a:rPr>
              <a:t>Correct price or not? Should this part be replaced or not?).</a:t>
            </a:r>
            <a:endParaRPr lang="en-US" sz="750" dirty="0">
              <a:latin typeface="Stone Serif" pitchFamily="2" charset="0"/>
            </a:endParaRPr>
          </a:p>
          <a:p>
            <a:pPr algn="just">
              <a:lnSpc>
                <a:spcPct val="145000"/>
              </a:lnSpc>
              <a:spcBef>
                <a:spcPts val="0"/>
              </a:spcBef>
            </a:pPr>
            <a:r>
              <a:rPr lang="en-US" sz="750" dirty="0">
                <a:latin typeface="Stone Serif" pitchFamily="2" charset="0"/>
              </a:rPr>
              <a:t>- </a:t>
            </a:r>
            <a:r>
              <a:rPr lang="en-US" sz="750" b="1" dirty="0">
                <a:latin typeface="Stone Serif" pitchFamily="2" charset="0"/>
              </a:rPr>
              <a:t>Autonomy</a:t>
            </a:r>
            <a:r>
              <a:rPr lang="en-US" sz="750" dirty="0">
                <a:latin typeface="Stone Serif" pitchFamily="2" charset="0"/>
              </a:rPr>
              <a:t>: </a:t>
            </a:r>
            <a:r>
              <a:rPr lang="en-US" sz="750" dirty="0" smtClean="0">
                <a:latin typeface="Stone Serif" pitchFamily="2" charset="0"/>
              </a:rPr>
              <a:t>ML </a:t>
            </a:r>
            <a:r>
              <a:rPr lang="en-US" sz="750" dirty="0">
                <a:latin typeface="Stone Serif" pitchFamily="2" charset="0"/>
              </a:rPr>
              <a:t>allows vehicles and robots to make </a:t>
            </a:r>
            <a:r>
              <a:rPr lang="en-US" sz="750" dirty="0" smtClean="0">
                <a:latin typeface="Stone Serif" pitchFamily="2" charset="0"/>
              </a:rPr>
              <a:t>quick </a:t>
            </a:r>
            <a:r>
              <a:rPr lang="en-US" sz="750" dirty="0">
                <a:latin typeface="Stone Serif" pitchFamily="2" charset="0"/>
              </a:rPr>
              <a:t>series of </a:t>
            </a:r>
            <a:r>
              <a:rPr lang="en-US" sz="750" dirty="0" smtClean="0">
                <a:latin typeface="Stone Serif" pitchFamily="2" charset="0"/>
              </a:rPr>
              <a:t>diagnostics, which can produce a </a:t>
            </a:r>
            <a:r>
              <a:rPr lang="en-US" sz="750" dirty="0">
                <a:latin typeface="Stone Serif" pitchFamily="2" charset="0"/>
              </a:rPr>
              <a:t>complex behavior </a:t>
            </a:r>
            <a:r>
              <a:rPr lang="en-US" sz="750" dirty="0" smtClean="0">
                <a:latin typeface="Stone Serif" pitchFamily="2" charset="0"/>
              </a:rPr>
              <a:t>(steering a </a:t>
            </a:r>
            <a:r>
              <a:rPr lang="en-US" sz="750" dirty="0" err="1" smtClean="0">
                <a:latin typeface="Stone Serif" pitchFamily="2" charset="0"/>
              </a:rPr>
              <a:t>vehicule</a:t>
            </a:r>
            <a:r>
              <a:rPr lang="en-US" sz="750" dirty="0" smtClean="0">
                <a:latin typeface="Stone Serif" pitchFamily="2" charset="0"/>
              </a:rPr>
              <a:t>, </a:t>
            </a:r>
            <a:r>
              <a:rPr lang="en-US" sz="750" dirty="0">
                <a:latin typeface="Stone Serif" pitchFamily="2" charset="0"/>
              </a:rPr>
              <a:t>grasping an object, talking ...).</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r>
              <a:rPr lang="fr-FR" sz="3200" dirty="0" smtClean="0">
                <a:solidFill>
                  <a:schemeClr val="bg1"/>
                </a:solidFill>
                <a:latin typeface="Stone Serif" pitchFamily="2" charset="0"/>
              </a:rPr>
              <a:t> (ML)</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Machine learning (ML) is </a:t>
            </a:r>
            <a:r>
              <a:rPr lang="en-US" sz="800" dirty="0" smtClean="0">
                <a:latin typeface="Stone Serif" pitchFamily="2" charset="0"/>
              </a:rPr>
              <a:t>a family of statistical methods </a:t>
            </a:r>
            <a:r>
              <a:rPr lang="en-US" sz="800" dirty="0">
                <a:latin typeface="Stone Serif" pitchFamily="2" charset="0"/>
              </a:rPr>
              <a:t>at the heart of </a:t>
            </a:r>
            <a:r>
              <a:rPr lang="en-US" sz="800" dirty="0" smtClean="0">
                <a:latin typeface="Stone Serif" pitchFamily="2" charset="0"/>
              </a:rPr>
              <a:t>artificial intelligence. ML requires powerful computing capacities, which became widely available in the 2000s. It performs greatly at predicting </a:t>
            </a:r>
            <a:r>
              <a:rPr lang="en-US" sz="800" dirty="0">
                <a:latin typeface="Stone Serif" pitchFamily="2" charset="0"/>
              </a:rPr>
              <a:t>or </a:t>
            </a:r>
            <a:r>
              <a:rPr lang="en-US" sz="800" dirty="0" smtClean="0">
                <a:latin typeface="Stone Serif" pitchFamily="2" charset="0"/>
              </a:rPr>
              <a:t>classifying on a variety of datasets (image, sound…): </a:t>
            </a:r>
            <a:r>
              <a:rPr lang="en-US" sz="800" dirty="0">
                <a:latin typeface="Stone Serif" pitchFamily="2" charset="0"/>
              </a:rPr>
              <a:t>"Is this sign a stop sign or a red light</a:t>
            </a:r>
            <a:r>
              <a:rPr lang="en-US" sz="800" dirty="0" smtClean="0">
                <a:latin typeface="Stone Serif" pitchFamily="2" charset="0"/>
              </a:rPr>
              <a:t>?” </a:t>
            </a:r>
            <a:r>
              <a:rPr lang="en-US" sz="800" dirty="0">
                <a:latin typeface="Stone Serif" pitchFamily="2" charset="0"/>
              </a:rPr>
              <a:t>"Is this face of a man? What age</a:t>
            </a:r>
            <a:r>
              <a:rPr lang="en-US" sz="800" dirty="0" smtClean="0">
                <a:latin typeface="Stone Serif" pitchFamily="2" charset="0"/>
              </a:rPr>
              <a:t>?". A </a:t>
            </a:r>
            <a:r>
              <a:rPr lang="en-US" sz="800" dirty="0">
                <a:latin typeface="Stone Serif" pitchFamily="2" charset="0"/>
              </a:rPr>
              <a:t>major </a:t>
            </a:r>
            <a:r>
              <a:rPr lang="en-US" sz="800" dirty="0" smtClean="0">
                <a:latin typeface="Stone Serif" pitchFamily="2" charset="0"/>
              </a:rPr>
              <a:t>condition for ML to be accurate: </a:t>
            </a:r>
            <a:r>
              <a:rPr lang="en-US" sz="800" dirty="0">
                <a:latin typeface="Stone Serif" pitchFamily="2" charset="0"/>
              </a:rPr>
              <a:t>having enough images, text ... to "train" the </a:t>
            </a:r>
            <a:r>
              <a:rPr lang="en-US" sz="800" dirty="0" smtClean="0">
                <a:latin typeface="Stone Serif" pitchFamily="2" charset="0"/>
              </a:rPr>
              <a:t>algorithm before using it.</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a:t>
            </a:r>
            <a:r>
              <a:rPr lang="fr-FR" sz="800" dirty="0" err="1" smtClean="0">
                <a:latin typeface="Stone Serif" pitchFamily="2" charset="0"/>
              </a:rPr>
              <a:t>Zeynep</a:t>
            </a:r>
            <a:r>
              <a:rPr lang="fr-FR" sz="800" dirty="0" smtClean="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smtClean="0">
                <a:latin typeface="Stone Serif" pitchFamily="2" charset="0"/>
              </a:rPr>
              <a:t>O'Neil</a:t>
            </a:r>
            <a:r>
              <a:rPr lang="fr-FR" sz="800" dirty="0" smtClean="0">
                <a:latin typeface="Stone Serif" pitchFamily="2" charset="0"/>
              </a:rPr>
              <a:t>.</a:t>
            </a:r>
            <a:endParaRPr lang="fr-FR" sz="800" dirty="0">
              <a:latin typeface="Stone Serif" pitchFamily="2" charset="0"/>
            </a:endParaRP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Sous-titre 2"/>
          <p:cNvSpPr txBox="1">
            <a:spLocks/>
          </p:cNvSpPr>
          <p:nvPr/>
        </p:nvSpPr>
        <p:spPr>
          <a:xfrm>
            <a:off x="382904" y="4008971"/>
            <a:ext cx="6917986" cy="333246"/>
          </a:xfrm>
          <a:prstGeom prst="rect">
            <a:avLst/>
          </a:prstGeom>
          <a:ln>
            <a:no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widely adopted by all industries, service providers and </a:t>
            </a:r>
            <a:r>
              <a:rPr lang="en-US" sz="800" dirty="0" smtClean="0">
                <a:latin typeface="Stone Serif" pitchFamily="2" charset="0"/>
              </a:rPr>
              <a:t>business functions:</a:t>
            </a:r>
            <a:endParaRPr lang="en-US"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machine </a:t>
            </a:r>
            <a:r>
              <a:rPr lang="fr-FR" sz="1100" dirty="0" err="1" smtClean="0">
                <a:latin typeface="Stone Serif" pitchFamily="2" charset="0"/>
              </a:rPr>
              <a:t>learning</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9" name="Sous-titre 2"/>
          <p:cNvSpPr txBox="1">
            <a:spLocks/>
          </p:cNvSpPr>
          <p:nvPr/>
        </p:nvSpPr>
        <p:spPr>
          <a:xfrm>
            <a:off x="382904" y="4418046"/>
            <a:ext cx="3466082"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 Bank  &amp; insurance: fraud detection, product recommendations, scoring calculation</a:t>
            </a:r>
            <a:br>
              <a:rPr lang="en-US" sz="800" dirty="0">
                <a:latin typeface="Stone Serif" pitchFamily="2" charset="0"/>
              </a:rPr>
            </a:br>
            <a:r>
              <a:rPr lang="en-US" sz="800" dirty="0">
                <a:latin typeface="Stone Serif" pitchFamily="2" charset="0"/>
              </a:rPr>
              <a:t>- Industry: warehouse and logistics chain management, production management</a:t>
            </a:r>
            <a:br>
              <a:rPr lang="en-US" sz="800" dirty="0">
                <a:latin typeface="Stone Serif" pitchFamily="2" charset="0"/>
              </a:rPr>
            </a:br>
            <a:endParaRPr lang="fr-FR" sz="800" dirty="0">
              <a:latin typeface="Stone Serif" pitchFamily="2" charset="0"/>
            </a:endParaRPr>
          </a:p>
        </p:txBody>
      </p:sp>
      <p:sp>
        <p:nvSpPr>
          <p:cNvPr id="20" name="Sous-titre 2"/>
          <p:cNvSpPr txBox="1">
            <a:spLocks/>
          </p:cNvSpPr>
          <p:nvPr/>
        </p:nvSpPr>
        <p:spPr>
          <a:xfrm>
            <a:off x="3969487" y="4418046"/>
            <a:ext cx="3345713"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smtClean="0">
                <a:latin typeface="Stone Serif" pitchFamily="2" charset="0"/>
              </a:rPr>
              <a:t>- HR</a:t>
            </a:r>
            <a:r>
              <a:rPr lang="en-US" sz="800" dirty="0">
                <a:latin typeface="Stone Serif" pitchFamily="2" charset="0"/>
              </a:rPr>
              <a:t>: sourcing of candidates</a:t>
            </a:r>
            <a:br>
              <a:rPr lang="en-US" sz="800" dirty="0">
                <a:latin typeface="Stone Serif" pitchFamily="2" charset="0"/>
              </a:rPr>
            </a:br>
            <a:r>
              <a:rPr lang="en-US" sz="800" dirty="0">
                <a:latin typeface="Stone Serif" pitchFamily="2" charset="0"/>
              </a:rPr>
              <a:t>- Marketing: market analysis, targeted advertising </a:t>
            </a:r>
            <a:r>
              <a:rPr lang="en-US" sz="800" dirty="0" smtClean="0">
                <a:latin typeface="Stone Serif" pitchFamily="2" charset="0"/>
              </a:rPr>
              <a:t>campaigns</a:t>
            </a:r>
            <a:br>
              <a:rPr lang="en-US" sz="800" dirty="0" smtClean="0">
                <a:latin typeface="Stone Serif" pitchFamily="2" charset="0"/>
              </a:rPr>
            </a:br>
            <a:r>
              <a:rPr lang="en-US" sz="800" dirty="0" smtClean="0">
                <a:latin typeface="Stone Serif" pitchFamily="2" charset="0"/>
              </a:rPr>
              <a:t>- Finance, audit and accounting: automation and control of information flows.</a:t>
            </a:r>
            <a:r>
              <a:rPr lang="en-US" sz="800" dirty="0">
                <a:latin typeface="Stone Serif" pitchFamily="2" charset="0"/>
              </a:rPr>
              <a:t/>
            </a:r>
            <a:br>
              <a:rPr lang="en-US" sz="800" dirty="0">
                <a:latin typeface="Stone Serif" pitchFamily="2" charset="0"/>
              </a:rPr>
            </a:br>
            <a:endParaRPr lang="fr-FR" sz="8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a:t>
            </a:r>
            <a:r>
              <a:rPr lang="fr-FR" sz="800" dirty="0" err="1">
                <a:latin typeface="Stone Serif" pitchFamily="2" charset="0"/>
              </a:rPr>
              <a:t>a</a:t>
            </a:r>
            <a:r>
              <a:rPr lang="fr-FR" sz="800" dirty="0" err="1" smtClean="0">
                <a:latin typeface="Stone Serif" pitchFamily="2" charset="0"/>
              </a:rPr>
              <a:t>cademic</a:t>
            </a:r>
            <a:r>
              <a:rPr lang="fr-FR" sz="800" dirty="0" smtClean="0">
                <a:latin typeface="Stone Serif" pitchFamily="2" charset="0"/>
              </a:rPr>
              <a:t> </a:t>
            </a:r>
            <a:r>
              <a:rPr lang="fr-FR" sz="800" dirty="0" err="1" smtClean="0">
                <a:latin typeface="Stone Serif" pitchFamily="2" charset="0"/>
              </a:rPr>
              <a:t>research</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a:t>
            </a:r>
            <a:endParaRPr lang="fr-FR" sz="800" dirty="0">
              <a:latin typeface="Stone Serif" pitchFamily="2" charset="0"/>
            </a:endParaRPr>
          </a:p>
        </p:txBody>
      </p:sp>
      <p:sp>
        <p:nvSpPr>
          <p:cNvPr id="6" name="ZoneTexte 5"/>
          <p:cNvSpPr txBox="1"/>
          <p:nvPr/>
        </p:nvSpPr>
        <p:spPr>
          <a:xfrm>
            <a:off x="4097348" y="2611408"/>
            <a:ext cx="3224938"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en-US" sz="800" dirty="0">
                <a:latin typeface="Stone Serif" pitchFamily="2" charset="0"/>
              </a:rPr>
              <a:t>- Marketing: the analysis of text makes it possible to characterize very specifically the </a:t>
            </a:r>
            <a:r>
              <a:rPr lang="en-US" sz="800" dirty="0" smtClean="0">
                <a:latin typeface="Stone Serif" pitchFamily="2" charset="0"/>
              </a:rPr>
              <a:t>author </a:t>
            </a:r>
            <a:r>
              <a:rPr lang="en-US" sz="800" dirty="0">
                <a:latin typeface="Stone Serif" pitchFamily="2" charset="0"/>
              </a:rPr>
              <a:t>of the text. It is therefore widely used for segmentation and profiling.</a:t>
            </a:r>
          </a:p>
          <a:p>
            <a:pPr algn="just">
              <a:lnSpc>
                <a:spcPct val="145000"/>
              </a:lnSpc>
              <a:spcBef>
                <a:spcPts val="0"/>
              </a:spcBef>
            </a:pPr>
            <a:r>
              <a:rPr lang="en-US" sz="800" dirty="0">
                <a:latin typeface="Stone Serif" pitchFamily="2" charset="0"/>
              </a:rPr>
              <a:t>- Conversational </a:t>
            </a:r>
            <a:r>
              <a:rPr lang="en-US" sz="800" dirty="0" smtClean="0">
                <a:latin typeface="Stone Serif" pitchFamily="2" charset="0"/>
              </a:rPr>
              <a:t>interfaces</a:t>
            </a:r>
            <a:r>
              <a:rPr lang="en-US" sz="800" dirty="0">
                <a:latin typeface="Stone Serif" pitchFamily="2" charset="0"/>
              </a:rPr>
              <a:t>: </a:t>
            </a:r>
            <a:r>
              <a:rPr lang="en-US" sz="800" dirty="0" err="1" smtClean="0">
                <a:latin typeface="Stone Serif" pitchFamily="2" charset="0"/>
              </a:rPr>
              <a:t>chatbots</a:t>
            </a:r>
            <a:r>
              <a:rPr lang="en-US" sz="800" dirty="0" smtClean="0">
                <a:latin typeface="Stone Serif" pitchFamily="2" charset="0"/>
              </a:rPr>
              <a:t> </a:t>
            </a:r>
            <a:r>
              <a:rPr lang="en-US" sz="800" dirty="0">
                <a:latin typeface="Stone Serif" pitchFamily="2" charset="0"/>
              </a:rPr>
              <a:t>use text mining and data science to </a:t>
            </a:r>
            <a:r>
              <a:rPr lang="en-US" sz="800" dirty="0" smtClean="0">
                <a:latin typeface="Stone Serif" pitchFamily="2" charset="0"/>
              </a:rPr>
              <a:t>perform their function.</a:t>
            </a:r>
            <a:endParaRPr lang="en-US" sz="800" dirty="0">
              <a:latin typeface="Stone Serif" pitchFamily="2" charset="0"/>
            </a:endParaRPr>
          </a:p>
          <a:p>
            <a:pPr algn="just">
              <a:lnSpc>
                <a:spcPct val="145000"/>
              </a:lnSpc>
              <a:spcBef>
                <a:spcPts val="0"/>
              </a:spcBef>
            </a:pPr>
            <a:r>
              <a:rPr lang="en-US" sz="800" dirty="0">
                <a:latin typeface="Stone Serif" pitchFamily="2" charset="0"/>
              </a:rPr>
              <a:t>- Business applications: in legal professions in particular, the work of documentation can be accelerated by the search of text.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smtClean="0">
                <a:latin typeface="Stone Serif" pitchFamily="2" charset="0"/>
              </a:rPr>
              <a:t>“Text </a:t>
            </a:r>
            <a:r>
              <a:rPr lang="en-US" sz="800" dirty="0">
                <a:latin typeface="Stone Serif" pitchFamily="2" charset="0"/>
              </a:rPr>
              <a:t>mining" is simply the search for useful information in </a:t>
            </a:r>
            <a:r>
              <a:rPr lang="en-US" sz="800" dirty="0" smtClean="0">
                <a:latin typeface="Stone Serif" pitchFamily="2" charset="0"/>
              </a:rPr>
              <a:t>written </a:t>
            </a:r>
            <a:r>
              <a:rPr lang="en-US" sz="800" dirty="0">
                <a:latin typeface="Stone Serif" pitchFamily="2" charset="0"/>
              </a:rPr>
              <a:t>documents. It is also called Natural Language Processing (NLP) or </a:t>
            </a:r>
            <a:r>
              <a:rPr lang="en-US" sz="800" dirty="0" smtClean="0">
                <a:latin typeface="Stone Serif" pitchFamily="2" charset="0"/>
              </a:rPr>
              <a:t>Natural Language Understanding </a:t>
            </a:r>
            <a:r>
              <a:rPr lang="en-US" sz="800" dirty="0">
                <a:latin typeface="Stone Serif" pitchFamily="2" charset="0"/>
              </a:rPr>
              <a:t>(</a:t>
            </a:r>
            <a:r>
              <a:rPr lang="en-US" sz="800" dirty="0" smtClean="0">
                <a:latin typeface="Stone Serif" pitchFamily="2" charset="0"/>
              </a:rPr>
              <a:t>NLU). </a:t>
            </a:r>
            <a:r>
              <a:rPr lang="en-US" sz="800" dirty="0">
                <a:latin typeface="Stone Serif" pitchFamily="2" charset="0"/>
              </a:rPr>
              <a:t>It is a set of </a:t>
            </a:r>
            <a:r>
              <a:rPr lang="en-US" sz="800" dirty="0" smtClean="0">
                <a:latin typeface="Stone Serif" pitchFamily="2" charset="0"/>
              </a:rPr>
              <a:t>software pieces that </a:t>
            </a:r>
            <a:r>
              <a:rPr lang="en-US" sz="800" dirty="0">
                <a:latin typeface="Stone Serif" pitchFamily="2" charset="0"/>
              </a:rPr>
              <a:t>can identify words or phrases, count them, determine in which language a text is written, identify the feelings expressed in a text, etc.</a:t>
            </a:r>
            <a:endParaRPr lang="fr-FR" sz="8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 </a:t>
            </a:r>
            <a:r>
              <a:rPr lang="en-US" sz="800" dirty="0">
                <a:latin typeface="Stone Serif" pitchFamily="2" charset="0"/>
              </a:rPr>
              <a:t>uses text mining, among other </a:t>
            </a:r>
            <a:r>
              <a:rPr lang="en-US" sz="800" dirty="0" smtClean="0">
                <a:latin typeface="Stone Serif" pitchFamily="2" charset="0"/>
              </a:rPr>
              <a:t>techniques</a:t>
            </a:r>
            <a:r>
              <a:rPr lang="en-US" sz="800" dirty="0">
                <a:latin typeface="Stone Serif" pitchFamily="2" charset="0"/>
              </a:rPr>
              <a:t>, to do intelligent data mining in </a:t>
            </a:r>
            <a:r>
              <a:rPr lang="en-US" sz="800" dirty="0" smtClean="0">
                <a:latin typeface="Stone Serif" pitchFamily="2" charset="0"/>
              </a:rPr>
              <a:t>customer relationship management software, and deduce recommendations.</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en-US" sz="800" dirty="0">
                <a:latin typeface="Stone Serif" pitchFamily="2" charset="0"/>
              </a:rPr>
              <a:t>, a </a:t>
            </a:r>
            <a:r>
              <a:rPr lang="en-US" sz="800" dirty="0" err="1">
                <a:latin typeface="Stone Serif" pitchFamily="2" charset="0"/>
              </a:rPr>
              <a:t>chatbot</a:t>
            </a:r>
            <a:r>
              <a:rPr lang="en-US" sz="800" dirty="0">
                <a:latin typeface="Stone Serif" pitchFamily="2" charset="0"/>
              </a:rPr>
              <a:t> </a:t>
            </a:r>
            <a:r>
              <a:rPr lang="en-US" sz="800" dirty="0" smtClean="0">
                <a:latin typeface="Stone Serif" pitchFamily="2" charset="0"/>
              </a:rPr>
              <a:t>which </a:t>
            </a:r>
            <a:r>
              <a:rPr lang="en-US" sz="800" dirty="0">
                <a:latin typeface="Stone Serif" pitchFamily="2" charset="0"/>
              </a:rPr>
              <a:t>acts as a virtual wine shop: </a:t>
            </a:r>
            <a:r>
              <a:rPr lang="en-US" sz="800" dirty="0" smtClean="0">
                <a:latin typeface="Stone Serif" pitchFamily="2" charset="0"/>
              </a:rPr>
              <a:t>it recommends </a:t>
            </a:r>
            <a:r>
              <a:rPr lang="en-US" sz="800" dirty="0">
                <a:latin typeface="Stone Serif" pitchFamily="2" charset="0"/>
              </a:rPr>
              <a:t>wines based on the questions you ask </a:t>
            </a:r>
            <a:r>
              <a:rPr lang="en-US" sz="800" dirty="0" smtClean="0">
                <a:latin typeface="Stone Serif" pitchFamily="2" charset="0"/>
              </a:rPr>
              <a:t>- </a:t>
            </a:r>
            <a:r>
              <a:rPr lang="en-US" sz="800" dirty="0">
                <a:latin typeface="Stone Serif" pitchFamily="2" charset="0"/>
              </a:rPr>
              <a:t>and learns from your preferences.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err="1" smtClean="0">
                <a:latin typeface="Stone Serif" pitchFamily="2" charset="0"/>
              </a:rPr>
              <a:t>offers</a:t>
            </a:r>
            <a:r>
              <a:rPr lang="fr-FR" sz="800" dirty="0" smtClean="0">
                <a:latin typeface="Stone Serif" pitchFamily="2" charset="0"/>
              </a:rPr>
              <a:t> a smart </a:t>
            </a:r>
            <a:r>
              <a:rPr lang="fr-FR" sz="800" dirty="0" err="1" smtClean="0">
                <a:latin typeface="Stone Serif" pitchFamily="2" charset="0"/>
              </a:rPr>
              <a:t>reading</a:t>
            </a:r>
            <a:r>
              <a:rPr lang="fr-FR" sz="800" dirty="0" smtClean="0">
                <a:latin typeface="Stone Serif" pitchFamily="2" charset="0"/>
              </a:rPr>
              <a:t> </a:t>
            </a:r>
            <a:r>
              <a:rPr lang="fr-FR" sz="800" dirty="0" err="1" smtClean="0">
                <a:latin typeface="Stone Serif" pitchFamily="2" charset="0"/>
              </a:rPr>
              <a:t>soluton</a:t>
            </a:r>
            <a:r>
              <a:rPr lang="fr-FR" sz="800" dirty="0" smtClean="0">
                <a:latin typeface="Stone Serif" pitchFamily="2" charset="0"/>
              </a:rPr>
              <a:t> for </a:t>
            </a:r>
            <a:r>
              <a:rPr lang="fr-FR" sz="800" dirty="0" err="1" smtClean="0">
                <a:latin typeface="Stone Serif" pitchFamily="2" charset="0"/>
              </a:rPr>
              <a:t>legal</a:t>
            </a:r>
            <a:r>
              <a:rPr lang="fr-FR" sz="800" dirty="0" smtClean="0">
                <a:latin typeface="Stone Serif" pitchFamily="2" charset="0"/>
              </a:rPr>
              <a:t> documents, to </a:t>
            </a:r>
            <a:r>
              <a:rPr lang="fr-FR" sz="800" dirty="0" err="1" smtClean="0">
                <a:latin typeface="Stone Serif" pitchFamily="2" charset="0"/>
              </a:rPr>
              <a:t>save</a:t>
            </a:r>
            <a:r>
              <a:rPr lang="fr-FR" sz="800" dirty="0" smtClean="0">
                <a:latin typeface="Stone Serif" pitchFamily="2" charset="0"/>
              </a:rPr>
              <a:t> time on </a:t>
            </a:r>
            <a:r>
              <a:rPr lang="fr-FR" sz="800" dirty="0" err="1" smtClean="0">
                <a:latin typeface="Stone Serif" pitchFamily="2" charset="0"/>
              </a:rPr>
              <a:t>contract</a:t>
            </a:r>
            <a:r>
              <a:rPr lang="fr-FR" sz="800" dirty="0" smtClean="0">
                <a:latin typeface="Stone Serif" pitchFamily="2" charset="0"/>
              </a:rPr>
              <a:t> </a:t>
            </a:r>
            <a:r>
              <a:rPr lang="fr-FR" sz="800" dirty="0" err="1" smtClean="0">
                <a:latin typeface="Stone Serif" pitchFamily="2" charset="0"/>
              </a:rPr>
              <a:t>writing</a:t>
            </a:r>
            <a:r>
              <a:rPr lang="fr-FR" sz="800" dirty="0">
                <a:latin typeface="Stone Serif" pitchFamily="2" charset="0"/>
              </a:rPr>
              <a:t>.</a:t>
            </a: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4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text</a:t>
            </a:r>
            <a:r>
              <a:rPr lang="fr-FR" sz="1100" dirty="0" smtClean="0">
                <a:latin typeface="Stone Serif" pitchFamily="2" charset="0"/>
              </a:rPr>
              <a:t> </a:t>
            </a:r>
            <a:r>
              <a:rPr lang="fr-FR" sz="1100" dirty="0" err="1" smtClean="0">
                <a:latin typeface="Stone Serif" pitchFamily="2" charset="0"/>
              </a:rPr>
              <a:t>mining</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a:t>
            </a:r>
            <a:r>
              <a:rPr lang="en-US" sz="800" dirty="0">
                <a:latin typeface="Stone Serif" pitchFamily="2" charset="0"/>
              </a:rPr>
              <a:t>start-up acquired by SAP in 2015, analyzes </a:t>
            </a:r>
            <a:r>
              <a:rPr lang="en-US" sz="800" dirty="0" smtClean="0">
                <a:latin typeface="Stone Serif" pitchFamily="2" charset="0"/>
              </a:rPr>
              <a:t>resumes </a:t>
            </a:r>
            <a:r>
              <a:rPr lang="en-US" sz="800" dirty="0">
                <a:latin typeface="Stone Serif" pitchFamily="2" charset="0"/>
              </a:rPr>
              <a:t>to </a:t>
            </a:r>
            <a:r>
              <a:rPr lang="en-US" sz="800" dirty="0" smtClean="0">
                <a:latin typeface="Stone Serif" pitchFamily="2" charset="0"/>
              </a:rPr>
              <a:t>identify and extract skills and other relevant information.</a:t>
            </a:r>
            <a:endParaRPr lang="fr-FR" sz="800" dirty="0">
              <a:latin typeface="Stone Serif" pitchFamily="2" charset="0"/>
            </a:endParaRPr>
          </a:p>
        </p:txBody>
      </p:sp>
      <p:sp>
        <p:nvSpPr>
          <p:cNvPr id="19" name="ZoneTexte 1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3448</TotalTime>
  <Words>3108</Words>
  <Application>Microsoft Office PowerPoint</Application>
  <PresentationFormat>Personnalisé</PresentationFormat>
  <Paragraphs>228</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Stone Serif</vt:lpstr>
      <vt:lpstr>Thème Office</vt:lpstr>
      <vt:lpstr>Web API</vt:lpstr>
      <vt:lpstr>Artificial intelligence (AI)</vt:lpstr>
      <vt:lpstr>Big data</vt:lpstr>
      <vt:lpstr>Data visualization</vt:lpstr>
      <vt:lpstr>The cloud</vt:lpstr>
      <vt:lpstr>GDPR</vt:lpstr>
      <vt:lpstr>IoT</vt:lpstr>
      <vt:lpstr>Machine learning (ML)</vt:lpstr>
      <vt:lpstr>Text mining</vt:lpstr>
      <vt:lpstr>Graph mining</vt:lpstr>
      <vt:lpstr>Blockchain</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241</cp:revision>
  <dcterms:created xsi:type="dcterms:W3CDTF">2019-01-04T09:58:09Z</dcterms:created>
  <dcterms:modified xsi:type="dcterms:W3CDTF">2019-05-16T08:52:27Z</dcterms:modified>
</cp:coreProperties>
</file>