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258" r:id="rId3"/>
    <p:sldId id="259" r:id="rId4"/>
    <p:sldId id="260" r:id="rId5"/>
    <p:sldId id="261" r:id="rId6"/>
    <p:sldId id="262" r:id="rId7"/>
    <p:sldId id="263" r:id="rId8"/>
    <p:sldId id="268" r:id="rId9"/>
    <p:sldId id="264" r:id="rId10"/>
    <p:sldId id="265" r:id="rId11"/>
    <p:sldId id="269" r:id="rId12"/>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16/05/2019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16/05/2019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16/05/2019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16/05/2019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16/05/2019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16/05/2019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 ni les usages.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accepte la culture d’ouverture des données via le web</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fr-FR" sz="800" dirty="0" smtClean="0">
                <a:latin typeface="Stone Serif" pitchFamily="2" charset="0"/>
              </a:rPr>
              <a:t>- Désintermédiation. La </a:t>
            </a:r>
            <a:r>
              <a:rPr lang="fr-FR" sz="800" dirty="0" err="1" smtClean="0">
                <a:latin typeface="Stone Serif" pitchFamily="2" charset="0"/>
              </a:rPr>
              <a:t>blockchain</a:t>
            </a:r>
            <a:r>
              <a:rPr lang="fr-FR" sz="800" dirty="0" smtClean="0">
                <a:latin typeface="Stone Serif" pitchFamily="2" charset="0"/>
              </a:rPr>
              <a:t> garantit l’inaltérabilité des transactions enregistrées, elle peut assurer la fonction remplie d’habitude par les tiers de confiance chargés de la notarisation d’actes: notaires, bureaux de certification, organismes bancaires, régulateurs publics et agences officielles... la garantie apportée par ces organismes serait désormais apportée par la techno </a:t>
            </a:r>
            <a:r>
              <a:rPr lang="fr-FR" sz="800" dirty="0" err="1" smtClean="0">
                <a:latin typeface="Stone Serif" pitchFamily="2" charset="0"/>
              </a:rPr>
              <a:t>blockchain</a:t>
            </a:r>
            <a:r>
              <a:rPr lang="fr-FR" sz="800" dirty="0" smtClean="0">
                <a:latin typeface="Stone Serif" pitchFamily="2" charset="0"/>
              </a:rPr>
              <a:t>.</a:t>
            </a:r>
          </a:p>
          <a:p>
            <a:pPr algn="just">
              <a:lnSpc>
                <a:spcPct val="145000"/>
              </a:lnSpc>
              <a:spcBef>
                <a:spcPts val="0"/>
              </a:spcBef>
            </a:pPr>
            <a:r>
              <a:rPr lang="fr-FR" sz="800" dirty="0" smtClean="0">
                <a:latin typeface="Stone Serif" pitchFamily="2" charset="0"/>
              </a:rPr>
              <a:t>- Ré-intermédiation. De nouveaux acteurs inventent plusieurs variantes de </a:t>
            </a:r>
            <a:r>
              <a:rPr lang="fr-FR" sz="800" dirty="0" err="1" smtClean="0">
                <a:latin typeface="Stone Serif" pitchFamily="2" charset="0"/>
              </a:rPr>
              <a:t>blockchain</a:t>
            </a:r>
            <a:r>
              <a:rPr lang="fr-FR" sz="800" dirty="0" smtClean="0">
                <a:latin typeface="Stone Serif" pitchFamily="2" charset="0"/>
              </a:rPr>
              <a:t> (« </a:t>
            </a:r>
            <a:r>
              <a:rPr lang="fr-FR" sz="800" dirty="0" err="1" smtClean="0">
                <a:latin typeface="Stone Serif" pitchFamily="2" charset="0"/>
              </a:rPr>
              <a:t>distributed</a:t>
            </a:r>
            <a:r>
              <a:rPr lang="fr-FR" sz="800" dirty="0" smtClean="0">
                <a:latin typeface="Stone Serif" pitchFamily="2" charset="0"/>
              </a:rPr>
              <a:t> </a:t>
            </a:r>
            <a:r>
              <a:rPr lang="fr-FR" sz="800" dirty="0" err="1" smtClean="0">
                <a:latin typeface="Stone Serif" pitchFamily="2" charset="0"/>
              </a:rPr>
              <a:t>ledgers</a:t>
            </a:r>
            <a:r>
              <a:rPr lang="fr-FR" sz="800" dirty="0" smtClean="0">
                <a:latin typeface="Stone Serif" pitchFamily="2" charset="0"/>
              </a:rPr>
              <a:t> »), les implémentent et les gèrent, et créent des services associés (certification, audit, places de marché, etc.)</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a:t>
            </a:r>
            <a:r>
              <a:rPr lang="fr-FR" sz="800" dirty="0" err="1" smtClean="0">
                <a:latin typeface="Stone Serif" pitchFamily="2" charset="0"/>
              </a:rPr>
              <a:t>blockchain</a:t>
            </a:r>
            <a:r>
              <a:rPr lang="fr-FR" sz="800" dirty="0" smtClean="0">
                <a:latin typeface="Stone Serif" pitchFamily="2" charset="0"/>
              </a:rPr>
              <a:t> est une technologie proche d’une base de données (</a:t>
            </a:r>
            <a:r>
              <a:rPr lang="fr-FR" sz="800" dirty="0" err="1" smtClean="0">
                <a:latin typeface="Stone Serif" pitchFamily="2" charset="0"/>
              </a:rPr>
              <a:t>bdd</a:t>
            </a:r>
            <a:r>
              <a:rPr lang="fr-FR" sz="800" dirty="0" smtClean="0">
                <a:latin typeface="Stone Serif" pitchFamily="2" charset="0"/>
              </a:rPr>
              <a:t>): elle permet l’enregistrement et l’accès à des données stockées sur un support informatique. A la différence d’une </a:t>
            </a:r>
            <a:r>
              <a:rPr lang="fr-FR" sz="800" dirty="0" err="1" smtClean="0">
                <a:latin typeface="Stone Serif" pitchFamily="2" charset="0"/>
              </a:rPr>
              <a:t>bdd</a:t>
            </a:r>
            <a:r>
              <a:rPr lang="fr-FR" sz="800" dirty="0" smtClean="0">
                <a:latin typeface="Stone Serif" pitchFamily="2" charset="0"/>
              </a:rPr>
              <a:t>, les données enregistrées sur une </a:t>
            </a:r>
            <a:r>
              <a:rPr lang="fr-FR" sz="800" dirty="0" err="1" smtClean="0">
                <a:latin typeface="Stone Serif" pitchFamily="2" charset="0"/>
              </a:rPr>
              <a:t>blockchain</a:t>
            </a:r>
            <a:r>
              <a:rPr lang="fr-FR" sz="800" dirty="0" smtClean="0">
                <a:latin typeface="Stone Serif" pitchFamily="2" charset="0"/>
              </a:rPr>
              <a:t> le sont de façon </a:t>
            </a:r>
            <a:r>
              <a:rPr lang="fr-FR" sz="800" u="sng" dirty="0" smtClean="0">
                <a:latin typeface="Stone Serif" pitchFamily="2" charset="0"/>
              </a:rPr>
              <a:t>permanente</a:t>
            </a:r>
            <a:r>
              <a:rPr lang="fr-FR" sz="800" dirty="0" smtClean="0">
                <a:latin typeface="Stone Serif" pitchFamily="2" charset="0"/>
              </a:rPr>
              <a:t> et </a:t>
            </a:r>
            <a:r>
              <a:rPr lang="fr-FR" sz="800" u="sng" dirty="0" smtClean="0">
                <a:latin typeface="Stone Serif" pitchFamily="2" charset="0"/>
              </a:rPr>
              <a:t>inaltérable</a:t>
            </a:r>
            <a:r>
              <a:rPr lang="fr-FR" sz="800" dirty="0" smtClean="0">
                <a:latin typeface="Stone Serif" pitchFamily="2" charset="0"/>
              </a:rPr>
              <a:t>: on ne pas les effacer ni les modifier. Autre différence: la </a:t>
            </a:r>
            <a:r>
              <a:rPr lang="fr-FR" sz="800" dirty="0" err="1" smtClean="0">
                <a:latin typeface="Stone Serif" pitchFamily="2" charset="0"/>
              </a:rPr>
              <a:t>blockchain</a:t>
            </a:r>
            <a:r>
              <a:rPr lang="fr-FR" sz="800" dirty="0" smtClean="0">
                <a:latin typeface="Stone Serif" pitchFamily="2" charset="0"/>
              </a:rPr>
              <a:t> n’est pas contrôlée par un acteur en particulier: chacun en possède une copie. Cela en garantit la transparence et l’inaltérabilité,  et supprime le besoin d’un tiers de confiance.</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32368" y="3852847"/>
            <a:ext cx="1311374" cy="1292778"/>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b="1" dirty="0" err="1">
                <a:latin typeface="Stone Serif" pitchFamily="2" charset="0"/>
              </a:rPr>
              <a:t>Quantmetry</a:t>
            </a:r>
            <a:r>
              <a:rPr lang="en-US" sz="800" b="1" dirty="0">
                <a:latin typeface="Stone Serif" pitchFamily="2" charset="0"/>
              </a:rPr>
              <a:t> </a:t>
            </a:r>
            <a:r>
              <a:rPr lang="fr-FR" sz="800" dirty="0" smtClean="0">
                <a:latin typeface="Stone Serif" pitchFamily="2" charset="0"/>
              </a:rPr>
              <a:t>utilise </a:t>
            </a:r>
            <a:r>
              <a:rPr lang="fr-FR" sz="800" dirty="0">
                <a:latin typeface="Stone Serif" pitchFamily="2" charset="0"/>
              </a:rPr>
              <a:t>la </a:t>
            </a:r>
            <a:r>
              <a:rPr lang="fr-FR" sz="800" dirty="0" err="1">
                <a:latin typeface="Stone Serif" pitchFamily="2" charset="0"/>
              </a:rPr>
              <a:t>blockchain</a:t>
            </a:r>
            <a:r>
              <a:rPr lang="fr-FR" sz="800" dirty="0">
                <a:latin typeface="Stone Serif" pitchFamily="2" charset="0"/>
              </a:rPr>
              <a:t> pour assurer le transfert d’actifs (ici, des jeux de données) entre parties prenantes, sans tiers de confiance.</a:t>
            </a:r>
            <a:endParaRPr lang="fr-FR" sz="800" dirty="0">
              <a:latin typeface="Stone Serif" pitchFamily="2" charset="0"/>
            </a:endParaRPr>
          </a:p>
        </p:txBody>
      </p:sp>
      <p:sp>
        <p:nvSpPr>
          <p:cNvPr id="24" name="Sous-titre 2"/>
          <p:cNvSpPr txBox="1">
            <a:spLocks/>
          </p:cNvSpPr>
          <p:nvPr/>
        </p:nvSpPr>
        <p:spPr>
          <a:xfrm>
            <a:off x="3668954" y="3846212"/>
            <a:ext cx="107316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BCDiploma</a:t>
            </a:r>
            <a:r>
              <a:rPr lang="fr-FR" sz="800" dirty="0" smtClean="0">
                <a:latin typeface="Stone Serif" pitchFamily="2" charset="0"/>
              </a:rPr>
              <a:t>: start-up développant une solution d’authentification de diplômes, multi-écoles.</a:t>
            </a:r>
            <a:endParaRPr lang="fr-FR" sz="800" dirty="0">
              <a:latin typeface="Stone Serif" pitchFamily="2" charset="0"/>
            </a:endParaRPr>
          </a:p>
        </p:txBody>
      </p:sp>
      <p:sp>
        <p:nvSpPr>
          <p:cNvPr id="30" name="Sous-titre 2"/>
          <p:cNvSpPr txBox="1">
            <a:spLocks/>
          </p:cNvSpPr>
          <p:nvPr/>
        </p:nvSpPr>
        <p:spPr>
          <a:xfrm>
            <a:off x="1840155" y="3846268"/>
            <a:ext cx="1732386"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bitcoin</a:t>
            </a:r>
            <a:r>
              <a:rPr lang="fr-FR" sz="800" dirty="0" smtClean="0">
                <a:latin typeface="Stone Serif" pitchFamily="2" charset="0"/>
              </a:rPr>
              <a:t> – cette monnaie utilise la </a:t>
            </a:r>
            <a:r>
              <a:rPr lang="fr-FR" sz="800" dirty="0" err="1" smtClean="0">
                <a:latin typeface="Stone Serif" pitchFamily="2" charset="0"/>
              </a:rPr>
              <a:t>blockchain</a:t>
            </a:r>
            <a:r>
              <a:rPr lang="fr-FR" sz="800" dirty="0" smtClean="0">
                <a:latin typeface="Stone Serif" pitchFamily="2" charset="0"/>
              </a:rPr>
              <a:t> pour déterminer son mode d’émission et pour assurer les transactions financières. Le </a:t>
            </a:r>
            <a:r>
              <a:rPr lang="fr-FR" sz="800" dirty="0" err="1" smtClean="0">
                <a:latin typeface="Stone Serif" pitchFamily="2" charset="0"/>
              </a:rPr>
              <a:t>bitcoin</a:t>
            </a:r>
            <a:r>
              <a:rPr lang="fr-FR" sz="800" dirty="0" smtClean="0">
                <a:latin typeface="Stone Serif" pitchFamily="2" charset="0"/>
              </a:rPr>
              <a:t> a été créé comme premier cas d’usage de la </a:t>
            </a:r>
            <a:r>
              <a:rPr lang="fr-FR" sz="800" dirty="0" err="1" smtClean="0">
                <a:latin typeface="Stone Serif" pitchFamily="2" charset="0"/>
              </a:rPr>
              <a:t>blockchain</a:t>
            </a:r>
            <a:r>
              <a:rPr lang="fr-FR" sz="800" dirty="0" smtClean="0">
                <a:latin typeface="Stone Serif" pitchFamily="2" charset="0"/>
              </a:rPr>
              <a:t> en 2009.</a:t>
            </a:r>
            <a:endParaRPr lang="fr-FR" sz="800" dirty="0">
              <a:latin typeface="Stone Serif" pitchFamily="2" charset="0"/>
            </a:endParaRPr>
          </a:p>
        </p:txBody>
      </p:sp>
      <p:sp>
        <p:nvSpPr>
          <p:cNvPr id="12" name="ZoneTexte 11"/>
          <p:cNvSpPr txBox="1"/>
          <p:nvPr/>
        </p:nvSpPr>
        <p:spPr>
          <a:xfrm>
            <a:off x="432658" y="3572412"/>
            <a:ext cx="430946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usages de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4880615" y="3824485"/>
            <a:ext cx="2349525"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Toujours se poser ces questions avant de se lancer dans un projet </a:t>
            </a:r>
            <a:r>
              <a:rPr lang="fr-FR" sz="800" dirty="0" err="1" smtClean="0">
                <a:latin typeface="Stone Serif" pitchFamily="2" charset="0"/>
              </a:rPr>
              <a:t>blockchain</a:t>
            </a:r>
            <a:r>
              <a:rPr lang="fr-FR" sz="800" dirty="0" smtClean="0">
                <a:latin typeface="Stone Serif" pitchFamily="2" charset="0"/>
              </a:rPr>
              <a:t>:</a:t>
            </a:r>
          </a:p>
          <a:p>
            <a:pPr algn="l">
              <a:lnSpc>
                <a:spcPct val="135000"/>
              </a:lnSpc>
            </a:pPr>
            <a:r>
              <a:rPr lang="fr-FR" sz="800" dirty="0" smtClean="0">
                <a:latin typeface="Stone Serif" pitchFamily="2" charset="0"/>
              </a:rPr>
              <a:t>- Une base de donnée « classique » suffirait-elle?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Le projet implique-t-il le besoin de se passer d’un tiers de confiance?</a:t>
            </a:r>
          </a:p>
        </p:txBody>
      </p:sp>
      <p:sp>
        <p:nvSpPr>
          <p:cNvPr id="19" name="ZoneTexte 18"/>
          <p:cNvSpPr txBox="1"/>
          <p:nvPr/>
        </p:nvSpPr>
        <p:spPr>
          <a:xfrm>
            <a:off x="4880617" y="3581066"/>
            <a:ext cx="2349524"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Pièges à éviter</a:t>
            </a:r>
            <a:endParaRPr lang="fr-FR" sz="900" dirty="0">
              <a:latin typeface="Stone Serif" pitchFamily="2" charset="0"/>
            </a:endParaRPr>
          </a:p>
        </p:txBody>
      </p:sp>
    </p:spTree>
    <p:extLst>
      <p:ext uri="{BB962C8B-B14F-4D97-AF65-F5344CB8AC3E}">
        <p14:creationId xmlns:p14="http://schemas.microsoft.com/office/powerpoint/2010/main" val="71472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autour de l’IA et créer des gadgets coûteux. Bien souvent, un problème peut-être résolu par une analyse statistique traditionnelle, sans IA de pointe.</a:t>
            </a:r>
          </a:p>
        </p:txBody>
      </p:sp>
      <p:sp>
        <p:nvSpPr>
          <p:cNvPr id="26" name="Sous-titre 2"/>
          <p:cNvSpPr txBox="1">
            <a:spLocks/>
          </p:cNvSpPr>
          <p:nvPr/>
        </p:nvSpPr>
        <p:spPr>
          <a:xfrm>
            <a:off x="4083171" y="4110908"/>
            <a:ext cx="1580437"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commencer par moderniser ses SI et ses </a:t>
            </a:r>
            <a:r>
              <a:rPr lang="fr-FR" sz="700" dirty="0" err="1" smtClean="0">
                <a:latin typeface="Stone Serif" pitchFamily="2" charset="0"/>
              </a:rPr>
              <a:t>ERPs</a:t>
            </a:r>
            <a:r>
              <a:rPr lang="fr-FR" sz="700" dirty="0" smtClean="0">
                <a:latin typeface="Stone Serif" pitchFamily="2" charset="0"/>
              </a:rPr>
              <a:t>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 (créer des </a:t>
            </a:r>
            <a:r>
              <a:rPr lang="fr-FR" sz="700" dirty="0" err="1" smtClean="0">
                <a:latin typeface="Stone Serif" pitchFamily="2" charset="0"/>
              </a:rPr>
              <a:t>POCs</a:t>
            </a:r>
            <a:r>
              <a:rPr lang="fr-FR" sz="700" dirty="0" smtClean="0">
                <a:latin typeface="Stone Serif" pitchFamily="2" charset="0"/>
              </a:rPr>
              <a:t> avant de se lancer à grande échelle)</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 Optimisation logistique (entrepôts, </a:t>
            </a:r>
            <a:r>
              <a:rPr lang="fr-FR" sz="700" dirty="0" err="1" smtClean="0">
                <a:latin typeface="Stone Serif" pitchFamily="2" charset="0"/>
              </a:rPr>
              <a:t>supply</a:t>
            </a:r>
            <a:r>
              <a:rPr lang="fr-FR" sz="700" dirty="0" smtClean="0">
                <a:latin typeface="Stone Serif" pitchFamily="2" charset="0"/>
              </a:rPr>
              <a:t> </a:t>
            </a:r>
            <a:r>
              <a:rPr lang="fr-FR" sz="700" dirty="0" err="1" smtClean="0">
                <a:latin typeface="Stone Serif" pitchFamily="2" charset="0"/>
              </a:rPr>
              <a:t>chain</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br>
              <a:rPr lang="fr-FR" sz="800" dirty="0" smtClean="0">
                <a:latin typeface="Stone Serif" pitchFamily="2" charset="0"/>
              </a:rPr>
            </a:br>
            <a:r>
              <a:rPr lang="fr-FR" sz="800" dirty="0" smtClean="0">
                <a:latin typeface="Stone Serif" pitchFamily="2" charset="0"/>
              </a:rPr>
              <a:t>- une DSI orientée data</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79308"/>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effectivement valorisées qu’une fois leurs usages déterminés et les solutions déployées.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de SI sont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mais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et</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a:t>
            </a:r>
            <a:br>
              <a:rPr lang="fr-FR" sz="800" dirty="0" smtClean="0">
                <a:latin typeface="Stone Serif" pitchFamily="2" charset="0"/>
              </a:rPr>
            </a:br>
            <a:r>
              <a:rPr lang="fr-FR" sz="800" dirty="0" smtClean="0">
                <a:latin typeface="Stone Serif" pitchFamily="2" charset="0"/>
              </a:rPr>
              <a:t>- des collaborateurs formés aux outils de </a:t>
            </a:r>
            <a:r>
              <a:rPr lang="fr-FR" sz="800" dirty="0" err="1" smtClean="0">
                <a:latin typeface="Stone Serif" pitchFamily="2" charset="0"/>
              </a:rPr>
              <a:t>dataviz</a:t>
            </a:r>
            <a:r>
              <a:rPr lang="fr-FR" sz="800" dirty="0">
                <a:latin typeface="Stone Serif" pitchFamily="2" charset="0"/>
              </a:rPr>
              <a:t>.</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technique et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Identifier </a:t>
            </a:r>
            <a:r>
              <a:rPr lang="fr-FR" sz="700" dirty="0">
                <a:latin typeface="Stone Serif" pitchFamily="2" charset="0"/>
              </a:rPr>
              <a:t>les cas d’usage et les gains métiers et </a:t>
            </a:r>
            <a:r>
              <a:rPr lang="fr-FR" sz="700" dirty="0" smtClean="0">
                <a:latin typeface="Stone Serif" pitchFamily="2" charset="0"/>
              </a:rPr>
              <a:t>coûts associés</a:t>
            </a:r>
            <a:endParaRPr lang="fr-FR" sz="700" dirty="0">
              <a:latin typeface="Stone Serif" pitchFamily="2" charset="0"/>
            </a:endParaRP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smtClean="0">
                <a:latin typeface="Stone Serif" pitchFamily="2" charset="0"/>
              </a:rPr>
              <a:t>models</a:t>
            </a:r>
            <a:r>
              <a:rPr lang="fr-FR" sz="800" dirty="0" smtClean="0">
                <a:latin typeface="Stone Serif" pitchFamily="2" charset="0"/>
              </a:rPr>
              <a:t>, souplesse et rapidité de la mise en œuvre.</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missions et compétences: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 (« gouvernance »).</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établir un contrôle interne pour recenser les données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Management du cycle de vie du produit (PLM)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et les services (machines connectées, robotique,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et d’offrir des services en fonction de la consommation.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smtClean="0">
                <a:latin typeface="Stone Serif" pitchFamily="2" charset="0"/>
              </a:rPr>
              <a:t>Datalyo</a:t>
            </a:r>
            <a:r>
              <a:rPr lang="fr-FR" sz="800" dirty="0" smtClean="0">
                <a:latin typeface="Stone Serif" pitchFamily="2" charset="0"/>
              </a:rPr>
              <a:t>, </a:t>
            </a:r>
            <a:r>
              <a:rPr lang="fr-FR" sz="800" dirty="0" err="1" smtClean="0">
                <a:latin typeface="Stone Serif" pitchFamily="2" charset="0"/>
              </a:rPr>
              <a:t>Sicara</a:t>
            </a:r>
            <a:r>
              <a:rPr lang="fr-FR" sz="800" dirty="0" smtClean="0">
                <a:latin typeface="Stone Serif" pitchFamily="2" charset="0"/>
              </a:rPr>
              <a:t> </a:t>
            </a:r>
            <a:r>
              <a:rPr lang="fr-FR" sz="800" dirty="0">
                <a:latin typeface="Stone Serif" pitchFamily="2" charset="0"/>
              </a:rPr>
              <a:t>+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a:t>
            </a:r>
            <a:r>
              <a:rPr lang="fr-FR" sz="750" b="1" dirty="0" smtClean="0">
                <a:latin typeface="Stone Serif" pitchFamily="2" charset="0"/>
              </a:rPr>
              <a:t>/ recommandations</a:t>
            </a:r>
            <a:r>
              <a:rPr lang="fr-FR" sz="750" dirty="0" smtClean="0">
                <a:latin typeface="Stone Serif" pitchFamily="2" charset="0"/>
              </a:rPr>
              <a:t> : </a:t>
            </a:r>
            <a:r>
              <a:rPr lang="fr-FR" sz="750" dirty="0">
                <a:latin typeface="Stone Serif" pitchFamily="2" charset="0"/>
              </a:rPr>
              <a:t>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a:t>
            </a:r>
            <a:r>
              <a:rPr lang="fr-FR" sz="800" dirty="0" smtClean="0">
                <a:latin typeface="Stone Serif" pitchFamily="2" charset="0"/>
              </a:rPr>
              <a:t>une famille de méthodes statistiques au </a:t>
            </a:r>
            <a:r>
              <a:rPr lang="fr-FR" sz="800" dirty="0">
                <a:latin typeface="Stone Serif" pitchFamily="2" charset="0"/>
              </a:rPr>
              <a:t>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3486</TotalTime>
  <Words>2354</Words>
  <Application>Microsoft Office PowerPoint</Application>
  <PresentationFormat>Personnalisé</PresentationFormat>
  <Paragraphs>224</Paragraphs>
  <Slides>11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lpstr>Blockchain</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205</cp:revision>
  <dcterms:created xsi:type="dcterms:W3CDTF">2019-01-04T09:58:09Z</dcterms:created>
  <dcterms:modified xsi:type="dcterms:W3CDTF">2019-05-16T08:52:03Z</dcterms:modified>
</cp:coreProperties>
</file>