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Proxima Nova"/>
      <p:regular r:id="rId12"/>
      <p:bold r:id="rId13"/>
      <p:italic r:id="rId14"/>
      <p:boldItalic r:id="rId15"/>
    </p:embeddedFont>
    <p:embeddedFont>
      <p:font typeface="Alfa Slab One"/>
      <p:regular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ProximaNova-bold.fntdata"/><Relationship Id="rId12" Type="http://schemas.openxmlformats.org/officeDocument/2006/relationships/font" Target="fonts/ProximaNova-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ProximaNova-boldItalic.fntdata"/><Relationship Id="rId14" Type="http://schemas.openxmlformats.org/officeDocument/2006/relationships/font" Target="fonts/ProximaNova-italic.fntdata"/><Relationship Id="rId16" Type="http://schemas.openxmlformats.org/officeDocument/2006/relationships/font" Target="fonts/AlfaSlabOne-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Emma</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f2b747932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f2b747932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Emma</a:t>
            </a:r>
            <a:endParaRPr/>
          </a:p>
          <a:p>
            <a:pPr indent="0" lvl="0" marL="0" rtl="0" algn="l">
              <a:spcBef>
                <a:spcPts val="0"/>
              </a:spcBef>
              <a:spcAft>
                <a:spcPts val="0"/>
              </a:spcAft>
              <a:buNone/>
            </a:pPr>
            <a:r>
              <a:rPr lang="en"/>
              <a:t>Bus gif: https://giphy.com/gifs/animation-dancing-cute-l0ExhgDYmserkFabm</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f2b747932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f2b747932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f2b747932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f2b747932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Katarina</a:t>
            </a:r>
            <a:endParaRPr/>
          </a:p>
          <a:p>
            <a:pPr indent="0" lvl="0" marL="0" rtl="0" algn="l">
              <a:spcBef>
                <a:spcPts val="0"/>
              </a:spcBef>
              <a:spcAft>
                <a:spcPts val="0"/>
              </a:spcAft>
              <a:buNone/>
            </a:pPr>
            <a:r>
              <a:t/>
            </a:r>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when a bus is supposed to be where at which time, which bus routes service which stops, and communicate results to the user.</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Testing weekly will enable us to quickly determine any problems that may arise.</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Next we’ll be talking about our goals. We have 3 types: minimal, basic, and stretch goals</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I’ll be discussing our minimal and basic goals as well as our testing strategy</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Our minimal goals have to do with getting all set up</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Our basic goals have to do with what we want our system to be able to accomplish (like accessing the database to determine which bus is supposed go to which stops at which times, and then communicating those results to our users)</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Regarding testing, we want to test weekly to ensure that we catch any potential problems early on</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f2b747932e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f2b747932e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f2b747932e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f2b747932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2"/>
          <p:cNvSpPr txBox="1"/>
          <p:nvPr>
            <p:ph type="ctrTitle"/>
          </p:nvPr>
        </p:nvSpPr>
        <p:spPr>
          <a:xfrm>
            <a:off x="311700" y="595975"/>
            <a:ext cx="8520600" cy="19578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2" name="Google Shape;12;p2"/>
          <p:cNvSpPr txBox="1"/>
          <p:nvPr>
            <p:ph idx="1" type="subTitle"/>
          </p:nvPr>
        </p:nvSpPr>
        <p:spPr>
          <a:xfrm>
            <a:off x="311700" y="3165823"/>
            <a:ext cx="8520600" cy="733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p:nvPr>
            <p:ph idx="1" type="body"/>
          </p:nvPr>
        </p:nvSpPr>
        <p:spPr>
          <a:xfrm>
            <a:off x="311700" y="32242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311700" y="2480550"/>
            <a:ext cx="8114400" cy="24459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6318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490875"/>
            <a:ext cx="2808000" cy="30780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838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9"/>
          <p:cNvSpPr txBox="1"/>
          <p:nvPr>
            <p:ph type="title"/>
          </p:nvPr>
        </p:nvSpPr>
        <p:spPr>
          <a:xfrm>
            <a:off x="265500" y="1375599"/>
            <a:ext cx="4045200" cy="15519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0" name="Google Shape;40;p9"/>
          <p:cNvSpPr txBox="1"/>
          <p:nvPr>
            <p:ph idx="1" type="subTitle"/>
          </p:nvPr>
        </p:nvSpPr>
        <p:spPr>
          <a:xfrm>
            <a:off x="265500" y="2981125"/>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000">
        <p:push/>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gif"/><Relationship Id="rId4" Type="http://schemas.openxmlformats.org/officeDocument/2006/relationships/image" Target="../media/image11.gi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0.gi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9.png"/><Relationship Id="rId7"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6.jpg"/><Relationship Id="rId5" Type="http://schemas.openxmlformats.org/officeDocument/2006/relationships/image" Target="../media/image8.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595975"/>
            <a:ext cx="8520600" cy="1957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BusBuddy</a:t>
            </a:r>
            <a:endParaRPr/>
          </a:p>
        </p:txBody>
      </p:sp>
      <p:sp>
        <p:nvSpPr>
          <p:cNvPr id="57" name="Google Shape;57;p13"/>
          <p:cNvSpPr txBox="1"/>
          <p:nvPr>
            <p:ph idx="1" type="subTitle"/>
          </p:nvPr>
        </p:nvSpPr>
        <p:spPr>
          <a:xfrm>
            <a:off x="311700" y="2834125"/>
            <a:ext cx="8520600" cy="1954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A Spoken Dialog Solution for Gainesville RTS</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sz="1920"/>
              <a:t>Emma Andrews, Corey Chen, Katarina Jurczyk, Clayton Music</a:t>
            </a:r>
            <a:endParaRPr sz="1920"/>
          </a:p>
          <a:p>
            <a:pPr indent="0" lvl="0" marL="0" rtl="0" algn="ctr">
              <a:spcBef>
                <a:spcPts val="0"/>
              </a:spcBef>
              <a:spcAft>
                <a:spcPts val="0"/>
              </a:spcAft>
              <a:buNone/>
            </a:pPr>
            <a:r>
              <a:rPr lang="en" sz="1920"/>
              <a:t>CIS6930</a:t>
            </a:r>
            <a:endParaRPr sz="1920"/>
          </a:p>
          <a:p>
            <a:pPr indent="0" lvl="0" marL="0" rtl="0" algn="ctr">
              <a:spcBef>
                <a:spcPts val="0"/>
              </a:spcBef>
              <a:spcAft>
                <a:spcPts val="0"/>
              </a:spcAft>
              <a:buNone/>
            </a:pPr>
            <a:r>
              <a:rPr lang="en" sz="1920"/>
              <a:t>9/27/21</a:t>
            </a:r>
            <a:endParaRPr sz="1920"/>
          </a:p>
        </p:txBody>
      </p:sp>
      <p:pic>
        <p:nvPicPr>
          <p:cNvPr id="58" name="Google Shape;58;p13"/>
          <p:cNvPicPr preferRelativeResize="0"/>
          <p:nvPr/>
        </p:nvPicPr>
        <p:blipFill rotWithShape="1">
          <a:blip r:embed="rId3">
            <a:alphaModFix/>
          </a:blip>
          <a:srcRect b="21698" l="0" r="0" t="26353"/>
          <a:stretch/>
        </p:blipFill>
        <p:spPr>
          <a:xfrm>
            <a:off x="6452800" y="1674400"/>
            <a:ext cx="2232550" cy="1159725"/>
          </a:xfrm>
          <a:prstGeom prst="rect">
            <a:avLst/>
          </a:prstGeom>
          <a:noFill/>
          <a:ln>
            <a:noFill/>
          </a:ln>
        </p:spPr>
      </p:pic>
      <p:pic>
        <p:nvPicPr>
          <p:cNvPr id="59" name="Google Shape;59;p13"/>
          <p:cNvPicPr preferRelativeResize="0"/>
          <p:nvPr/>
        </p:nvPicPr>
        <p:blipFill rotWithShape="1">
          <a:blip r:embed="rId4">
            <a:alphaModFix/>
          </a:blip>
          <a:srcRect b="21698" l="0" r="0" t="26353"/>
          <a:stretch/>
        </p:blipFill>
        <p:spPr>
          <a:xfrm flipH="1">
            <a:off x="311700" y="1674400"/>
            <a:ext cx="2232550" cy="11597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
                                        </p:tgtEl>
                                        <p:attrNameLst>
                                          <p:attrName>style.visibility</p:attrName>
                                        </p:attrNameLst>
                                      </p:cBhvr>
                                      <p:to>
                                        <p:strVal val="visible"/>
                                      </p:to>
                                    </p:set>
                                    <p:animEffect filter="fade" transition="in">
                                      <p:cBhvr>
                                        <p:cTn dur="1000"/>
                                        <p:tgtEl>
                                          <p:spTgt spid="5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Motivation</a:t>
            </a:r>
            <a:endParaRPr/>
          </a:p>
        </p:txBody>
      </p:sp>
      <p:sp>
        <p:nvSpPr>
          <p:cNvPr id="65" name="Google Shape;65;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7500" lvl="0" marL="457200" rtl="0" algn="l">
              <a:lnSpc>
                <a:spcPct val="150000"/>
              </a:lnSpc>
              <a:spcBef>
                <a:spcPts val="0"/>
              </a:spcBef>
              <a:spcAft>
                <a:spcPts val="0"/>
              </a:spcAft>
              <a:buSzPts val="1400"/>
              <a:buChar char="●"/>
            </a:pPr>
            <a:r>
              <a:rPr lang="en" sz="1400"/>
              <a:t>RTS bus system in Gainesville widely used</a:t>
            </a:r>
            <a:endParaRPr sz="1400"/>
          </a:p>
          <a:p>
            <a:pPr indent="-317500" lvl="0" marL="457200" rtl="0" algn="l">
              <a:lnSpc>
                <a:spcPct val="150000"/>
              </a:lnSpc>
              <a:spcBef>
                <a:spcPts val="0"/>
              </a:spcBef>
              <a:spcAft>
                <a:spcPts val="0"/>
              </a:spcAft>
              <a:buSzPts val="1400"/>
              <a:buChar char="●"/>
            </a:pPr>
            <a:r>
              <a:rPr lang="en" sz="1400"/>
              <a:t>Need to know what bus to take where and times it comes</a:t>
            </a:r>
            <a:endParaRPr sz="1400"/>
          </a:p>
          <a:p>
            <a:pPr indent="-317500" lvl="1" marL="914400" rtl="0" algn="l">
              <a:lnSpc>
                <a:spcPct val="150000"/>
              </a:lnSpc>
              <a:spcBef>
                <a:spcPts val="0"/>
              </a:spcBef>
              <a:spcAft>
                <a:spcPts val="0"/>
              </a:spcAft>
              <a:buSzPts val="1400"/>
              <a:buChar char="○"/>
            </a:pPr>
            <a:r>
              <a:rPr lang="en"/>
              <a:t>Mobile apps, but has drawbacks</a:t>
            </a:r>
            <a:endParaRPr/>
          </a:p>
          <a:p>
            <a:pPr indent="-317500" lvl="2" marL="1371600" rtl="0" algn="l">
              <a:lnSpc>
                <a:spcPct val="150000"/>
              </a:lnSpc>
              <a:spcBef>
                <a:spcPts val="0"/>
              </a:spcBef>
              <a:spcAft>
                <a:spcPts val="0"/>
              </a:spcAft>
              <a:buSzPts val="1400"/>
              <a:buChar char="■"/>
            </a:pPr>
            <a:r>
              <a:rPr lang="en"/>
              <a:t>Annoying to use while getting ready</a:t>
            </a:r>
            <a:endParaRPr/>
          </a:p>
          <a:p>
            <a:pPr indent="-317500" lvl="2" marL="1371600" rtl="0" algn="l">
              <a:lnSpc>
                <a:spcPct val="150000"/>
              </a:lnSpc>
              <a:spcBef>
                <a:spcPts val="0"/>
              </a:spcBef>
              <a:spcAft>
                <a:spcPts val="0"/>
              </a:spcAft>
              <a:buSzPts val="1400"/>
              <a:buChar char="■"/>
            </a:pPr>
            <a:r>
              <a:rPr lang="en"/>
              <a:t>Confusing maps</a:t>
            </a:r>
            <a:endParaRPr/>
          </a:p>
          <a:p>
            <a:pPr indent="-317500" lvl="0" marL="457200" rtl="0" algn="l">
              <a:lnSpc>
                <a:spcPct val="150000"/>
              </a:lnSpc>
              <a:spcBef>
                <a:spcPts val="0"/>
              </a:spcBef>
              <a:spcAft>
                <a:spcPts val="0"/>
              </a:spcAft>
              <a:buSzPts val="1400"/>
              <a:buChar char="●"/>
            </a:pPr>
            <a:r>
              <a:rPr lang="en" sz="1400"/>
              <a:t>Spoken dialogue assistant that answers questions about the bus system</a:t>
            </a:r>
            <a:endParaRPr sz="1400"/>
          </a:p>
          <a:p>
            <a:pPr indent="-317500" lvl="1" marL="914400" rtl="0" algn="l">
              <a:lnSpc>
                <a:spcPct val="150000"/>
              </a:lnSpc>
              <a:spcBef>
                <a:spcPts val="0"/>
              </a:spcBef>
              <a:spcAft>
                <a:spcPts val="0"/>
              </a:spcAft>
              <a:buSzPts val="1400"/>
              <a:buChar char="○"/>
            </a:pPr>
            <a:r>
              <a:rPr lang="en"/>
              <a:t>Routes, stops, times</a:t>
            </a:r>
            <a:endParaRPr/>
          </a:p>
          <a:p>
            <a:pPr indent="-317500" lvl="0" marL="457200" rtl="0" algn="l">
              <a:lnSpc>
                <a:spcPct val="150000"/>
              </a:lnSpc>
              <a:spcBef>
                <a:spcPts val="0"/>
              </a:spcBef>
              <a:spcAft>
                <a:spcPts val="0"/>
              </a:spcAft>
              <a:buSzPts val="1400"/>
              <a:buChar char="●"/>
            </a:pPr>
            <a:r>
              <a:rPr lang="en" sz="1400"/>
              <a:t>Hands free solution</a:t>
            </a:r>
            <a:endParaRPr sz="1400"/>
          </a:p>
          <a:p>
            <a:pPr indent="-317500" lvl="0" marL="457200" rtl="0" algn="l">
              <a:lnSpc>
                <a:spcPct val="150000"/>
              </a:lnSpc>
              <a:spcBef>
                <a:spcPts val="0"/>
              </a:spcBef>
              <a:spcAft>
                <a:spcPts val="0"/>
              </a:spcAft>
              <a:buSzPts val="1400"/>
              <a:buChar char="●"/>
            </a:pPr>
            <a:r>
              <a:rPr lang="en" sz="1400"/>
              <a:t>Reduces stress and distractions when leaving</a:t>
            </a:r>
            <a:endParaRPr sz="1400"/>
          </a:p>
        </p:txBody>
      </p:sp>
      <p:pic>
        <p:nvPicPr>
          <p:cNvPr id="66" name="Google Shape;66;p14"/>
          <p:cNvPicPr preferRelativeResize="0"/>
          <p:nvPr/>
        </p:nvPicPr>
        <p:blipFill rotWithShape="1">
          <a:blip r:embed="rId3">
            <a:alphaModFix/>
          </a:blip>
          <a:srcRect b="21698" l="0" r="0" t="26353"/>
          <a:stretch/>
        </p:blipFill>
        <p:spPr>
          <a:xfrm>
            <a:off x="6407625" y="151513"/>
            <a:ext cx="2232550" cy="11597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Proposed System &amp; Plan</a:t>
            </a:r>
            <a:endParaRPr/>
          </a:p>
        </p:txBody>
      </p:sp>
      <p:sp>
        <p:nvSpPr>
          <p:cNvPr id="72" name="Google Shape;72;p1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317500" lvl="0" marL="457200" rtl="0" algn="l">
              <a:lnSpc>
                <a:spcPct val="120000"/>
              </a:lnSpc>
              <a:spcBef>
                <a:spcPts val="0"/>
              </a:spcBef>
              <a:spcAft>
                <a:spcPts val="0"/>
              </a:spcAft>
              <a:buSzPts val="1400"/>
              <a:buChar char="●"/>
            </a:pPr>
            <a:r>
              <a:rPr lang="en"/>
              <a:t>A</a:t>
            </a:r>
            <a:r>
              <a:rPr lang="en"/>
              <a:t>nswers questions related to Gainesville RTS bus routes and arrival times;</a:t>
            </a:r>
            <a:endParaRPr/>
          </a:p>
          <a:p>
            <a:pPr indent="-317500" lvl="0" marL="457200" rtl="0" algn="l">
              <a:lnSpc>
                <a:spcPct val="120000"/>
              </a:lnSpc>
              <a:spcBef>
                <a:spcPts val="0"/>
              </a:spcBef>
              <a:spcAft>
                <a:spcPts val="0"/>
              </a:spcAft>
              <a:buSzPts val="1400"/>
              <a:buChar char="●"/>
            </a:pPr>
            <a:r>
              <a:rPr lang="en"/>
              <a:t>Tells </a:t>
            </a:r>
            <a:r>
              <a:rPr lang="en"/>
              <a:t>what routes serve this stop </a:t>
            </a:r>
            <a:r>
              <a:rPr lang="en"/>
              <a:t>and  when the next bus of a given route will arrive at the stop</a:t>
            </a:r>
            <a:r>
              <a:rPr lang="en"/>
              <a:t>;</a:t>
            </a:r>
            <a:endParaRPr/>
          </a:p>
          <a:p>
            <a:pPr indent="-317500" lvl="0" marL="457200" rtl="0" algn="l">
              <a:lnSpc>
                <a:spcPct val="120000"/>
              </a:lnSpc>
              <a:spcBef>
                <a:spcPts val="0"/>
              </a:spcBef>
              <a:spcAft>
                <a:spcPts val="0"/>
              </a:spcAft>
              <a:buSzPts val="1400"/>
              <a:buChar char="●"/>
            </a:pPr>
            <a:r>
              <a:rPr lang="en"/>
              <a:t>Gives a destination stop and receives information on what routes serve that destination and the nearest stop to go to;</a:t>
            </a:r>
            <a:endParaRPr/>
          </a:p>
          <a:p>
            <a:pPr indent="-317500" lvl="0" marL="457200" rtl="0" algn="l">
              <a:lnSpc>
                <a:spcPct val="120000"/>
              </a:lnSpc>
              <a:spcBef>
                <a:spcPts val="0"/>
              </a:spcBef>
              <a:spcAft>
                <a:spcPts val="0"/>
              </a:spcAft>
              <a:buSzPts val="1400"/>
              <a:buChar char="●"/>
            </a:pPr>
            <a:r>
              <a:rPr lang="en"/>
              <a:t>P</a:t>
            </a:r>
            <a:r>
              <a:rPr lang="en"/>
              <a:t>ersona: </a:t>
            </a:r>
            <a:r>
              <a:rPr lang="en"/>
              <a:t>a friendly and efficient guide that helps get to user’s destination quickly.</a:t>
            </a:r>
            <a:endParaRPr/>
          </a:p>
        </p:txBody>
      </p:sp>
      <p:sp>
        <p:nvSpPr>
          <p:cNvPr id="73" name="Google Shape;73;p15"/>
          <p:cNvSpPr txBox="1"/>
          <p:nvPr>
            <p:ph idx="2" type="body"/>
          </p:nvPr>
        </p:nvSpPr>
        <p:spPr>
          <a:xfrm>
            <a:off x="4468200" y="1152475"/>
            <a:ext cx="4529700" cy="3416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605"/>
              <a:buNone/>
            </a:pPr>
            <a:r>
              <a:rPr lang="en" sz="1000">
                <a:solidFill>
                  <a:srgbClr val="AAAAAA"/>
                </a:solidFill>
              </a:rPr>
              <a:t>User: I want to go to the hub. </a:t>
            </a:r>
            <a:endParaRPr sz="1000">
              <a:solidFill>
                <a:srgbClr val="AAAAAA"/>
              </a:solidFill>
            </a:endParaRPr>
          </a:p>
          <a:p>
            <a:pPr indent="0" lvl="0" marL="0" rtl="0" algn="l">
              <a:lnSpc>
                <a:spcPct val="115000"/>
              </a:lnSpc>
              <a:spcBef>
                <a:spcPts val="0"/>
              </a:spcBef>
              <a:spcAft>
                <a:spcPts val="0"/>
              </a:spcAft>
              <a:buSzPts val="605"/>
              <a:buNone/>
            </a:pPr>
            <a:r>
              <a:rPr lang="en" sz="1000">
                <a:solidFill>
                  <a:srgbClr val="AAAAAA"/>
                </a:solidFill>
              </a:rPr>
              <a:t>System: [recognizes destination as “hub”] Alright. Where do you want to leave from? </a:t>
            </a:r>
            <a:endParaRPr sz="1000">
              <a:solidFill>
                <a:srgbClr val="AAAAAA"/>
              </a:solidFill>
            </a:endParaRPr>
          </a:p>
          <a:p>
            <a:pPr indent="0" lvl="0" marL="0" rtl="0" algn="l">
              <a:lnSpc>
                <a:spcPct val="115000"/>
              </a:lnSpc>
              <a:spcBef>
                <a:spcPts val="0"/>
              </a:spcBef>
              <a:spcAft>
                <a:spcPts val="0"/>
              </a:spcAft>
              <a:buSzPts val="605"/>
              <a:buNone/>
            </a:pPr>
            <a:r>
              <a:rPr lang="en" sz="1000">
                <a:solidFill>
                  <a:srgbClr val="AAAAAA"/>
                </a:solidFill>
              </a:rPr>
              <a:t>U: The Reitz. </a:t>
            </a:r>
            <a:endParaRPr sz="1000">
              <a:solidFill>
                <a:srgbClr val="AAAAAA"/>
              </a:solidFill>
            </a:endParaRPr>
          </a:p>
          <a:p>
            <a:pPr indent="0" lvl="0" marL="0" rtl="0" algn="l">
              <a:lnSpc>
                <a:spcPct val="115000"/>
              </a:lnSpc>
              <a:spcBef>
                <a:spcPts val="0"/>
              </a:spcBef>
              <a:spcAft>
                <a:spcPts val="0"/>
              </a:spcAft>
              <a:buSzPts val="605"/>
              <a:buNone/>
            </a:pPr>
            <a:r>
              <a:rPr lang="en" sz="1000">
                <a:solidFill>
                  <a:srgbClr val="AAAAAA"/>
                </a:solidFill>
              </a:rPr>
              <a:t>S: [recognizes departure point as “reitz”] Sounds good. When do you want to leave? </a:t>
            </a:r>
            <a:endParaRPr sz="1000">
              <a:solidFill>
                <a:srgbClr val="AAAAAA"/>
              </a:solidFill>
            </a:endParaRPr>
          </a:p>
          <a:p>
            <a:pPr indent="0" lvl="0" marL="0" rtl="0" algn="l">
              <a:lnSpc>
                <a:spcPct val="115000"/>
              </a:lnSpc>
              <a:spcBef>
                <a:spcPts val="0"/>
              </a:spcBef>
              <a:spcAft>
                <a:spcPts val="0"/>
              </a:spcAft>
              <a:buSzPts val="605"/>
              <a:buNone/>
            </a:pPr>
            <a:r>
              <a:rPr lang="en" sz="1000">
                <a:solidFill>
                  <a:srgbClr val="AAAAAA"/>
                </a:solidFill>
              </a:rPr>
              <a:t>U: In the next half hour. </a:t>
            </a:r>
            <a:endParaRPr sz="1000">
              <a:solidFill>
                <a:srgbClr val="AAAAAA"/>
              </a:solidFill>
            </a:endParaRPr>
          </a:p>
          <a:p>
            <a:pPr indent="0" lvl="0" marL="0" rtl="0" algn="l">
              <a:lnSpc>
                <a:spcPct val="115000"/>
              </a:lnSpc>
              <a:spcBef>
                <a:spcPts val="0"/>
              </a:spcBef>
              <a:spcAft>
                <a:spcPts val="0"/>
              </a:spcAft>
              <a:buSzPts val="605"/>
              <a:buNone/>
            </a:pPr>
            <a:r>
              <a:rPr lang="en" sz="1000">
                <a:solidFill>
                  <a:srgbClr val="AAAAAA"/>
                </a:solidFill>
              </a:rPr>
              <a:t>S: [uses current time to determine bounds of departure time; queries database] Ok, I’ve found two buses that you might be interested in. The first leaves at 11:24 and the second departs at 11:36. </a:t>
            </a:r>
            <a:endParaRPr sz="1000">
              <a:solidFill>
                <a:srgbClr val="AAAAAA"/>
              </a:solidFill>
            </a:endParaRPr>
          </a:p>
          <a:p>
            <a:pPr indent="0" lvl="0" marL="0" rtl="0" algn="l">
              <a:lnSpc>
                <a:spcPct val="115000"/>
              </a:lnSpc>
              <a:spcBef>
                <a:spcPts val="0"/>
              </a:spcBef>
              <a:spcAft>
                <a:spcPts val="0"/>
              </a:spcAft>
              <a:buSzPts val="605"/>
              <a:buNone/>
            </a:pPr>
            <a:r>
              <a:rPr lang="en" sz="1000">
                <a:solidFill>
                  <a:srgbClr val="AAAAAA"/>
                </a:solidFill>
              </a:rPr>
              <a:t>U: Is one faster than the other?</a:t>
            </a:r>
            <a:endParaRPr sz="1000">
              <a:solidFill>
                <a:srgbClr val="AAAAAA"/>
              </a:solidFill>
            </a:endParaRPr>
          </a:p>
          <a:p>
            <a:pPr indent="0" lvl="0" marL="0" rtl="0" algn="l">
              <a:lnSpc>
                <a:spcPct val="115000"/>
              </a:lnSpc>
              <a:spcBef>
                <a:spcPts val="0"/>
              </a:spcBef>
              <a:spcAft>
                <a:spcPts val="0"/>
              </a:spcAft>
              <a:buSzPts val="605"/>
              <a:buNone/>
            </a:pPr>
            <a:r>
              <a:rPr lang="en" sz="1000">
                <a:solidFill>
                  <a:srgbClr val="AAAAAA"/>
                </a:solidFill>
              </a:rPr>
              <a:t>S: [recognizes that the user is asking about the options it just gave the user and selects the pertinent information (arrival time - departure time)] Yes, the bus that leaves at 11:24 is 4 minutes faster. The total ride time is 10 minutes. </a:t>
            </a:r>
            <a:endParaRPr sz="1000">
              <a:solidFill>
                <a:srgbClr val="AAAAAA"/>
              </a:solidFill>
            </a:endParaRPr>
          </a:p>
          <a:p>
            <a:pPr indent="0" lvl="0" marL="0" rtl="0" algn="l">
              <a:lnSpc>
                <a:spcPct val="115000"/>
              </a:lnSpc>
              <a:spcBef>
                <a:spcPts val="0"/>
              </a:spcBef>
              <a:spcAft>
                <a:spcPts val="0"/>
              </a:spcAft>
              <a:buSzPts val="605"/>
              <a:buNone/>
            </a:pPr>
            <a:r>
              <a:rPr lang="en" sz="1000">
                <a:solidFill>
                  <a:srgbClr val="AAAAAA"/>
                </a:solidFill>
              </a:rPr>
              <a:t>U: Alright, I’ll go with that one.</a:t>
            </a:r>
            <a:endParaRPr sz="1000">
              <a:solidFill>
                <a:srgbClr val="AAAAAA"/>
              </a:solidFill>
            </a:endParaRPr>
          </a:p>
          <a:p>
            <a:pPr indent="0" lvl="0" marL="0" rtl="0" algn="l">
              <a:lnSpc>
                <a:spcPct val="115000"/>
              </a:lnSpc>
              <a:spcBef>
                <a:spcPts val="0"/>
              </a:spcBef>
              <a:spcAft>
                <a:spcPts val="0"/>
              </a:spcAft>
              <a:buSzPts val="605"/>
              <a:buNone/>
            </a:pPr>
            <a:r>
              <a:rPr lang="en" sz="1000">
                <a:solidFill>
                  <a:srgbClr val="AAAAAA"/>
                </a:solidFill>
              </a:rPr>
              <a:t>S: Ok. You are looking for bus 20 and it departs from the Reitz at 11:24. You should get to the Hub by 11:34am. Do you need help with anything else? </a:t>
            </a:r>
            <a:endParaRPr sz="1000">
              <a:solidFill>
                <a:srgbClr val="AAAAAA"/>
              </a:solidFill>
            </a:endParaRPr>
          </a:p>
          <a:p>
            <a:pPr indent="0" lvl="0" marL="0" rtl="0" algn="l">
              <a:lnSpc>
                <a:spcPct val="115000"/>
              </a:lnSpc>
              <a:spcBef>
                <a:spcPts val="0"/>
              </a:spcBef>
              <a:spcAft>
                <a:spcPts val="0"/>
              </a:spcAft>
              <a:buSzPts val="605"/>
              <a:buNone/>
            </a:pPr>
            <a:r>
              <a:rPr lang="en" sz="1000">
                <a:solidFill>
                  <a:srgbClr val="AAAAAA"/>
                </a:solidFill>
              </a:rPr>
              <a:t>U: No thanks. </a:t>
            </a:r>
            <a:endParaRPr sz="1000">
              <a:solidFill>
                <a:srgbClr val="AAAAAA"/>
              </a:solidFill>
            </a:endParaRPr>
          </a:p>
          <a:p>
            <a:pPr indent="0" lvl="0" marL="0" rtl="0" algn="l">
              <a:lnSpc>
                <a:spcPct val="115000"/>
              </a:lnSpc>
              <a:spcBef>
                <a:spcPts val="0"/>
              </a:spcBef>
              <a:spcAft>
                <a:spcPts val="0"/>
              </a:spcAft>
              <a:buSzPts val="605"/>
              <a:buNone/>
            </a:pPr>
            <a:r>
              <a:rPr lang="en" sz="1000">
                <a:solidFill>
                  <a:srgbClr val="AAAAAA"/>
                </a:solidFill>
              </a:rPr>
              <a:t>S: [recognizes that the user is done with the application] </a:t>
            </a:r>
            <a:endParaRPr sz="1000">
              <a:solidFill>
                <a:srgbClr val="AAAAAA"/>
              </a:solidFill>
            </a:endParaRPr>
          </a:p>
        </p:txBody>
      </p:sp>
      <p:pic>
        <p:nvPicPr>
          <p:cNvPr id="74" name="Google Shape;74;p15"/>
          <p:cNvPicPr preferRelativeResize="0"/>
          <p:nvPr/>
        </p:nvPicPr>
        <p:blipFill>
          <a:blip r:embed="rId3">
            <a:alphaModFix/>
          </a:blip>
          <a:stretch>
            <a:fillRect/>
          </a:stretch>
        </p:blipFill>
        <p:spPr>
          <a:xfrm flipH="1">
            <a:off x="7778850" y="544175"/>
            <a:ext cx="954299" cy="954299"/>
          </a:xfrm>
          <a:prstGeom prst="rect">
            <a:avLst/>
          </a:prstGeom>
          <a:noFill/>
          <a:ln>
            <a:noFill/>
          </a:ln>
        </p:spPr>
      </p:pic>
      <p:pic>
        <p:nvPicPr>
          <p:cNvPr id="75" name="Google Shape;75;p15"/>
          <p:cNvPicPr preferRelativeResize="0"/>
          <p:nvPr/>
        </p:nvPicPr>
        <p:blipFill>
          <a:blip r:embed="rId4">
            <a:alphaModFix/>
          </a:blip>
          <a:stretch>
            <a:fillRect/>
          </a:stretch>
        </p:blipFill>
        <p:spPr>
          <a:xfrm>
            <a:off x="1860108" y="4256270"/>
            <a:ext cx="942893" cy="236859"/>
          </a:xfrm>
          <a:prstGeom prst="rect">
            <a:avLst/>
          </a:prstGeom>
          <a:noFill/>
          <a:ln>
            <a:noFill/>
          </a:ln>
        </p:spPr>
      </p:pic>
      <p:pic>
        <p:nvPicPr>
          <p:cNvPr id="76" name="Google Shape;76;p15"/>
          <p:cNvPicPr preferRelativeResize="0"/>
          <p:nvPr/>
        </p:nvPicPr>
        <p:blipFill rotWithShape="1">
          <a:blip r:embed="rId5">
            <a:alphaModFix/>
          </a:blip>
          <a:srcRect b="20898" l="9527" r="14617" t="22741"/>
          <a:stretch/>
        </p:blipFill>
        <p:spPr>
          <a:xfrm>
            <a:off x="2844727" y="4239221"/>
            <a:ext cx="1109298" cy="270958"/>
          </a:xfrm>
          <a:prstGeom prst="rect">
            <a:avLst/>
          </a:prstGeom>
          <a:noFill/>
          <a:ln>
            <a:noFill/>
          </a:ln>
        </p:spPr>
      </p:pic>
      <p:pic>
        <p:nvPicPr>
          <p:cNvPr id="77" name="Google Shape;77;p15"/>
          <p:cNvPicPr preferRelativeResize="0"/>
          <p:nvPr/>
        </p:nvPicPr>
        <p:blipFill>
          <a:blip r:embed="rId6">
            <a:alphaModFix/>
          </a:blip>
          <a:stretch>
            <a:fillRect/>
          </a:stretch>
        </p:blipFill>
        <p:spPr>
          <a:xfrm>
            <a:off x="420600" y="4180525"/>
            <a:ext cx="435387" cy="388349"/>
          </a:xfrm>
          <a:prstGeom prst="rect">
            <a:avLst/>
          </a:prstGeom>
          <a:noFill/>
          <a:ln>
            <a:noFill/>
          </a:ln>
        </p:spPr>
      </p:pic>
      <p:pic>
        <p:nvPicPr>
          <p:cNvPr id="78" name="Google Shape;78;p15"/>
          <p:cNvPicPr preferRelativeResize="0"/>
          <p:nvPr/>
        </p:nvPicPr>
        <p:blipFill rotWithShape="1">
          <a:blip r:embed="rId7">
            <a:alphaModFix/>
          </a:blip>
          <a:srcRect b="13811" l="17434" r="16449" t="12917"/>
          <a:stretch/>
        </p:blipFill>
        <p:spPr>
          <a:xfrm>
            <a:off x="855974" y="4225827"/>
            <a:ext cx="1004140" cy="29774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Goals</a:t>
            </a:r>
            <a:endParaRPr/>
          </a:p>
        </p:txBody>
      </p:sp>
      <p:sp>
        <p:nvSpPr>
          <p:cNvPr id="84" name="Google Shape;84;p16"/>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Minimal - October 25</a:t>
            </a:r>
            <a:endParaRPr/>
          </a:p>
          <a:p>
            <a:pPr indent="-279400" lvl="0" marL="457200" rtl="0" algn="l">
              <a:spcBef>
                <a:spcPts val="1200"/>
              </a:spcBef>
              <a:spcAft>
                <a:spcPts val="0"/>
              </a:spcAft>
              <a:buSzPts val="800"/>
              <a:buChar char="●"/>
            </a:pPr>
            <a:r>
              <a:rPr lang="en" sz="1100"/>
              <a:t>Getting set up</a:t>
            </a:r>
            <a:endParaRPr sz="1100"/>
          </a:p>
          <a:p>
            <a:pPr indent="-279400" lvl="0" marL="457200" rtl="0" algn="l">
              <a:spcBef>
                <a:spcPts val="0"/>
              </a:spcBef>
              <a:spcAft>
                <a:spcPts val="0"/>
              </a:spcAft>
              <a:buSzPts val="800"/>
              <a:buChar char="●"/>
            </a:pPr>
            <a:r>
              <a:rPr lang="en" sz="1100"/>
              <a:t>Figure out how to transfer our system to Google Home or to a phone</a:t>
            </a:r>
            <a:endParaRPr sz="1100"/>
          </a:p>
          <a:p>
            <a:pPr indent="-279400" lvl="0" marL="457200" rtl="0" algn="l">
              <a:spcBef>
                <a:spcPts val="0"/>
              </a:spcBef>
              <a:spcAft>
                <a:spcPts val="0"/>
              </a:spcAft>
              <a:buSzPts val="800"/>
              <a:buChar char="●"/>
            </a:pPr>
            <a:r>
              <a:rPr lang="en" sz="1100"/>
              <a:t>Be able to correctly transcribe a statement and grab the correct intentions, as well as the associated response</a:t>
            </a:r>
            <a:endParaRPr sz="1100"/>
          </a:p>
        </p:txBody>
      </p:sp>
      <p:sp>
        <p:nvSpPr>
          <p:cNvPr id="85" name="Google Shape;85;p16"/>
          <p:cNvSpPr txBox="1"/>
          <p:nvPr>
            <p:ph idx="2" type="body"/>
          </p:nvPr>
        </p:nvSpPr>
        <p:spPr>
          <a:xfrm>
            <a:off x="311700" y="2820700"/>
            <a:ext cx="3999900" cy="1502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Basic - November 8</a:t>
            </a:r>
            <a:endParaRPr/>
          </a:p>
          <a:p>
            <a:pPr indent="-298450" lvl="0" marL="457200" rtl="0" algn="l">
              <a:spcBef>
                <a:spcPts val="1200"/>
              </a:spcBef>
              <a:spcAft>
                <a:spcPts val="0"/>
              </a:spcAft>
              <a:buSzPts val="1100"/>
              <a:buChar char="●"/>
            </a:pPr>
            <a:r>
              <a:rPr lang="en" sz="1100"/>
              <a:t>Access the database and communicate results to the user </a:t>
            </a:r>
            <a:endParaRPr sz="1100"/>
          </a:p>
          <a:p>
            <a:pPr indent="-298450" lvl="0" marL="457200" rtl="0" algn="l">
              <a:spcBef>
                <a:spcPts val="0"/>
              </a:spcBef>
              <a:spcAft>
                <a:spcPts val="0"/>
              </a:spcAft>
              <a:buSzPts val="1100"/>
              <a:buChar char="●"/>
            </a:pPr>
            <a:r>
              <a:rPr lang="en" sz="1100"/>
              <a:t>Determine the user’s geographical location</a:t>
            </a:r>
            <a:endParaRPr sz="1100"/>
          </a:p>
          <a:p>
            <a:pPr indent="-298450" lvl="0" marL="457200" rtl="0" algn="l">
              <a:spcBef>
                <a:spcPts val="0"/>
              </a:spcBef>
              <a:spcAft>
                <a:spcPts val="0"/>
              </a:spcAft>
              <a:buSzPts val="1100"/>
              <a:buChar char="●"/>
            </a:pPr>
            <a:r>
              <a:rPr lang="en" sz="1100"/>
              <a:t>Follow up with users for unknown commands and unknown locations &amp; bus stops</a:t>
            </a:r>
            <a:endParaRPr/>
          </a:p>
        </p:txBody>
      </p:sp>
      <p:sp>
        <p:nvSpPr>
          <p:cNvPr id="86" name="Google Shape;86;p16"/>
          <p:cNvSpPr txBox="1"/>
          <p:nvPr/>
        </p:nvSpPr>
        <p:spPr>
          <a:xfrm>
            <a:off x="4500300" y="2058375"/>
            <a:ext cx="4332000" cy="1145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2"/>
                </a:solidFill>
                <a:latin typeface="Proxima Nova"/>
                <a:ea typeface="Proxima Nova"/>
                <a:cs typeface="Proxima Nova"/>
                <a:sym typeface="Proxima Nova"/>
              </a:rPr>
              <a:t>Testing</a:t>
            </a:r>
            <a:endParaRPr b="1" sz="1100">
              <a:solidFill>
                <a:schemeClr val="dk1"/>
              </a:solidFill>
            </a:endParaRPr>
          </a:p>
          <a:p>
            <a:pPr indent="-298450" lvl="0" marL="457200" rtl="0" algn="l">
              <a:lnSpc>
                <a:spcPct val="115000"/>
              </a:lnSpc>
              <a:spcBef>
                <a:spcPts val="1200"/>
              </a:spcBef>
              <a:spcAft>
                <a:spcPts val="0"/>
              </a:spcAft>
              <a:buClr>
                <a:schemeClr val="dk2"/>
              </a:buClr>
              <a:buSzPts val="1100"/>
              <a:buChar char="●"/>
            </a:pPr>
            <a:r>
              <a:rPr lang="en" sz="1100">
                <a:solidFill>
                  <a:schemeClr val="dk2"/>
                </a:solidFill>
                <a:latin typeface="Proxima Nova"/>
                <a:ea typeface="Proxima Nova"/>
                <a:cs typeface="Proxima Nova"/>
                <a:sym typeface="Proxima Nova"/>
              </a:rPr>
              <a:t>Weekly testing</a:t>
            </a:r>
            <a:endParaRPr sz="1100">
              <a:solidFill>
                <a:schemeClr val="dk2"/>
              </a:solidFill>
              <a:latin typeface="Proxima Nova"/>
              <a:ea typeface="Proxima Nova"/>
              <a:cs typeface="Proxima Nova"/>
              <a:sym typeface="Proxima Nova"/>
            </a:endParaRPr>
          </a:p>
          <a:p>
            <a:pPr indent="-298450" lvl="0" marL="457200" rtl="0" algn="l">
              <a:lnSpc>
                <a:spcPct val="115000"/>
              </a:lnSpc>
              <a:spcBef>
                <a:spcPts val="0"/>
              </a:spcBef>
              <a:spcAft>
                <a:spcPts val="0"/>
              </a:spcAft>
              <a:buClr>
                <a:schemeClr val="dk2"/>
              </a:buClr>
              <a:buSzPts val="1100"/>
              <a:buChar char="●"/>
            </a:pPr>
            <a:r>
              <a:rPr lang="en" sz="1100">
                <a:solidFill>
                  <a:schemeClr val="dk2"/>
                </a:solidFill>
                <a:latin typeface="Proxima Nova"/>
                <a:ea typeface="Proxima Nova"/>
                <a:cs typeface="Proxima Nova"/>
                <a:sym typeface="Proxima Nova"/>
              </a:rPr>
              <a:t>Testing with users after minimal goals have been achieved</a:t>
            </a:r>
            <a:endParaRPr sz="1100">
              <a:solidFill>
                <a:schemeClr val="dk2"/>
              </a:solidFill>
              <a:latin typeface="Proxima Nova"/>
              <a:ea typeface="Proxima Nova"/>
              <a:cs typeface="Proxima Nova"/>
              <a:sym typeface="Proxima Nova"/>
            </a:endParaRPr>
          </a:p>
          <a:p>
            <a:pPr indent="-298450" lvl="0" marL="457200" rtl="0" algn="l">
              <a:lnSpc>
                <a:spcPct val="115000"/>
              </a:lnSpc>
              <a:spcBef>
                <a:spcPts val="0"/>
              </a:spcBef>
              <a:spcAft>
                <a:spcPts val="0"/>
              </a:spcAft>
              <a:buClr>
                <a:schemeClr val="dk2"/>
              </a:buClr>
              <a:buSzPts val="1100"/>
              <a:buChar char="●"/>
            </a:pPr>
            <a:r>
              <a:rPr lang="en" sz="1100">
                <a:solidFill>
                  <a:schemeClr val="dk2"/>
                </a:solidFill>
                <a:latin typeface="Proxima Nova"/>
                <a:ea typeface="Proxima Nova"/>
                <a:cs typeface="Proxima Nova"/>
                <a:sym typeface="Proxima Nova"/>
              </a:rPr>
              <a:t>Noisy environments</a:t>
            </a:r>
            <a:endParaRPr>
              <a:solidFill>
                <a:schemeClr val="dk2"/>
              </a:solidFill>
            </a:endParaRPr>
          </a:p>
        </p:txBody>
      </p:sp>
      <p:pic>
        <p:nvPicPr>
          <p:cNvPr id="87" name="Google Shape;87;p16"/>
          <p:cNvPicPr preferRelativeResize="0"/>
          <p:nvPr/>
        </p:nvPicPr>
        <p:blipFill>
          <a:blip r:embed="rId3">
            <a:alphaModFix/>
          </a:blip>
          <a:stretch>
            <a:fillRect/>
          </a:stretch>
        </p:blipFill>
        <p:spPr>
          <a:xfrm>
            <a:off x="5346963" y="3740025"/>
            <a:ext cx="676576" cy="679424"/>
          </a:xfrm>
          <a:prstGeom prst="rect">
            <a:avLst/>
          </a:prstGeom>
          <a:noFill/>
          <a:ln>
            <a:noFill/>
          </a:ln>
        </p:spPr>
      </p:pic>
      <p:pic>
        <p:nvPicPr>
          <p:cNvPr id="88" name="Google Shape;88;p16"/>
          <p:cNvPicPr preferRelativeResize="0"/>
          <p:nvPr/>
        </p:nvPicPr>
        <p:blipFill>
          <a:blip r:embed="rId4">
            <a:alphaModFix/>
          </a:blip>
          <a:stretch>
            <a:fillRect/>
          </a:stretch>
        </p:blipFill>
        <p:spPr>
          <a:xfrm>
            <a:off x="7120023" y="393350"/>
            <a:ext cx="1520775" cy="1862150"/>
          </a:xfrm>
          <a:prstGeom prst="rect">
            <a:avLst/>
          </a:prstGeom>
          <a:noFill/>
          <a:ln>
            <a:noFill/>
          </a:ln>
        </p:spPr>
      </p:pic>
      <p:pic>
        <p:nvPicPr>
          <p:cNvPr id="89" name="Google Shape;89;p16"/>
          <p:cNvPicPr preferRelativeResize="0"/>
          <p:nvPr/>
        </p:nvPicPr>
        <p:blipFill>
          <a:blip r:embed="rId5">
            <a:alphaModFix/>
          </a:blip>
          <a:stretch>
            <a:fillRect/>
          </a:stretch>
        </p:blipFill>
        <p:spPr>
          <a:xfrm>
            <a:off x="6274450" y="3414250"/>
            <a:ext cx="1038524" cy="13309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Goals</a:t>
            </a:r>
            <a:endParaRPr/>
          </a:p>
        </p:txBody>
      </p:sp>
      <p:sp>
        <p:nvSpPr>
          <p:cNvPr id="95" name="Google Shape;95;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Stretch - December 6</a:t>
            </a:r>
            <a:endParaRPr/>
          </a:p>
          <a:p>
            <a:pPr indent="-342900" lvl="0" marL="457200" rtl="0" algn="l">
              <a:spcBef>
                <a:spcPts val="1200"/>
              </a:spcBef>
              <a:spcAft>
                <a:spcPts val="0"/>
              </a:spcAft>
              <a:buSzPts val="1800"/>
              <a:buChar char="●"/>
            </a:pPr>
            <a:r>
              <a:rPr lang="en"/>
              <a:t>Access advanced transportation data</a:t>
            </a:r>
            <a:endParaRPr/>
          </a:p>
          <a:p>
            <a:pPr indent="-317500" lvl="1" marL="914400" rtl="0" algn="l">
              <a:spcBef>
                <a:spcPts val="0"/>
              </a:spcBef>
              <a:spcAft>
                <a:spcPts val="0"/>
              </a:spcAft>
              <a:buSzPts val="1400"/>
              <a:buChar char="○"/>
            </a:pPr>
            <a:r>
              <a:rPr lang="en"/>
              <a:t>capacity, real-time location, request visual aid, etc.</a:t>
            </a:r>
            <a:endParaRPr/>
          </a:p>
          <a:p>
            <a:pPr indent="-342900" lvl="0" marL="457200" rtl="0" algn="l">
              <a:spcBef>
                <a:spcPts val="0"/>
              </a:spcBef>
              <a:spcAft>
                <a:spcPts val="0"/>
              </a:spcAft>
              <a:buSzPts val="1800"/>
              <a:buChar char="●"/>
            </a:pPr>
            <a:r>
              <a:rPr lang="en"/>
              <a:t>Notify the user when they are likely to miss a bus </a:t>
            </a:r>
            <a:endParaRPr/>
          </a:p>
          <a:p>
            <a:pPr indent="-317500" lvl="1" marL="914400" rtl="0" algn="l">
              <a:spcBef>
                <a:spcPts val="0"/>
              </a:spcBef>
              <a:spcAft>
                <a:spcPts val="0"/>
              </a:spcAft>
              <a:buSzPts val="1400"/>
              <a:buChar char="○"/>
            </a:pPr>
            <a:r>
              <a:rPr lang="en"/>
              <a:t>“The bus comes in 5 minutes and you are one thousand feet from your stop, you may need to hurry!”</a:t>
            </a:r>
            <a:endParaRPr/>
          </a:p>
          <a:p>
            <a:pPr indent="-342900" lvl="0" marL="457200" rtl="0" algn="l">
              <a:spcBef>
                <a:spcPts val="0"/>
              </a:spcBef>
              <a:spcAft>
                <a:spcPts val="0"/>
              </a:spcAft>
              <a:buSzPts val="1800"/>
              <a:buChar char="●"/>
            </a:pPr>
            <a:r>
              <a:rPr lang="en"/>
              <a:t>Map out the route from walking to stop, to bus stop and time of bus, to travel time to destination</a:t>
            </a:r>
            <a:endParaRPr/>
          </a:p>
          <a:p>
            <a:pPr indent="-317500" lvl="1" marL="914400" rtl="0" algn="l">
              <a:spcBef>
                <a:spcPts val="0"/>
              </a:spcBef>
              <a:spcAft>
                <a:spcPts val="0"/>
              </a:spcAft>
              <a:buSzPts val="1400"/>
              <a:buChar char="○"/>
            </a:pPr>
            <a:r>
              <a:rPr lang="en"/>
              <a:t>Google Maps API</a:t>
            </a:r>
            <a:endParaRPr/>
          </a:p>
          <a:p>
            <a:pPr indent="-342900" lvl="0" marL="457200" rtl="0" algn="l">
              <a:spcBef>
                <a:spcPts val="0"/>
              </a:spcBef>
              <a:spcAft>
                <a:spcPts val="0"/>
              </a:spcAft>
              <a:buSzPts val="1800"/>
              <a:buChar char="●"/>
            </a:pPr>
            <a:r>
              <a:rPr lang="en"/>
              <a:t>Handle trip plans where transfers are necessary</a:t>
            </a:r>
            <a:endParaRPr/>
          </a:p>
          <a:p>
            <a:pPr indent="-342900" lvl="0" marL="457200" rtl="0" algn="l">
              <a:spcBef>
                <a:spcPts val="0"/>
              </a:spcBef>
              <a:spcAft>
                <a:spcPts val="0"/>
              </a:spcAft>
              <a:buSzPts val="1800"/>
              <a:buChar char="●"/>
            </a:pPr>
            <a:r>
              <a:rPr lang="en"/>
              <a:t>Set reminders for certain routes or stops</a:t>
            </a:r>
            <a:endParaRPr/>
          </a:p>
          <a:p>
            <a:pPr indent="0" lvl="0" marL="0" rtl="0" algn="l">
              <a:spcBef>
                <a:spcPts val="1200"/>
              </a:spcBef>
              <a:spcAft>
                <a:spcPts val="1200"/>
              </a:spcAft>
              <a:buNone/>
            </a:pPr>
            <a:r>
              <a:t/>
            </a:r>
            <a:endParaRPr/>
          </a:p>
        </p:txBody>
      </p:sp>
      <p:pic>
        <p:nvPicPr>
          <p:cNvPr id="96" name="Google Shape;96;p17"/>
          <p:cNvPicPr preferRelativeResize="0"/>
          <p:nvPr/>
        </p:nvPicPr>
        <p:blipFill>
          <a:blip r:embed="rId3">
            <a:alphaModFix/>
          </a:blip>
          <a:stretch>
            <a:fillRect/>
          </a:stretch>
        </p:blipFill>
        <p:spPr>
          <a:xfrm>
            <a:off x="6136075" y="0"/>
            <a:ext cx="1899050" cy="18990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8"/>
          <p:cNvSpPr txBox="1"/>
          <p:nvPr>
            <p:ph type="title"/>
          </p:nvPr>
        </p:nvSpPr>
        <p:spPr>
          <a:xfrm>
            <a:off x="311700" y="2480550"/>
            <a:ext cx="8114400" cy="24459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Questions &amp; Comments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