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57"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5" autoAdjust="0"/>
    <p:restoredTop sz="79804" autoAdjust="0"/>
  </p:normalViewPr>
  <p:slideViewPr>
    <p:cSldViewPr>
      <p:cViewPr>
        <p:scale>
          <a:sx n="100" d="100"/>
          <a:sy n="100" d="100"/>
        </p:scale>
        <p:origin x="-324" y="4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1339E2-6425-446D-9905-D0281CC9EC25}" type="datetimeFigureOut">
              <a:rPr lang="zh-TW" altLang="en-US" smtClean="0"/>
              <a:t>2016/8/18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AC5B18-DD73-45A5-869D-F49FE6EA4757}" type="slidenum">
              <a:rPr lang="zh-TW" altLang="en-US" smtClean="0"/>
              <a:t>‹#›</a:t>
            </a:fld>
            <a:endParaRPr lang="zh-TW" altLang="en-US"/>
          </a:p>
        </p:txBody>
      </p:sp>
    </p:spTree>
    <p:extLst>
      <p:ext uri="{BB962C8B-B14F-4D97-AF65-F5344CB8AC3E}">
        <p14:creationId xmlns:p14="http://schemas.microsoft.com/office/powerpoint/2010/main" val="266120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zh.wikipedia.org/wiki/HTTP" TargetMode="External"/><Relationship Id="rId7" Type="http://schemas.openxmlformats.org/officeDocument/2006/relationships/hyperlink" Target="http://www.infoq.com/cn/articles/understanding-restful-styl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zh.wikipedia.org/wiki/HTML" TargetMode="External"/><Relationship Id="rId5" Type="http://schemas.openxmlformats.org/officeDocument/2006/relationships/hyperlink" Target="https://zh.wikipedia.org/wiki/XML" TargetMode="External"/><Relationship Id="rId4" Type="http://schemas.openxmlformats.org/officeDocument/2006/relationships/hyperlink" Target="https://zh.wikipedia.org/wiki/URI"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curl</a:t>
            </a:r>
            <a:r>
              <a:rPr lang="zh-TW" altLang="en-US" dirty="0" smtClean="0"/>
              <a:t>程式碼：</a:t>
            </a:r>
            <a:endParaRPr lang="en-US" altLang="zh-TW" dirty="0" smtClean="0"/>
          </a:p>
          <a:p>
            <a:r>
              <a:rPr lang="en-US" altLang="zh-TW" dirty="0" smtClean="0"/>
              <a:t>$</a:t>
            </a:r>
            <a:r>
              <a:rPr lang="en-US" altLang="zh-TW" dirty="0" err="1" smtClean="0"/>
              <a:t>url</a:t>
            </a:r>
            <a:r>
              <a:rPr lang="en-US" altLang="zh-TW" dirty="0" smtClean="0"/>
              <a:t> =  'http://www.228365365.com/sports.php';</a:t>
            </a:r>
          </a:p>
          <a:p>
            <a:r>
              <a:rPr lang="en-US" altLang="zh-TW" dirty="0" err="1" smtClean="0"/>
              <a:t>curl_setopt</a:t>
            </a:r>
            <a:r>
              <a:rPr lang="en-US" altLang="zh-TW" dirty="0" smtClean="0"/>
              <a:t>($</a:t>
            </a:r>
            <a:r>
              <a:rPr lang="en-US" altLang="zh-TW" dirty="0" err="1" smtClean="0"/>
              <a:t>ch</a:t>
            </a:r>
            <a:r>
              <a:rPr lang="en-US" altLang="zh-TW" dirty="0" smtClean="0"/>
              <a:t>, CURLOPT_URL, $</a:t>
            </a:r>
            <a:r>
              <a:rPr lang="en-US" altLang="zh-TW" dirty="0" err="1" smtClean="0"/>
              <a:t>url</a:t>
            </a:r>
            <a:r>
              <a:rPr lang="en-US" altLang="zh-TW" dirty="0" smtClean="0"/>
              <a:t> );</a:t>
            </a:r>
          </a:p>
          <a:p>
            <a:r>
              <a:rPr lang="en-US" altLang="zh-TW" dirty="0" err="1" smtClean="0"/>
              <a:t>curl_setopt</a:t>
            </a:r>
            <a:r>
              <a:rPr lang="en-US" altLang="zh-TW" dirty="0" smtClean="0"/>
              <a:t>($</a:t>
            </a:r>
            <a:r>
              <a:rPr lang="en-US" altLang="zh-TW" dirty="0" err="1" smtClean="0"/>
              <a:t>ch</a:t>
            </a:r>
            <a:r>
              <a:rPr lang="en-US" altLang="zh-TW" dirty="0" smtClean="0"/>
              <a:t>, CURLOPT_RETURNTRANSFER, 1);</a:t>
            </a:r>
          </a:p>
          <a:p>
            <a:r>
              <a:rPr lang="en-US" altLang="zh-TW" dirty="0" err="1" smtClean="0"/>
              <a:t>curl_setopt</a:t>
            </a:r>
            <a:r>
              <a:rPr lang="en-US" altLang="zh-TW" dirty="0" smtClean="0"/>
              <a:t>($</a:t>
            </a:r>
            <a:r>
              <a:rPr lang="en-US" altLang="zh-TW" dirty="0" err="1" smtClean="0"/>
              <a:t>ch</a:t>
            </a:r>
            <a:r>
              <a:rPr lang="en-US" altLang="zh-TW" dirty="0" smtClean="0"/>
              <a:t>, CURLOPT_HEADER, 0);</a:t>
            </a:r>
          </a:p>
          <a:p>
            <a:r>
              <a:rPr lang="en-US" altLang="zh-TW" dirty="0" smtClean="0"/>
              <a:t>$</a:t>
            </a:r>
            <a:r>
              <a:rPr lang="en-US" altLang="zh-TW" dirty="0" err="1" smtClean="0"/>
              <a:t>pageContent</a:t>
            </a:r>
            <a:r>
              <a:rPr lang="en-US" altLang="zh-TW" dirty="0" smtClean="0"/>
              <a:t> = </a:t>
            </a:r>
            <a:r>
              <a:rPr lang="en-US" altLang="zh-TW" dirty="0" err="1" smtClean="0"/>
              <a:t>curl_exec</a:t>
            </a:r>
            <a:r>
              <a:rPr lang="en-US" altLang="zh-TW" dirty="0" smtClean="0"/>
              <a:t>($</a:t>
            </a:r>
            <a:r>
              <a:rPr lang="en-US" altLang="zh-TW" dirty="0" err="1" smtClean="0"/>
              <a:t>ch</a:t>
            </a:r>
            <a:r>
              <a:rPr lang="en-US" altLang="zh-TW" dirty="0" smtClean="0"/>
              <a:t>);</a:t>
            </a:r>
          </a:p>
          <a:p>
            <a:r>
              <a:rPr lang="en-US" altLang="zh-TW" dirty="0" err="1" smtClean="0"/>
              <a:t>curl_close</a:t>
            </a:r>
            <a:r>
              <a:rPr lang="en-US" altLang="zh-TW" dirty="0" smtClean="0"/>
              <a:t>($</a:t>
            </a:r>
            <a:r>
              <a:rPr lang="en-US" altLang="zh-TW" dirty="0" err="1" smtClean="0"/>
              <a:t>ch</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3</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指令：</a:t>
            </a:r>
            <a:r>
              <a:rPr lang="en-US" altLang="zh-TW" sz="1200" dirty="0" err="1" smtClean="0"/>
              <a:t>phantomjs</a:t>
            </a:r>
            <a:r>
              <a:rPr lang="en-US" altLang="zh-TW" sz="1200" dirty="0" smtClean="0"/>
              <a:t> getWeb.js</a:t>
            </a:r>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12</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尚未解決的問題：</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當有其他頁數時，無法取得其他頁面的資料。</a:t>
            </a:r>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13</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shell_exec</a:t>
            </a:r>
            <a:r>
              <a:rPr lang="en-US" altLang="zh-TW" sz="1200" b="0" i="0" kern="1200" dirty="0" smtClean="0">
                <a:solidFill>
                  <a:schemeClr val="tx1"/>
                </a:solidFill>
                <a:effectLst/>
                <a:latin typeface="+mn-lt"/>
                <a:ea typeface="+mn-ea"/>
                <a:cs typeface="+mn-cs"/>
              </a:rPr>
              <a:t> — Execute command via shell and return the complete output as a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baseline="0" dirty="0" smtClean="0">
                <a:solidFill>
                  <a:schemeClr val="tx1"/>
                </a:solidFill>
                <a:effectLst/>
                <a:latin typeface="+mn-lt"/>
                <a:ea typeface="+mn-ea"/>
                <a:cs typeface="+mn-cs"/>
              </a:rPr>
              <a:t>資料來源：</a:t>
            </a:r>
            <a:r>
              <a:rPr lang="en-US" altLang="zh-TW" sz="1200" b="0" i="0" kern="1200" baseline="0" dirty="0" smtClean="0">
                <a:solidFill>
                  <a:schemeClr val="tx1"/>
                </a:solidFill>
                <a:effectLst/>
                <a:latin typeface="+mn-lt"/>
                <a:ea typeface="+mn-ea"/>
                <a:cs typeface="+mn-cs"/>
              </a:rPr>
              <a:t>http://php.net/manual/en/function.shell-exec.php</a:t>
            </a:r>
            <a:endParaRPr lang="en-US" altLang="zh-TW" sz="1200" dirty="0" smtClean="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14</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完整的程式碼</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ignore_user_abort</a:t>
            </a:r>
            <a:r>
              <a:rPr lang="en-US" altLang="zh-TW" sz="1200" dirty="0" smtClean="0"/>
              <a:t>(true);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set_time_limit</a:t>
            </a:r>
            <a:r>
              <a:rPr lang="en-US" altLang="zh-TW" sz="1200" dirty="0" smtClean="0"/>
              <a:t>(0);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if (</a:t>
            </a:r>
            <a:r>
              <a:rPr lang="en-US" altLang="zh-TW" sz="1200" dirty="0" err="1" smtClean="0"/>
              <a:t>function_exists</a:t>
            </a:r>
            <a:r>
              <a:rPr lang="en-US" altLang="zh-TW" sz="1200" dirty="0" smtClean="0"/>
              <a:t>('</a:t>
            </a:r>
            <a:r>
              <a:rPr lang="en-US" altLang="zh-TW" sz="1200" dirty="0" err="1" smtClean="0"/>
              <a:t>pcntl_fork</a:t>
            </a:r>
            <a:r>
              <a:rPr lang="en-US" altLang="zh-TW"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a:t>
            </a:r>
            <a:r>
              <a:rPr lang="en-US" altLang="zh-TW" sz="1200" dirty="0" err="1" smtClean="0"/>
              <a:t>pid</a:t>
            </a:r>
            <a:r>
              <a:rPr lang="en-US" altLang="zh-TW" sz="1200" dirty="0" smtClean="0"/>
              <a:t> = </a:t>
            </a:r>
            <a:r>
              <a:rPr lang="en-US" altLang="zh-TW" sz="1200" dirty="0" err="1" smtClean="0"/>
              <a:t>pcntl_fork</a:t>
            </a:r>
            <a:r>
              <a:rPr lang="en-US" altLang="zh-TW"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 </a:t>
            </a:r>
            <a:r>
              <a:rPr lang="en-US" altLang="zh-TW" sz="1200" dirty="0" smtClean="0"/>
              <a:t>   if ($</a:t>
            </a:r>
            <a:r>
              <a:rPr lang="en-US" altLang="zh-TW" sz="1200" dirty="0" err="1" smtClean="0"/>
              <a:t>pid</a:t>
            </a:r>
            <a:r>
              <a:rPr lang="en-US" altLang="zh-TW" sz="1200" dirty="0" smtClean="0"/>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die('fork fail.');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 else if (!$</a:t>
            </a:r>
            <a:r>
              <a:rPr lang="en-US" altLang="zh-TW" sz="1200" dirty="0" err="1" smtClean="0"/>
              <a:t>pid</a:t>
            </a:r>
            <a:r>
              <a:rPr lang="en-US" altLang="zh-TW"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a:t>
            </a:r>
            <a:r>
              <a:rPr lang="en-US" altLang="zh-TW" sz="1200" dirty="0" err="1" smtClean="0"/>
              <a:t>autoDo</a:t>
            </a:r>
            <a:r>
              <a:rPr lang="en-US" altLang="zh-TW"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    </a:t>
            </a: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a:t>
            </a:r>
            <a:r>
              <a:rPr lang="en-US" altLang="zh-TW" sz="1200" dirty="0" err="1" smtClean="0"/>
              <a:t>autoDo</a:t>
            </a: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function </a:t>
            </a:r>
            <a:r>
              <a:rPr lang="en-US" altLang="zh-TW" sz="1200" dirty="0" err="1" smtClean="0"/>
              <a:t>autoDo</a:t>
            </a:r>
            <a:r>
              <a:rPr lang="en-US" altLang="zh-TW"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$test = new </a:t>
            </a:r>
            <a:r>
              <a:rPr lang="en-US" altLang="zh-TW" sz="1200" dirty="0" err="1" smtClean="0"/>
              <a:t>catchWeb</a:t>
            </a: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while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$test-&gt;</a:t>
            </a:r>
            <a:r>
              <a:rPr lang="en-US" altLang="zh-TW" sz="1200" dirty="0" err="1" smtClean="0"/>
              <a:t>resolveWeb</a:t>
            </a: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sleep(60);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參考資料：</a:t>
            </a:r>
            <a:r>
              <a:rPr lang="en-US" altLang="zh-TW" sz="1200" dirty="0" smtClean="0"/>
              <a:t>https://blog.toright.com/posts/3639/php-%E5%88%A9%E7%94%A8-ignore_user_abort-pcntl_fork-%E5%AF%A6%E4%BD%9C%E8%83%8C%E6%99%AF%E5%9F%B7%E8%A1%8C-%E4%BE%86%E4%BE%86%E5%93%A5%E7%AF%84%E4%BE%8B.html</a:t>
            </a:r>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15</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REST</a:t>
            </a:r>
            <a:r>
              <a:rPr lang="zh-TW" altLang="en-US" sz="1200" b="0" i="0" kern="1200" dirty="0" smtClean="0">
                <a:solidFill>
                  <a:schemeClr val="tx1"/>
                </a:solidFill>
                <a:effectLst/>
                <a:latin typeface="+mn-lt"/>
                <a:ea typeface="+mn-ea"/>
                <a:cs typeface="+mn-cs"/>
              </a:rPr>
              <a:t>是設計風格而</a:t>
            </a:r>
            <a:r>
              <a:rPr lang="zh-TW" altLang="en-US" sz="1200" b="1" i="0" kern="1200" dirty="0" smtClean="0">
                <a:solidFill>
                  <a:schemeClr val="tx1"/>
                </a:solidFill>
                <a:effectLst/>
                <a:latin typeface="+mn-lt"/>
                <a:ea typeface="+mn-ea"/>
                <a:cs typeface="+mn-cs"/>
              </a:rPr>
              <a:t>不是</a:t>
            </a:r>
            <a:r>
              <a:rPr lang="zh-TW" altLang="en-US" sz="1200" b="0" i="0" kern="1200" dirty="0" smtClean="0">
                <a:solidFill>
                  <a:schemeClr val="tx1"/>
                </a:solidFill>
                <a:effectLst/>
                <a:latin typeface="+mn-lt"/>
                <a:ea typeface="+mn-ea"/>
                <a:cs typeface="+mn-cs"/>
              </a:rPr>
              <a:t>標準。</a:t>
            </a:r>
            <a:r>
              <a:rPr lang="en-US" altLang="zh-TW" sz="1200" b="0" i="0" kern="1200" dirty="0" smtClean="0">
                <a:solidFill>
                  <a:schemeClr val="tx1"/>
                </a:solidFill>
                <a:effectLst/>
                <a:latin typeface="+mn-lt"/>
                <a:ea typeface="+mn-ea"/>
                <a:cs typeface="+mn-cs"/>
              </a:rPr>
              <a:t>REST</a:t>
            </a:r>
            <a:r>
              <a:rPr lang="zh-TW" altLang="en-US" sz="1200" b="0" i="0" kern="1200" dirty="0" smtClean="0">
                <a:solidFill>
                  <a:schemeClr val="tx1"/>
                </a:solidFill>
                <a:effectLst/>
                <a:latin typeface="+mn-lt"/>
                <a:ea typeface="+mn-ea"/>
                <a:cs typeface="+mn-cs"/>
              </a:rPr>
              <a:t>通常基於使用</a:t>
            </a:r>
            <a:r>
              <a:rPr lang="en-US" altLang="zh-TW" sz="1200" b="0" i="0" u="none" strike="noStrike" kern="1200" dirty="0" smtClean="0">
                <a:solidFill>
                  <a:schemeClr val="tx1"/>
                </a:solidFill>
                <a:effectLst/>
                <a:latin typeface="+mn-lt"/>
                <a:ea typeface="+mn-ea"/>
                <a:cs typeface="+mn-cs"/>
                <a:hlinkClick r:id="rId3" tooltip="HTTP"/>
              </a:rPr>
              <a:t>HTTP</a:t>
            </a:r>
            <a:r>
              <a:rPr lang="zh-TW" altLang="en-US" sz="1200" b="0" i="0" kern="1200" dirty="0" smtClean="0">
                <a:solidFill>
                  <a:schemeClr val="tx1"/>
                </a:solidFill>
                <a:effectLst/>
                <a:latin typeface="+mn-lt"/>
                <a:ea typeface="+mn-ea"/>
                <a:cs typeface="+mn-cs"/>
              </a:rPr>
              <a:t>，</a:t>
            </a:r>
            <a:r>
              <a:rPr lang="en-US" altLang="zh-TW" sz="1200" b="0" i="0" u="none" strike="noStrike" kern="1200" dirty="0" smtClean="0">
                <a:solidFill>
                  <a:schemeClr val="tx1"/>
                </a:solidFill>
                <a:effectLst/>
                <a:latin typeface="+mn-lt"/>
                <a:ea typeface="+mn-ea"/>
                <a:cs typeface="+mn-cs"/>
                <a:hlinkClick r:id="rId4" tooltip="URI"/>
              </a:rPr>
              <a:t>URI</a:t>
            </a:r>
            <a:r>
              <a:rPr lang="zh-TW" altLang="en-US" sz="1200" b="0" i="0" kern="1200" dirty="0" smtClean="0">
                <a:solidFill>
                  <a:schemeClr val="tx1"/>
                </a:solidFill>
                <a:effectLst/>
                <a:latin typeface="+mn-lt"/>
                <a:ea typeface="+mn-ea"/>
                <a:cs typeface="+mn-cs"/>
              </a:rPr>
              <a:t>，和</a:t>
            </a:r>
            <a:r>
              <a:rPr lang="en-US" altLang="zh-TW" sz="1200" b="0" i="0" u="none" strike="noStrike" kern="1200" dirty="0" smtClean="0">
                <a:solidFill>
                  <a:schemeClr val="tx1"/>
                </a:solidFill>
                <a:effectLst/>
                <a:latin typeface="+mn-lt"/>
                <a:ea typeface="+mn-ea"/>
                <a:cs typeface="+mn-cs"/>
                <a:hlinkClick r:id="rId5" tooltip="XML"/>
              </a:rPr>
              <a:t>XML</a:t>
            </a:r>
            <a:r>
              <a:rPr lang="zh-TW" altLang="en-US" sz="1200" b="0" i="0" kern="1200" dirty="0" smtClean="0">
                <a:solidFill>
                  <a:schemeClr val="tx1"/>
                </a:solidFill>
                <a:effectLst/>
                <a:latin typeface="+mn-lt"/>
                <a:ea typeface="+mn-ea"/>
                <a:cs typeface="+mn-cs"/>
              </a:rPr>
              <a:t>以及</a:t>
            </a:r>
            <a:r>
              <a:rPr lang="en-US" altLang="zh-TW" sz="1200" b="0" i="0" u="none" strike="noStrike" kern="1200" dirty="0" smtClean="0">
                <a:solidFill>
                  <a:schemeClr val="tx1"/>
                </a:solidFill>
                <a:effectLst/>
                <a:latin typeface="+mn-lt"/>
                <a:ea typeface="+mn-ea"/>
                <a:cs typeface="+mn-cs"/>
                <a:hlinkClick r:id="rId6" tooltip="HTML"/>
              </a:rPr>
              <a:t>HTML</a:t>
            </a:r>
            <a:r>
              <a:rPr lang="zh-TW" altLang="en-US" sz="1200" b="0" i="0" kern="1200" dirty="0" smtClean="0">
                <a:solidFill>
                  <a:schemeClr val="tx1"/>
                </a:solidFill>
                <a:effectLst/>
                <a:latin typeface="+mn-lt"/>
                <a:ea typeface="+mn-ea"/>
                <a:cs typeface="+mn-cs"/>
              </a:rPr>
              <a:t>這些現有的廣泛流行的協議和標準。</a:t>
            </a:r>
            <a:endParaRPr lang="en-US" altLang="zh-TW" sz="1200" dirty="0" smtClean="0"/>
          </a:p>
          <a:p>
            <a:r>
              <a:rPr lang="zh-TW" altLang="en-US" sz="1200" b="0" i="0" kern="1200" dirty="0" smtClean="0">
                <a:solidFill>
                  <a:schemeClr val="tx1"/>
                </a:solidFill>
                <a:effectLst/>
                <a:latin typeface="+mn-lt"/>
                <a:ea typeface="+mn-ea"/>
                <a:cs typeface="+mn-cs"/>
              </a:rPr>
              <a:t>資源是由</a:t>
            </a:r>
            <a:r>
              <a:rPr lang="en-US" altLang="zh-TW" sz="1200" b="0" i="0" kern="1200" dirty="0" smtClean="0">
                <a:solidFill>
                  <a:schemeClr val="tx1"/>
                </a:solidFill>
                <a:effectLst/>
                <a:latin typeface="+mn-lt"/>
                <a:ea typeface="+mn-ea"/>
                <a:cs typeface="+mn-cs"/>
              </a:rPr>
              <a:t>URI</a:t>
            </a:r>
            <a:r>
              <a:rPr lang="zh-TW" altLang="en-US" sz="1200" b="0" i="0" kern="1200" dirty="0" smtClean="0">
                <a:solidFill>
                  <a:schemeClr val="tx1"/>
                </a:solidFill>
                <a:effectLst/>
                <a:latin typeface="+mn-lt"/>
                <a:ea typeface="+mn-ea"/>
                <a:cs typeface="+mn-cs"/>
              </a:rPr>
              <a:t>來指定。</a:t>
            </a:r>
          </a:p>
          <a:p>
            <a:r>
              <a:rPr lang="zh-TW" altLang="en-US" sz="1200" b="0" i="0" kern="1200" dirty="0" smtClean="0">
                <a:solidFill>
                  <a:schemeClr val="tx1"/>
                </a:solidFill>
                <a:effectLst/>
                <a:latin typeface="+mn-lt"/>
                <a:ea typeface="+mn-ea"/>
                <a:cs typeface="+mn-cs"/>
              </a:rPr>
              <a:t>對資源的操作包括獲取、創建、修改和刪除資源，這些操作正好對應</a:t>
            </a:r>
            <a:r>
              <a:rPr lang="en-US" altLang="zh-TW" sz="1200" b="0" i="0" kern="1200" dirty="0" smtClean="0">
                <a:solidFill>
                  <a:schemeClr val="tx1"/>
                </a:solidFill>
                <a:effectLst/>
                <a:latin typeface="+mn-lt"/>
                <a:ea typeface="+mn-ea"/>
                <a:cs typeface="+mn-cs"/>
              </a:rPr>
              <a:t>HTTP</a:t>
            </a:r>
            <a:r>
              <a:rPr lang="zh-TW" altLang="en-US" sz="1200" b="0" i="0" kern="1200" dirty="0" smtClean="0">
                <a:solidFill>
                  <a:schemeClr val="tx1"/>
                </a:solidFill>
                <a:effectLst/>
                <a:latin typeface="+mn-lt"/>
                <a:ea typeface="+mn-ea"/>
                <a:cs typeface="+mn-cs"/>
              </a:rPr>
              <a:t>協議提供的</a:t>
            </a:r>
            <a:r>
              <a:rPr lang="en-US" altLang="zh-TW" sz="1200" b="0" i="0" kern="1200" dirty="0" smtClean="0">
                <a:solidFill>
                  <a:schemeClr val="tx1"/>
                </a:solidFill>
                <a:effectLst/>
                <a:latin typeface="+mn-lt"/>
                <a:ea typeface="+mn-ea"/>
                <a:cs typeface="+mn-cs"/>
              </a:rPr>
              <a:t>GET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POST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PUT</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DELETE</a:t>
            </a:r>
            <a:r>
              <a:rPr lang="zh-TW" altLang="en-US" sz="1200" b="0" i="0" kern="1200" dirty="0" smtClean="0">
                <a:solidFill>
                  <a:schemeClr val="tx1"/>
                </a:solidFill>
                <a:effectLst/>
                <a:latin typeface="+mn-lt"/>
                <a:ea typeface="+mn-ea"/>
                <a:cs typeface="+mn-cs"/>
              </a:rPr>
              <a:t>方法。</a:t>
            </a:r>
          </a:p>
          <a:p>
            <a:r>
              <a:rPr lang="zh-TW" altLang="en-US" sz="1200" b="0" i="0" kern="1200" dirty="0" smtClean="0">
                <a:solidFill>
                  <a:schemeClr val="tx1"/>
                </a:solidFill>
                <a:effectLst/>
                <a:latin typeface="+mn-lt"/>
                <a:ea typeface="+mn-ea"/>
                <a:cs typeface="+mn-cs"/>
              </a:rPr>
              <a:t>通過操作資源的表現形式來操作資源。</a:t>
            </a:r>
          </a:p>
          <a:p>
            <a:r>
              <a:rPr lang="zh-TW" altLang="en-US" sz="1200" b="0" i="0" kern="1200" dirty="0" smtClean="0">
                <a:solidFill>
                  <a:schemeClr val="tx1"/>
                </a:solidFill>
                <a:effectLst/>
                <a:latin typeface="+mn-lt"/>
                <a:ea typeface="+mn-ea"/>
                <a:cs typeface="+mn-cs"/>
              </a:rPr>
              <a:t>資源的表現形式則是</a:t>
            </a:r>
            <a:r>
              <a:rPr lang="en-US" altLang="zh-TW" sz="1200" b="0" i="0" kern="1200" dirty="0" smtClean="0">
                <a:solidFill>
                  <a:schemeClr val="tx1"/>
                </a:solidFill>
                <a:effectLst/>
                <a:latin typeface="+mn-lt"/>
                <a:ea typeface="+mn-ea"/>
                <a:cs typeface="+mn-cs"/>
              </a:rPr>
              <a:t>XML</a:t>
            </a:r>
            <a:r>
              <a:rPr lang="zh-TW" altLang="en-US" sz="1200" b="0" i="0" kern="1200" dirty="0" smtClean="0">
                <a:solidFill>
                  <a:schemeClr val="tx1"/>
                </a:solidFill>
                <a:effectLst/>
                <a:latin typeface="+mn-lt"/>
                <a:ea typeface="+mn-ea"/>
                <a:cs typeface="+mn-cs"/>
              </a:rPr>
              <a:t>或者</a:t>
            </a:r>
            <a:r>
              <a:rPr lang="en-US" altLang="zh-TW" sz="1200" b="0" i="0" kern="1200" dirty="0" smtClean="0">
                <a:solidFill>
                  <a:schemeClr val="tx1"/>
                </a:solidFill>
                <a:effectLst/>
                <a:latin typeface="+mn-lt"/>
                <a:ea typeface="+mn-ea"/>
                <a:cs typeface="+mn-cs"/>
              </a:rPr>
              <a:t>HTML</a:t>
            </a:r>
            <a:r>
              <a:rPr lang="zh-TW" altLang="en-US" sz="1200" b="0" i="0" kern="1200" dirty="0" smtClean="0">
                <a:solidFill>
                  <a:schemeClr val="tx1"/>
                </a:solidFill>
                <a:effectLst/>
                <a:latin typeface="+mn-lt"/>
                <a:ea typeface="+mn-ea"/>
                <a:cs typeface="+mn-cs"/>
              </a:rPr>
              <a:t>，取決於讀者是機器還是人，是消費</a:t>
            </a:r>
            <a:r>
              <a:rPr lang="en-US" altLang="zh-TW" sz="1200" b="0" i="0" kern="1200" dirty="0" smtClean="0">
                <a:solidFill>
                  <a:schemeClr val="tx1"/>
                </a:solidFill>
                <a:effectLst/>
                <a:latin typeface="+mn-lt"/>
                <a:ea typeface="+mn-ea"/>
                <a:cs typeface="+mn-cs"/>
              </a:rPr>
              <a:t>web</a:t>
            </a:r>
            <a:r>
              <a:rPr lang="zh-TW" altLang="en-US" sz="1200" b="0" i="0" kern="1200" dirty="0" smtClean="0">
                <a:solidFill>
                  <a:schemeClr val="tx1"/>
                </a:solidFill>
                <a:effectLst/>
                <a:latin typeface="+mn-lt"/>
                <a:ea typeface="+mn-ea"/>
                <a:cs typeface="+mn-cs"/>
              </a:rPr>
              <a:t>服務的客戶軟體還是</a:t>
            </a:r>
            <a:r>
              <a:rPr lang="en-US" altLang="zh-TW" sz="1200" b="0" i="0" kern="1200" dirty="0" smtClean="0">
                <a:solidFill>
                  <a:schemeClr val="tx1"/>
                </a:solidFill>
                <a:effectLst/>
                <a:latin typeface="+mn-lt"/>
                <a:ea typeface="+mn-ea"/>
                <a:cs typeface="+mn-cs"/>
              </a:rPr>
              <a:t>web</a:t>
            </a:r>
            <a:r>
              <a:rPr lang="zh-TW" altLang="en-US" sz="1200" b="0" i="0" kern="1200" dirty="0" smtClean="0">
                <a:solidFill>
                  <a:schemeClr val="tx1"/>
                </a:solidFill>
                <a:effectLst/>
                <a:latin typeface="+mn-lt"/>
                <a:ea typeface="+mn-ea"/>
                <a:cs typeface="+mn-cs"/>
              </a:rPr>
              <a:t>瀏覽器。當然也可以是任何其他的格式。</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資料來源：</a:t>
            </a:r>
            <a:r>
              <a:rPr lang="en-US" altLang="zh-TW" sz="1200" b="0" i="0" kern="1200" dirty="0" smtClean="0">
                <a:solidFill>
                  <a:schemeClr val="tx1"/>
                </a:solidFill>
                <a:effectLst/>
                <a:latin typeface="+mn-lt"/>
                <a:ea typeface="+mn-ea"/>
                <a:cs typeface="+mn-cs"/>
              </a:rPr>
              <a:t>https://zh.wikipedia.org/wiki/REST</a:t>
            </a: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REST</a:t>
            </a:r>
            <a:r>
              <a:rPr lang="zh-TW" altLang="en-US" sz="1200" b="0" i="0" kern="1200" dirty="0" smtClean="0">
                <a:solidFill>
                  <a:schemeClr val="tx1"/>
                </a:solidFill>
                <a:effectLst/>
                <a:latin typeface="+mn-lt"/>
                <a:ea typeface="+mn-ea"/>
                <a:cs typeface="+mn-cs"/>
              </a:rPr>
              <a:t>架構風格最重要的架構約束有</a:t>
            </a:r>
            <a:r>
              <a:rPr lang="en-US" altLang="zh-TW" sz="1200" b="0" i="0" kern="1200" dirty="0" smtClean="0">
                <a:solidFill>
                  <a:schemeClr val="tx1"/>
                </a:solidFill>
                <a:effectLst/>
                <a:latin typeface="+mn-lt"/>
                <a:ea typeface="+mn-ea"/>
                <a:cs typeface="+mn-cs"/>
              </a:rPr>
              <a:t>6</a:t>
            </a:r>
            <a:r>
              <a:rPr lang="zh-TW" altLang="en-US" sz="1200" b="0" i="0" kern="1200" dirty="0" smtClean="0">
                <a:solidFill>
                  <a:schemeClr val="tx1"/>
                </a:solidFill>
                <a:effectLst/>
                <a:latin typeface="+mn-lt"/>
                <a:ea typeface="+mn-ea"/>
                <a:cs typeface="+mn-cs"/>
              </a:rPr>
              <a:t>個：</a:t>
            </a:r>
          </a:p>
          <a:p>
            <a:r>
              <a:rPr lang="zh-TW" altLang="en-US" sz="1200" b="0" i="0" kern="1200" dirty="0" smtClean="0">
                <a:solidFill>
                  <a:schemeClr val="tx1"/>
                </a:solidFill>
                <a:effectLst/>
                <a:latin typeface="+mn-lt"/>
                <a:ea typeface="+mn-ea"/>
                <a:cs typeface="+mn-cs"/>
              </a:rPr>
              <a:t>客戶</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伺服器（</a:t>
            </a:r>
            <a:r>
              <a:rPr lang="en-US" altLang="zh-TW" sz="1200" b="0" i="0" kern="1200" dirty="0" smtClean="0">
                <a:solidFill>
                  <a:schemeClr val="tx1"/>
                </a:solidFill>
                <a:effectLst/>
                <a:latin typeface="+mn-lt"/>
                <a:ea typeface="+mn-ea"/>
                <a:cs typeface="+mn-cs"/>
              </a:rPr>
              <a:t>Client-Server</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通信只能由客戶端單方面發起，表現為請求</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響應的形式。</a:t>
            </a:r>
          </a:p>
          <a:p>
            <a:r>
              <a:rPr lang="zh-TW" altLang="en-US" sz="1200" b="0" i="0" kern="1200" dirty="0" smtClean="0">
                <a:solidFill>
                  <a:schemeClr val="tx1"/>
                </a:solidFill>
                <a:effectLst/>
                <a:latin typeface="+mn-lt"/>
                <a:ea typeface="+mn-ea"/>
                <a:cs typeface="+mn-cs"/>
              </a:rPr>
              <a:t>無狀態（</a:t>
            </a:r>
            <a:r>
              <a:rPr lang="en-US" altLang="zh-TW" sz="1200" b="0" i="0" kern="1200" dirty="0" smtClean="0">
                <a:solidFill>
                  <a:schemeClr val="tx1"/>
                </a:solidFill>
                <a:effectLst/>
                <a:latin typeface="+mn-lt"/>
                <a:ea typeface="+mn-ea"/>
                <a:cs typeface="+mn-cs"/>
              </a:rPr>
              <a:t>Stateless</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通信的會話狀態（</a:t>
            </a:r>
            <a:r>
              <a:rPr lang="en-US" altLang="zh-TW" sz="1200" b="0" i="0" kern="1200" dirty="0" smtClean="0">
                <a:solidFill>
                  <a:schemeClr val="tx1"/>
                </a:solidFill>
                <a:effectLst/>
                <a:latin typeface="+mn-lt"/>
                <a:ea typeface="+mn-ea"/>
                <a:cs typeface="+mn-cs"/>
              </a:rPr>
              <a:t>Session State</a:t>
            </a:r>
            <a:r>
              <a:rPr lang="zh-TW" altLang="en-US" sz="1200" b="0" i="0" kern="1200" dirty="0" smtClean="0">
                <a:solidFill>
                  <a:schemeClr val="tx1"/>
                </a:solidFill>
                <a:effectLst/>
                <a:latin typeface="+mn-lt"/>
                <a:ea typeface="+mn-ea"/>
                <a:cs typeface="+mn-cs"/>
              </a:rPr>
              <a:t>）應該全部由客戶端負責維護。</a:t>
            </a:r>
          </a:p>
          <a:p>
            <a:r>
              <a:rPr lang="zh-TW" altLang="en-US" sz="1200" b="0" i="0" kern="1200" dirty="0" smtClean="0">
                <a:solidFill>
                  <a:schemeClr val="tx1"/>
                </a:solidFill>
                <a:effectLst/>
                <a:latin typeface="+mn-lt"/>
                <a:ea typeface="+mn-ea"/>
                <a:cs typeface="+mn-cs"/>
              </a:rPr>
              <a:t>緩存（</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響應內容可以在通信鏈的某處被緩存，以改善網絡效率。</a:t>
            </a:r>
          </a:p>
          <a:p>
            <a:r>
              <a:rPr lang="zh-TW" altLang="en-US" sz="1200" b="0" i="0" kern="1200" dirty="0" smtClean="0">
                <a:solidFill>
                  <a:schemeClr val="tx1"/>
                </a:solidFill>
                <a:effectLst/>
                <a:latin typeface="+mn-lt"/>
                <a:ea typeface="+mn-ea"/>
                <a:cs typeface="+mn-cs"/>
              </a:rPr>
              <a:t>統一接口（</a:t>
            </a:r>
            <a:r>
              <a:rPr lang="en-US" altLang="zh-TW" sz="1200" b="0" i="0" kern="1200" dirty="0" smtClean="0">
                <a:solidFill>
                  <a:schemeClr val="tx1"/>
                </a:solidFill>
                <a:effectLst/>
                <a:latin typeface="+mn-lt"/>
                <a:ea typeface="+mn-ea"/>
                <a:cs typeface="+mn-cs"/>
              </a:rPr>
              <a:t>Uniform Interface</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通信鏈的組件之間通過統一的接口相互通信，以提高交互的可見性。</a:t>
            </a:r>
          </a:p>
          <a:p>
            <a:r>
              <a:rPr lang="zh-TW" altLang="en-US" sz="1200" b="0" i="0" kern="1200" dirty="0" smtClean="0">
                <a:solidFill>
                  <a:schemeClr val="tx1"/>
                </a:solidFill>
                <a:effectLst/>
                <a:latin typeface="+mn-lt"/>
                <a:ea typeface="+mn-ea"/>
                <a:cs typeface="+mn-cs"/>
              </a:rPr>
              <a:t>分層系統（</a:t>
            </a:r>
            <a:r>
              <a:rPr lang="en-US" altLang="zh-TW" sz="1200" b="0" i="0" kern="1200" dirty="0" smtClean="0">
                <a:solidFill>
                  <a:schemeClr val="tx1"/>
                </a:solidFill>
                <a:effectLst/>
                <a:latin typeface="+mn-lt"/>
                <a:ea typeface="+mn-ea"/>
                <a:cs typeface="+mn-cs"/>
              </a:rPr>
              <a:t>Layered System</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通過限制組件的行為（即，每個組件只能「看到」與其交互的緊鄰層），將架構分解為若干等級的層。</a:t>
            </a:r>
          </a:p>
          <a:p>
            <a:r>
              <a:rPr lang="zh-TW" altLang="en-US" sz="1200" b="0" i="0" kern="1200" dirty="0" smtClean="0">
                <a:solidFill>
                  <a:schemeClr val="tx1"/>
                </a:solidFill>
                <a:effectLst/>
                <a:latin typeface="+mn-lt"/>
                <a:ea typeface="+mn-ea"/>
                <a:cs typeface="+mn-cs"/>
              </a:rPr>
              <a:t>按需代碼（</a:t>
            </a:r>
            <a:r>
              <a:rPr lang="en-US" altLang="zh-TW" sz="1200" b="0" i="0" kern="1200" dirty="0" smtClean="0">
                <a:solidFill>
                  <a:schemeClr val="tx1"/>
                </a:solidFill>
                <a:effectLst/>
                <a:latin typeface="+mn-lt"/>
                <a:ea typeface="+mn-ea"/>
                <a:cs typeface="+mn-cs"/>
              </a:rPr>
              <a:t>Code-On-Demand</a:t>
            </a:r>
            <a:r>
              <a:rPr lang="zh-TW" altLang="en-US" sz="1200" b="0" i="0" kern="1200" dirty="0" smtClean="0">
                <a:solidFill>
                  <a:schemeClr val="tx1"/>
                </a:solidFill>
                <a:effectLst/>
                <a:latin typeface="+mn-lt"/>
                <a:ea typeface="+mn-ea"/>
                <a:cs typeface="+mn-cs"/>
              </a:rPr>
              <a:t>，可選）</a:t>
            </a:r>
          </a:p>
          <a:p>
            <a:r>
              <a:rPr lang="zh-TW" altLang="en-US" sz="1200" b="0" i="0" kern="1200" dirty="0" smtClean="0">
                <a:solidFill>
                  <a:schemeClr val="tx1"/>
                </a:solidFill>
                <a:effectLst/>
                <a:latin typeface="+mn-lt"/>
                <a:ea typeface="+mn-ea"/>
                <a:cs typeface="+mn-cs"/>
              </a:rPr>
              <a:t>支持通過下載並執行一些代碼（例如</a:t>
            </a:r>
            <a:r>
              <a:rPr lang="en-US" altLang="zh-TW" sz="1200" b="0" i="0" kern="1200" dirty="0" smtClean="0">
                <a:solidFill>
                  <a:schemeClr val="tx1"/>
                </a:solidFill>
                <a:effectLst/>
                <a:latin typeface="+mn-lt"/>
                <a:ea typeface="+mn-ea"/>
                <a:cs typeface="+mn-cs"/>
              </a:rPr>
              <a:t>Java Applet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Flash</a:t>
            </a:r>
            <a:r>
              <a:rPr lang="zh-TW" altLang="en-US" sz="1200" b="0" i="0" kern="1200" dirty="0" smtClean="0">
                <a:solidFill>
                  <a:schemeClr val="tx1"/>
                </a:solidFill>
                <a:effectLst/>
                <a:latin typeface="+mn-lt"/>
                <a:ea typeface="+mn-ea"/>
                <a:cs typeface="+mn-cs"/>
              </a:rPr>
              <a:t>或</a:t>
            </a:r>
            <a:r>
              <a:rPr lang="en-US" altLang="zh-TW" sz="1200" b="0" i="0" kern="1200" dirty="0" smtClean="0">
                <a:solidFill>
                  <a:schemeClr val="tx1"/>
                </a:solidFill>
                <a:effectLst/>
                <a:latin typeface="+mn-lt"/>
                <a:ea typeface="+mn-ea"/>
                <a:cs typeface="+mn-cs"/>
              </a:rPr>
              <a:t>JavaScript</a:t>
            </a:r>
            <a:r>
              <a:rPr lang="zh-TW" altLang="en-US" sz="1200" b="0" i="0" kern="1200" dirty="0" smtClean="0">
                <a:solidFill>
                  <a:schemeClr val="tx1"/>
                </a:solidFill>
                <a:effectLst/>
                <a:latin typeface="+mn-lt"/>
                <a:ea typeface="+mn-ea"/>
                <a:cs typeface="+mn-cs"/>
              </a:rPr>
              <a:t>），對客戶端的功能進行擴展。</a:t>
            </a:r>
          </a:p>
          <a:p>
            <a:r>
              <a:rPr lang="zh-TW" altLang="en-US" sz="1200" b="0" i="0" kern="1200" dirty="0" smtClean="0">
                <a:solidFill>
                  <a:schemeClr val="tx1"/>
                </a:solidFill>
                <a:effectLst/>
                <a:latin typeface="+mn-lt"/>
                <a:ea typeface="+mn-ea"/>
                <a:cs typeface="+mn-cs"/>
              </a:rPr>
              <a:t>轉載自：</a:t>
            </a:r>
            <a:r>
              <a:rPr lang="en-US" altLang="zh-TW" sz="1200" b="0" i="0" u="none" strike="noStrike" kern="1200" dirty="0" smtClean="0">
                <a:solidFill>
                  <a:schemeClr val="tx1"/>
                </a:solidFill>
                <a:effectLst/>
                <a:latin typeface="+mn-lt"/>
                <a:ea typeface="+mn-ea"/>
                <a:cs typeface="+mn-cs"/>
                <a:hlinkClick r:id="rId7"/>
              </a:rPr>
              <a:t>http://www.infoq.com/cn/articles/understanding-restful-style</a:t>
            </a:r>
            <a:endParaRPr lang="zh-TW" alt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16</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資料來源：</a:t>
            </a:r>
            <a:r>
              <a:rPr lang="en-US" altLang="zh-TW" sz="1200" b="0" i="0" kern="1200" dirty="0" smtClean="0">
                <a:solidFill>
                  <a:schemeClr val="tx1"/>
                </a:solidFill>
                <a:effectLst/>
                <a:latin typeface="+mn-lt"/>
                <a:ea typeface="+mn-ea"/>
                <a:cs typeface="+mn-cs"/>
              </a:rPr>
              <a:t>https://zh.wikipedia.org/wiki/REST</a:t>
            </a:r>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17</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資料來源：</a:t>
            </a:r>
            <a:r>
              <a:rPr lang="en-US" altLang="zh-TW" sz="1200" b="0" i="0" kern="1200" dirty="0" smtClean="0">
                <a:solidFill>
                  <a:schemeClr val="tx1"/>
                </a:solidFill>
                <a:effectLst/>
                <a:latin typeface="+mn-lt"/>
                <a:ea typeface="+mn-ea"/>
                <a:cs typeface="+mn-cs"/>
              </a:rPr>
              <a:t>https://zh.wikipedia.org/wiki/REST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18</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19</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請求為：</a:t>
            </a:r>
            <a:r>
              <a:rPr lang="en-US" altLang="zh-TW" sz="1200" dirty="0" smtClean="0"/>
              <a:t>application/</a:t>
            </a:r>
            <a:r>
              <a:rPr lang="en-US" altLang="zh-TW" sz="1200" dirty="0" err="1" smtClean="0"/>
              <a:t>json</a:t>
            </a:r>
            <a:r>
              <a:rPr lang="zh-TW" altLang="en-US" sz="1200" dirty="0" smtClean="0"/>
              <a:t>、</a:t>
            </a:r>
            <a:r>
              <a:rPr lang="en-US" altLang="zh-TW" sz="1200" dirty="0" smtClean="0"/>
              <a:t>text/</a:t>
            </a:r>
            <a:r>
              <a:rPr lang="en-US" altLang="zh-TW" sz="1200" dirty="0" err="1" smtClean="0"/>
              <a:t>htm</a:t>
            </a:r>
            <a:r>
              <a:rPr lang="zh-TW" altLang="en-US" sz="1200" dirty="0" smtClean="0"/>
              <a:t> 回傳</a:t>
            </a:r>
            <a:r>
              <a:rPr lang="en-US" altLang="zh-TW" sz="1200" dirty="0" smtClean="0"/>
              <a:t>JSON</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請求為：</a:t>
            </a:r>
            <a:r>
              <a:rPr lang="en-US" altLang="zh-TW" sz="1200" dirty="0" smtClean="0"/>
              <a:t>application/xml</a:t>
            </a:r>
            <a:r>
              <a:rPr lang="zh-TW" altLang="en-US" sz="1200" baseline="0" dirty="0" smtClean="0"/>
              <a:t> </a:t>
            </a:r>
            <a:r>
              <a:rPr lang="zh-TW" altLang="en-US" sz="1200" dirty="0" smtClean="0"/>
              <a:t>回傳</a:t>
            </a:r>
            <a:r>
              <a:rPr lang="en-US" altLang="zh-TW" sz="1200" dirty="0" smtClean="0"/>
              <a:t>XML</a:t>
            </a:r>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20</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4</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更改後的網址：</a:t>
            </a:r>
            <a:endParaRPr lang="en-US" altLang="zh-TW" dirty="0" smtClean="0"/>
          </a:p>
          <a:p>
            <a:r>
              <a:rPr lang="en-US" altLang="zh-TW" dirty="0" smtClean="0"/>
              <a:t>$</a:t>
            </a:r>
            <a:r>
              <a:rPr lang="en-US" altLang="zh-TW" dirty="0" err="1" smtClean="0"/>
              <a:t>url</a:t>
            </a:r>
            <a:r>
              <a:rPr lang="en-US" altLang="zh-TW" dirty="0" smtClean="0"/>
              <a:t> =  'http://www.228365365.com/app/member/FT_browse/body_browse.php?uid=test00&amp;rtype=r&amp;langx=zh-cn&amp;mtype=3&amp;delay=&amp;showtype=';</a:t>
            </a:r>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5</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6</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更改後的程式：</a:t>
            </a:r>
            <a:endParaRPr lang="en-US" altLang="zh-TW" dirty="0" smtClean="0"/>
          </a:p>
          <a:p>
            <a:r>
              <a:rPr lang="en-US" altLang="zh-TW" dirty="0" smtClean="0"/>
              <a:t>$</a:t>
            </a:r>
            <a:r>
              <a:rPr lang="en-US" altLang="zh-TW" dirty="0" err="1" smtClean="0"/>
              <a:t>url</a:t>
            </a:r>
            <a:r>
              <a:rPr lang="en-US" altLang="zh-TW" dirty="0" smtClean="0"/>
              <a:t> =  'http://www.228365365.com/app/member/FT_browse/body_browse.php?uid=test00&amp;rtype=r&amp;langx=zh-cn&amp;mtype=3&amp;delay=&amp;showtype='; </a:t>
            </a:r>
            <a:r>
              <a:rPr lang="en-US" altLang="zh-TW" dirty="0" err="1" smtClean="0"/>
              <a:t>curl_setopt</a:t>
            </a:r>
            <a:r>
              <a:rPr lang="en-US" altLang="zh-TW" dirty="0" smtClean="0"/>
              <a:t>($</a:t>
            </a:r>
            <a:r>
              <a:rPr lang="en-US" altLang="zh-TW" dirty="0" err="1" smtClean="0"/>
              <a:t>ch</a:t>
            </a:r>
            <a:r>
              <a:rPr lang="en-US" altLang="zh-TW" dirty="0" smtClean="0"/>
              <a:t>, CURLOPT_URL, $</a:t>
            </a:r>
            <a:r>
              <a:rPr lang="en-US" altLang="zh-TW" dirty="0" err="1" smtClean="0"/>
              <a:t>url</a:t>
            </a:r>
            <a:r>
              <a:rPr lang="en-US" altLang="zh-TW" dirty="0" smtClean="0"/>
              <a:t> );</a:t>
            </a:r>
          </a:p>
          <a:p>
            <a:r>
              <a:rPr lang="en-US" altLang="zh-TW" dirty="0" err="1" smtClean="0"/>
              <a:t>curl_setopt</a:t>
            </a:r>
            <a:r>
              <a:rPr lang="en-US" altLang="zh-TW" dirty="0" smtClean="0"/>
              <a:t>($</a:t>
            </a:r>
            <a:r>
              <a:rPr lang="en-US" altLang="zh-TW" dirty="0" err="1" smtClean="0"/>
              <a:t>ch</a:t>
            </a:r>
            <a:r>
              <a:rPr lang="en-US" altLang="zh-TW" dirty="0" smtClean="0"/>
              <a:t>, CURLOPT_RETURNTRANSFER, 1);</a:t>
            </a:r>
          </a:p>
          <a:p>
            <a:r>
              <a:rPr lang="en-US" altLang="zh-TW" dirty="0" err="1" smtClean="0"/>
              <a:t>curl_setopt</a:t>
            </a:r>
            <a:r>
              <a:rPr lang="en-US" altLang="zh-TW" dirty="0" smtClean="0"/>
              <a:t>($</a:t>
            </a:r>
            <a:r>
              <a:rPr lang="en-US" altLang="zh-TW" dirty="0" err="1" smtClean="0"/>
              <a:t>ch</a:t>
            </a:r>
            <a:r>
              <a:rPr lang="en-US" altLang="zh-TW" dirty="0" smtClean="0"/>
              <a:t>, CURLOPT_HEADER, 0);</a:t>
            </a:r>
          </a:p>
          <a:p>
            <a:r>
              <a:rPr lang="en-US" altLang="zh-TW" sz="1200" b="0" i="0" kern="1200" dirty="0" err="1" smtClean="0">
                <a:solidFill>
                  <a:schemeClr val="tx1"/>
                </a:solidFill>
                <a:effectLst/>
                <a:latin typeface="+mn-lt"/>
                <a:ea typeface="+mn-ea"/>
                <a:cs typeface="+mn-cs"/>
              </a:rPr>
              <a:t>curl_setopt</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ch</a:t>
            </a:r>
            <a:r>
              <a:rPr lang="en-US" altLang="zh-TW" sz="1200" b="0" i="0" kern="1200" dirty="0" smtClean="0">
                <a:solidFill>
                  <a:schemeClr val="tx1"/>
                </a:solidFill>
                <a:effectLst/>
                <a:latin typeface="+mn-lt"/>
                <a:ea typeface="+mn-ea"/>
                <a:cs typeface="+mn-cs"/>
              </a:rPr>
              <a:t>, CURLOPT_COOKIE, 'PHPSESSID=4pcsvid5b5p76f4vcqrrlfnki2');</a:t>
            </a:r>
            <a:endParaRPr lang="en-US" altLang="zh-TW" dirty="0" smtClean="0"/>
          </a:p>
          <a:p>
            <a:r>
              <a:rPr lang="en-US" altLang="zh-TW" dirty="0" smtClean="0"/>
              <a:t>$</a:t>
            </a:r>
            <a:r>
              <a:rPr lang="en-US" altLang="zh-TW" dirty="0" err="1" smtClean="0"/>
              <a:t>pageContent</a:t>
            </a:r>
            <a:r>
              <a:rPr lang="en-US" altLang="zh-TW" dirty="0" smtClean="0"/>
              <a:t> = </a:t>
            </a:r>
            <a:r>
              <a:rPr lang="en-US" altLang="zh-TW" dirty="0" err="1" smtClean="0"/>
              <a:t>curl_exec</a:t>
            </a:r>
            <a:r>
              <a:rPr lang="en-US" altLang="zh-TW" dirty="0" smtClean="0"/>
              <a:t>($</a:t>
            </a:r>
            <a:r>
              <a:rPr lang="en-US" altLang="zh-TW" dirty="0" err="1" smtClean="0"/>
              <a:t>ch</a:t>
            </a:r>
            <a:r>
              <a:rPr lang="en-US" altLang="zh-TW" dirty="0" smtClean="0"/>
              <a:t>);</a:t>
            </a:r>
          </a:p>
          <a:p>
            <a:r>
              <a:rPr lang="en-US" altLang="zh-TW" dirty="0" err="1" smtClean="0"/>
              <a:t>curl_close</a:t>
            </a:r>
            <a:r>
              <a:rPr lang="en-US" altLang="zh-TW" dirty="0" smtClean="0"/>
              <a:t>($</a:t>
            </a:r>
            <a:r>
              <a:rPr lang="en-US" altLang="zh-TW" dirty="0" err="1" smtClean="0"/>
              <a:t>ch</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7</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8</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sz="1200" dirty="0" smtClean="0"/>
              <a:t>因為使用</a:t>
            </a:r>
            <a:r>
              <a:rPr lang="en-US" altLang="zh-TW" sz="1200" dirty="0" smtClean="0"/>
              <a:t>curl</a:t>
            </a:r>
            <a:r>
              <a:rPr lang="zh-TW" altLang="en-US" sz="1200" dirty="0" smtClean="0"/>
              <a:t>無法完整取得網頁資料，所以我之後上網搜尋是否有可以直接以瀏覽器的身分取得網頁內容的方法，結果得知可以使用</a:t>
            </a:r>
            <a:r>
              <a:rPr lang="en-US" altLang="zh-TW" sz="1200" dirty="0" err="1" smtClean="0"/>
              <a:t>phantomjs</a:t>
            </a:r>
            <a:r>
              <a:rPr lang="zh-TW" altLang="en-US" sz="1200" dirty="0" smtClean="0"/>
              <a:t>。</a:t>
            </a:r>
            <a:endParaRPr lang="en-US" altLang="zh-TW" sz="1200" dirty="0" smtClean="0"/>
          </a:p>
          <a:p>
            <a:pPr marL="0" indent="0">
              <a:buNone/>
            </a:pPr>
            <a:endParaRPr lang="en-US" altLang="zh-TW" sz="1200" dirty="0" smtClean="0"/>
          </a:p>
          <a:p>
            <a:pPr marL="0" indent="0">
              <a:buNone/>
            </a:pPr>
            <a:r>
              <a:rPr lang="en-US" altLang="zh-TW" sz="1600" b="1" dirty="0" err="1" smtClean="0"/>
              <a:t>phantomjs</a:t>
            </a:r>
            <a:r>
              <a:rPr lang="zh-TW" altLang="en-US" sz="1600" b="1" dirty="0" smtClean="0"/>
              <a:t>簡介：</a:t>
            </a:r>
            <a:endParaRPr lang="en-US" altLang="zh-TW" sz="1600" b="1" dirty="0" smtClean="0"/>
          </a:p>
          <a:p>
            <a:pPr marL="0" indent="0">
              <a:buNone/>
            </a:pPr>
            <a:r>
              <a:rPr lang="en-US" altLang="zh-TW" sz="1200" dirty="0" err="1" smtClean="0"/>
              <a:t>Phantomjs</a:t>
            </a:r>
            <a:r>
              <a:rPr lang="zh-TW" altLang="en-US" sz="1200" b="0" i="0" kern="1200" dirty="0" smtClean="0">
                <a:solidFill>
                  <a:schemeClr val="tx1"/>
                </a:solidFill>
                <a:effectLst/>
                <a:latin typeface="+mn-lt"/>
                <a:ea typeface="+mn-ea"/>
                <a:cs typeface="+mn-cs"/>
              </a:rPr>
              <a:t>是一個基於</a:t>
            </a:r>
            <a:r>
              <a:rPr lang="en-US" altLang="zh-TW" sz="1200" b="0" i="0" kern="1200" dirty="0" err="1" smtClean="0">
                <a:solidFill>
                  <a:schemeClr val="tx1"/>
                </a:solidFill>
                <a:effectLst/>
                <a:latin typeface="+mn-lt"/>
                <a:ea typeface="+mn-ea"/>
                <a:cs typeface="+mn-cs"/>
              </a:rPr>
              <a:t>WebKit</a:t>
            </a:r>
            <a:r>
              <a:rPr lang="zh-TW" altLang="en-US" sz="1200" b="0" i="0" kern="1200" dirty="0" smtClean="0">
                <a:solidFill>
                  <a:schemeClr val="tx1"/>
                </a:solidFill>
                <a:effectLst/>
                <a:latin typeface="+mn-lt"/>
                <a:ea typeface="+mn-ea"/>
                <a:cs typeface="+mn-cs"/>
              </a:rPr>
              <a:t>的服務器端</a:t>
            </a:r>
            <a:r>
              <a:rPr lang="en-US" altLang="zh-TW" sz="1200" b="0" i="0" kern="1200" dirty="0" smtClean="0">
                <a:solidFill>
                  <a:schemeClr val="tx1"/>
                </a:solidFill>
                <a:effectLst/>
                <a:latin typeface="+mn-lt"/>
                <a:ea typeface="+mn-ea"/>
                <a:cs typeface="+mn-cs"/>
              </a:rPr>
              <a:t>JavaScript API</a:t>
            </a:r>
            <a:r>
              <a:rPr lang="zh-TW" altLang="en-US" sz="1200" b="0" i="0" kern="1200" dirty="0" smtClean="0">
                <a:solidFill>
                  <a:schemeClr val="tx1"/>
                </a:solidFill>
                <a:effectLst/>
                <a:latin typeface="+mn-lt"/>
                <a:ea typeface="+mn-ea"/>
                <a:cs typeface="+mn-cs"/>
              </a:rPr>
              <a:t>，它無需瀏覽器的支持即可實現對</a:t>
            </a:r>
            <a:r>
              <a:rPr lang="en-US" altLang="zh-TW" sz="1200" b="0" i="0" kern="1200" dirty="0" smtClean="0">
                <a:solidFill>
                  <a:schemeClr val="tx1"/>
                </a:solidFill>
                <a:effectLst/>
                <a:latin typeface="+mn-lt"/>
                <a:ea typeface="+mn-ea"/>
                <a:cs typeface="+mn-cs"/>
              </a:rPr>
              <a:t>Web</a:t>
            </a:r>
            <a:r>
              <a:rPr lang="zh-TW" altLang="en-US" sz="1200" b="0" i="0" kern="1200" dirty="0" smtClean="0">
                <a:solidFill>
                  <a:schemeClr val="tx1"/>
                </a:solidFill>
                <a:effectLst/>
                <a:latin typeface="+mn-lt"/>
                <a:ea typeface="+mn-ea"/>
                <a:cs typeface="+mn-cs"/>
              </a:rPr>
              <a:t>的支持，且原生支持各種</a:t>
            </a:r>
            <a:r>
              <a:rPr lang="en-US" altLang="zh-TW" sz="1200" b="0" i="0" kern="1200" dirty="0" smtClean="0">
                <a:solidFill>
                  <a:schemeClr val="tx1"/>
                </a:solidFill>
                <a:effectLst/>
                <a:latin typeface="+mn-lt"/>
                <a:ea typeface="+mn-ea"/>
                <a:cs typeface="+mn-cs"/>
              </a:rPr>
              <a:t>Web</a:t>
            </a:r>
            <a:r>
              <a:rPr lang="zh-TW" altLang="en-US" sz="1200" b="0" i="0" kern="1200" dirty="0" smtClean="0">
                <a:solidFill>
                  <a:schemeClr val="tx1"/>
                </a:solidFill>
                <a:effectLst/>
                <a:latin typeface="+mn-lt"/>
                <a:ea typeface="+mn-ea"/>
                <a:cs typeface="+mn-cs"/>
              </a:rPr>
              <a:t>標准，如</a:t>
            </a:r>
            <a:r>
              <a:rPr lang="en-US" altLang="zh-TW" sz="1200" b="0" i="0" kern="1200" dirty="0" smtClean="0">
                <a:solidFill>
                  <a:schemeClr val="tx1"/>
                </a:solidFill>
                <a:effectLst/>
                <a:latin typeface="+mn-lt"/>
                <a:ea typeface="+mn-ea"/>
                <a:cs typeface="+mn-cs"/>
              </a:rPr>
              <a:t>DOM </a:t>
            </a:r>
            <a:r>
              <a:rPr lang="zh-TW" altLang="en-US" sz="1200" b="0" i="0" kern="1200" dirty="0" smtClean="0">
                <a:solidFill>
                  <a:schemeClr val="tx1"/>
                </a:solidFill>
                <a:effectLst/>
                <a:latin typeface="+mn-lt"/>
                <a:ea typeface="+mn-ea"/>
                <a:cs typeface="+mn-cs"/>
              </a:rPr>
              <a:t>處理、</a:t>
            </a:r>
            <a:r>
              <a:rPr lang="en-US" altLang="zh-TW" sz="1200" b="0" i="0" kern="1200" dirty="0" smtClean="0">
                <a:solidFill>
                  <a:schemeClr val="tx1"/>
                </a:solidFill>
                <a:effectLst/>
                <a:latin typeface="+mn-lt"/>
                <a:ea typeface="+mn-ea"/>
                <a:cs typeface="+mn-cs"/>
              </a:rPr>
              <a:t>JavaScript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CSS</a:t>
            </a:r>
            <a:r>
              <a:rPr lang="zh-TW" altLang="en-US" sz="1200" b="0" i="0" kern="1200" dirty="0" smtClean="0">
                <a:solidFill>
                  <a:schemeClr val="tx1"/>
                </a:solidFill>
                <a:effectLst/>
                <a:latin typeface="+mn-lt"/>
                <a:ea typeface="+mn-ea"/>
                <a:cs typeface="+mn-cs"/>
              </a:rPr>
              <a:t>選擇器、</a:t>
            </a:r>
            <a:r>
              <a:rPr lang="en-US" altLang="zh-TW" sz="1200" b="0" i="0" kern="1200" dirty="0" smtClean="0">
                <a:solidFill>
                  <a:schemeClr val="tx1"/>
                </a:solidFill>
                <a:effectLst/>
                <a:latin typeface="+mn-lt"/>
                <a:ea typeface="+mn-ea"/>
                <a:cs typeface="+mn-cs"/>
              </a:rPr>
              <a:t>JSON</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Canvas</a:t>
            </a:r>
            <a:r>
              <a:rPr lang="zh-TW" altLang="en-US" sz="1200" b="0" i="0" kern="1200" dirty="0" smtClean="0">
                <a:solidFill>
                  <a:schemeClr val="tx1"/>
                </a:solidFill>
                <a:effectLst/>
                <a:latin typeface="+mn-lt"/>
                <a:ea typeface="+mn-ea"/>
                <a:cs typeface="+mn-cs"/>
              </a:rPr>
              <a:t>和可縮放矢量圖形</a:t>
            </a:r>
            <a:r>
              <a:rPr lang="en-US" altLang="zh-TW" sz="1200" b="0" i="0" kern="1200" dirty="0" smtClean="0">
                <a:solidFill>
                  <a:schemeClr val="tx1"/>
                </a:solidFill>
                <a:effectLst/>
                <a:latin typeface="+mn-lt"/>
                <a:ea typeface="+mn-ea"/>
                <a:cs typeface="+mn-cs"/>
              </a:rPr>
              <a:t>SVG</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PhantomJS</a:t>
            </a:r>
            <a:r>
              <a:rPr lang="zh-TW" altLang="en-US" sz="1200" b="0" i="0" kern="1200" dirty="0" smtClean="0">
                <a:solidFill>
                  <a:schemeClr val="tx1"/>
                </a:solidFill>
                <a:effectLst/>
                <a:latin typeface="+mn-lt"/>
                <a:ea typeface="+mn-ea"/>
                <a:cs typeface="+mn-cs"/>
              </a:rPr>
              <a:t>主要是通過</a:t>
            </a:r>
            <a:r>
              <a:rPr lang="en-US" altLang="zh-TW" sz="1200" b="0" i="0" kern="1200" dirty="0" smtClean="0">
                <a:solidFill>
                  <a:schemeClr val="tx1"/>
                </a:solidFill>
                <a:effectLst/>
                <a:latin typeface="+mn-lt"/>
                <a:ea typeface="+mn-ea"/>
                <a:cs typeface="+mn-cs"/>
              </a:rPr>
              <a:t>JavaScript</a:t>
            </a:r>
            <a:r>
              <a:rPr lang="zh-TW" altLang="en-US" sz="1200" b="0" i="0" kern="1200" dirty="0" smtClean="0">
                <a:solidFill>
                  <a:schemeClr val="tx1"/>
                </a:solidFill>
                <a:effectLst/>
                <a:latin typeface="+mn-lt"/>
                <a:ea typeface="+mn-ea"/>
                <a:cs typeface="+mn-cs"/>
              </a:rPr>
              <a:t>和</a:t>
            </a:r>
            <a:r>
              <a:rPr lang="en-US" altLang="zh-TW" sz="1200" b="0" i="0" kern="1200" dirty="0" err="1" smtClean="0">
                <a:solidFill>
                  <a:schemeClr val="tx1"/>
                </a:solidFill>
                <a:effectLst/>
                <a:latin typeface="+mn-lt"/>
                <a:ea typeface="+mn-ea"/>
                <a:cs typeface="+mn-cs"/>
              </a:rPr>
              <a:t>CoffeeScript</a:t>
            </a:r>
            <a:r>
              <a:rPr lang="zh-TW" altLang="en-US" sz="1200" b="0" i="0" kern="1200" dirty="0" smtClean="0">
                <a:solidFill>
                  <a:schemeClr val="tx1"/>
                </a:solidFill>
                <a:effectLst/>
                <a:latin typeface="+mn-lt"/>
                <a:ea typeface="+mn-ea"/>
                <a:cs typeface="+mn-cs"/>
              </a:rPr>
              <a:t>控制</a:t>
            </a:r>
            <a:r>
              <a:rPr lang="en-US" altLang="zh-TW" sz="1200" b="0" i="0" kern="1200" dirty="0" err="1" smtClean="0">
                <a:solidFill>
                  <a:schemeClr val="tx1"/>
                </a:solidFill>
                <a:effectLst/>
                <a:latin typeface="+mn-lt"/>
                <a:ea typeface="+mn-ea"/>
                <a:cs typeface="+mn-cs"/>
              </a:rPr>
              <a:t>WebKit</a:t>
            </a:r>
            <a:r>
              <a:rPr lang="zh-TW" altLang="en-US" sz="1200" b="0" i="0" kern="1200" dirty="0" smtClean="0">
                <a:solidFill>
                  <a:schemeClr val="tx1"/>
                </a:solidFill>
                <a:effectLst/>
                <a:latin typeface="+mn-lt"/>
                <a:ea typeface="+mn-ea"/>
                <a:cs typeface="+mn-cs"/>
              </a:rPr>
              <a:t>的</a:t>
            </a:r>
            <a:r>
              <a:rPr lang="en-US" altLang="zh-TW" sz="1200" b="0" i="0" kern="1200" dirty="0" smtClean="0">
                <a:solidFill>
                  <a:schemeClr val="tx1"/>
                </a:solidFill>
                <a:effectLst/>
                <a:latin typeface="+mn-lt"/>
                <a:ea typeface="+mn-ea"/>
                <a:cs typeface="+mn-cs"/>
              </a:rPr>
              <a:t>CSS</a:t>
            </a:r>
            <a:r>
              <a:rPr lang="zh-TW" altLang="en-US" sz="1200" b="0" i="0" kern="1200" dirty="0" smtClean="0">
                <a:solidFill>
                  <a:schemeClr val="tx1"/>
                </a:solidFill>
                <a:effectLst/>
                <a:latin typeface="+mn-lt"/>
                <a:ea typeface="+mn-ea"/>
                <a:cs typeface="+mn-cs"/>
              </a:rPr>
              <a:t>選擇器、可縮放矢量圖形</a:t>
            </a:r>
            <a:r>
              <a:rPr lang="en-US" altLang="zh-TW" sz="1200" b="0" i="0" kern="1200" dirty="0" smtClean="0">
                <a:solidFill>
                  <a:schemeClr val="tx1"/>
                </a:solidFill>
                <a:effectLst/>
                <a:latin typeface="+mn-lt"/>
                <a:ea typeface="+mn-ea"/>
                <a:cs typeface="+mn-cs"/>
              </a:rPr>
              <a:t>SVG</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HTTP</a:t>
            </a:r>
            <a:r>
              <a:rPr lang="zh-TW" altLang="en-US" sz="1200" b="0" i="0" kern="1200" dirty="0" smtClean="0">
                <a:solidFill>
                  <a:schemeClr val="tx1"/>
                </a:solidFill>
                <a:effectLst/>
                <a:latin typeface="+mn-lt"/>
                <a:ea typeface="+mn-ea"/>
                <a:cs typeface="+mn-cs"/>
              </a:rPr>
              <a:t>網络等各個模塊。</a:t>
            </a:r>
            <a:endParaRPr lang="en-US" altLang="zh-TW" sz="1200" b="0" i="0" kern="1200" dirty="0" smtClean="0">
              <a:solidFill>
                <a:schemeClr val="tx1"/>
              </a:solidFill>
              <a:effectLst/>
              <a:latin typeface="+mn-lt"/>
              <a:ea typeface="+mn-ea"/>
              <a:cs typeface="+mn-cs"/>
            </a:endParaRPr>
          </a:p>
          <a:p>
            <a:pPr marL="0" indent="0">
              <a:buNone/>
            </a:pPr>
            <a:endParaRPr lang="en-US" altLang="zh-TW" sz="1200" b="0" i="0" kern="1200" dirty="0" smtClean="0">
              <a:solidFill>
                <a:schemeClr val="tx1"/>
              </a:solidFill>
              <a:effectLst/>
              <a:latin typeface="+mn-lt"/>
              <a:ea typeface="+mn-ea"/>
              <a:cs typeface="+mn-cs"/>
            </a:endParaRPr>
          </a:p>
          <a:p>
            <a:r>
              <a:rPr lang="zh-TW" altLang="en-US" sz="1600" b="1" kern="1200" dirty="0" smtClean="0">
                <a:solidFill>
                  <a:schemeClr val="tx1"/>
                </a:solidFill>
                <a:effectLst/>
                <a:latin typeface="+mn-lt"/>
                <a:ea typeface="+mn-ea"/>
                <a:cs typeface="+mn-cs"/>
              </a:rPr>
              <a:t>使用場景：</a:t>
            </a:r>
            <a:endParaRPr lang="zh-TW" altLang="en-US" sz="1600" b="1" dirty="0" smtClean="0">
              <a:effectLst/>
            </a:endParaRPr>
          </a:p>
          <a:p>
            <a:r>
              <a:rPr lang="zh-TW" altLang="en-US" sz="1200" kern="1200" dirty="0" smtClean="0">
                <a:solidFill>
                  <a:schemeClr val="tx1"/>
                </a:solidFill>
                <a:effectLst/>
                <a:latin typeface="+mn-lt"/>
                <a:ea typeface="+mn-ea"/>
                <a:cs typeface="+mn-cs"/>
              </a:rPr>
              <a:t>無需瀏覽器的</a:t>
            </a:r>
            <a:r>
              <a:rPr lang="en-US" altLang="zh-TW" sz="1200" kern="1200" dirty="0" smtClean="0">
                <a:solidFill>
                  <a:schemeClr val="tx1"/>
                </a:solidFill>
                <a:effectLst/>
                <a:latin typeface="+mn-lt"/>
                <a:ea typeface="+mn-ea"/>
                <a:cs typeface="+mn-cs"/>
              </a:rPr>
              <a:t>Web</a:t>
            </a:r>
            <a:r>
              <a:rPr lang="zh-TW" altLang="en-US" sz="1200" kern="1200" dirty="0" smtClean="0">
                <a:solidFill>
                  <a:schemeClr val="tx1"/>
                </a:solidFill>
                <a:effectLst/>
                <a:latin typeface="+mn-lt"/>
                <a:ea typeface="+mn-ea"/>
                <a:cs typeface="+mn-cs"/>
              </a:rPr>
              <a:t>測試：無需瀏覽器的情況下進行快速的</a:t>
            </a:r>
            <a:r>
              <a:rPr lang="en-US" altLang="zh-TW" sz="1200" kern="1200" dirty="0" smtClean="0">
                <a:solidFill>
                  <a:schemeClr val="tx1"/>
                </a:solidFill>
                <a:effectLst/>
                <a:latin typeface="+mn-lt"/>
                <a:ea typeface="+mn-ea"/>
                <a:cs typeface="+mn-cs"/>
              </a:rPr>
              <a:t>Web</a:t>
            </a:r>
            <a:r>
              <a:rPr lang="zh-TW" altLang="en-US" sz="1200" kern="1200" dirty="0" smtClean="0">
                <a:solidFill>
                  <a:schemeClr val="tx1"/>
                </a:solidFill>
                <a:effectLst/>
                <a:latin typeface="+mn-lt"/>
                <a:ea typeface="+mn-ea"/>
                <a:cs typeface="+mn-cs"/>
              </a:rPr>
              <a:t>測試，且支持很多測試框架，如</a:t>
            </a:r>
            <a:r>
              <a:rPr lang="en-US" altLang="zh-TW" sz="1200" kern="1200" dirty="0" smtClean="0">
                <a:solidFill>
                  <a:schemeClr val="tx1"/>
                </a:solidFill>
                <a:effectLst/>
                <a:latin typeface="+mn-lt"/>
                <a:ea typeface="+mn-ea"/>
                <a:cs typeface="+mn-cs"/>
              </a:rPr>
              <a:t>YUI Test</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Jasmine</a:t>
            </a:r>
            <a:r>
              <a:rPr lang="zh-TW" altLang="en-US"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WebDriver</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Capybara</a:t>
            </a:r>
            <a:r>
              <a:rPr lang="zh-TW" altLang="en-US"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QUnit</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Mocha</a:t>
            </a:r>
            <a:r>
              <a:rPr lang="zh-TW" altLang="en-US" sz="1200" kern="1200" dirty="0" smtClean="0">
                <a:solidFill>
                  <a:schemeClr val="tx1"/>
                </a:solidFill>
                <a:effectLst/>
                <a:latin typeface="+mn-lt"/>
                <a:ea typeface="+mn-ea"/>
                <a:cs typeface="+mn-cs"/>
              </a:rPr>
              <a:t>等。</a:t>
            </a:r>
            <a:endParaRPr lang="zh-TW" altLang="en-US" dirty="0" smtClean="0">
              <a:effectLst/>
            </a:endParaRPr>
          </a:p>
          <a:p>
            <a:r>
              <a:rPr lang="zh-TW" altLang="en-US" sz="1200" kern="1200" dirty="0" smtClean="0">
                <a:solidFill>
                  <a:schemeClr val="tx1"/>
                </a:solidFill>
                <a:effectLst/>
                <a:latin typeface="+mn-lt"/>
                <a:ea typeface="+mn-ea"/>
                <a:cs typeface="+mn-cs"/>
              </a:rPr>
              <a:t>頁面自動化操作：使用標准的</a:t>
            </a:r>
            <a:r>
              <a:rPr lang="en-US" altLang="zh-TW" sz="1200" kern="1200" dirty="0" smtClean="0">
                <a:solidFill>
                  <a:schemeClr val="tx1"/>
                </a:solidFill>
                <a:effectLst/>
                <a:latin typeface="+mn-lt"/>
                <a:ea typeface="+mn-ea"/>
                <a:cs typeface="+mn-cs"/>
              </a:rPr>
              <a:t>DOM API</a:t>
            </a:r>
            <a:r>
              <a:rPr lang="zh-TW" altLang="en-US" sz="1200" kern="1200" dirty="0" smtClean="0">
                <a:solidFill>
                  <a:schemeClr val="tx1"/>
                </a:solidFill>
                <a:effectLst/>
                <a:latin typeface="+mn-lt"/>
                <a:ea typeface="+mn-ea"/>
                <a:cs typeface="+mn-cs"/>
              </a:rPr>
              <a:t>或一些</a:t>
            </a:r>
            <a:r>
              <a:rPr lang="en-US" altLang="zh-TW" sz="1200" kern="1200" dirty="0" smtClean="0">
                <a:solidFill>
                  <a:schemeClr val="tx1"/>
                </a:solidFill>
                <a:effectLst/>
                <a:latin typeface="+mn-lt"/>
                <a:ea typeface="+mn-ea"/>
                <a:cs typeface="+mn-cs"/>
              </a:rPr>
              <a:t>JavaScript</a:t>
            </a:r>
            <a:r>
              <a:rPr lang="zh-TW" altLang="en-US" sz="1200" kern="1200" dirty="0" smtClean="0">
                <a:solidFill>
                  <a:schemeClr val="tx1"/>
                </a:solidFill>
                <a:effectLst/>
                <a:latin typeface="+mn-lt"/>
                <a:ea typeface="+mn-ea"/>
                <a:cs typeface="+mn-cs"/>
              </a:rPr>
              <a:t>框架（如</a:t>
            </a:r>
            <a:r>
              <a:rPr lang="en-US" altLang="zh-TW" sz="1200" kern="1200" dirty="0" err="1" smtClean="0">
                <a:solidFill>
                  <a:schemeClr val="tx1"/>
                </a:solidFill>
                <a:effectLst/>
                <a:latin typeface="+mn-lt"/>
                <a:ea typeface="+mn-ea"/>
                <a:cs typeface="+mn-cs"/>
              </a:rPr>
              <a:t>jQuery</a:t>
            </a:r>
            <a:r>
              <a:rPr lang="zh-TW" altLang="en-US" sz="1200" kern="1200" dirty="0" smtClean="0">
                <a:solidFill>
                  <a:schemeClr val="tx1"/>
                </a:solidFill>
                <a:effectLst/>
                <a:latin typeface="+mn-lt"/>
                <a:ea typeface="+mn-ea"/>
                <a:cs typeface="+mn-cs"/>
              </a:rPr>
              <a:t>）訪問和操作</a:t>
            </a:r>
            <a:r>
              <a:rPr lang="en-US" altLang="zh-TW" sz="1200" kern="1200" dirty="0" smtClean="0">
                <a:solidFill>
                  <a:schemeClr val="tx1"/>
                </a:solidFill>
                <a:effectLst/>
                <a:latin typeface="+mn-lt"/>
                <a:ea typeface="+mn-ea"/>
                <a:cs typeface="+mn-cs"/>
              </a:rPr>
              <a:t>Web</a:t>
            </a:r>
            <a:r>
              <a:rPr lang="zh-TW" altLang="en-US" sz="1200" kern="1200" dirty="0" smtClean="0">
                <a:solidFill>
                  <a:schemeClr val="tx1"/>
                </a:solidFill>
                <a:effectLst/>
                <a:latin typeface="+mn-lt"/>
                <a:ea typeface="+mn-ea"/>
                <a:cs typeface="+mn-cs"/>
              </a:rPr>
              <a:t>頁面。</a:t>
            </a:r>
            <a:endParaRPr lang="zh-TW" altLang="en-US" dirty="0" smtClean="0">
              <a:effectLst/>
            </a:endParaRPr>
          </a:p>
          <a:p>
            <a:r>
              <a:rPr lang="zh-TW" altLang="en-US" sz="1200" kern="1200" dirty="0" smtClean="0">
                <a:solidFill>
                  <a:schemeClr val="tx1"/>
                </a:solidFill>
                <a:effectLst/>
                <a:latin typeface="+mn-lt"/>
                <a:ea typeface="+mn-ea"/>
                <a:cs typeface="+mn-cs"/>
              </a:rPr>
              <a:t>屏幕捕獲：以編程方式抓起</a:t>
            </a:r>
            <a:r>
              <a:rPr lang="en-US" altLang="zh-TW" sz="1200" kern="1200" dirty="0" smtClean="0">
                <a:solidFill>
                  <a:schemeClr val="tx1"/>
                </a:solidFill>
                <a:effectLst/>
                <a:latin typeface="+mn-lt"/>
                <a:ea typeface="+mn-ea"/>
                <a:cs typeface="+mn-cs"/>
              </a:rPr>
              <a:t>CSS</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SVG</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Canvas</a:t>
            </a:r>
            <a:r>
              <a:rPr lang="zh-TW" altLang="en-US" sz="1200" kern="1200" dirty="0" smtClean="0">
                <a:solidFill>
                  <a:schemeClr val="tx1"/>
                </a:solidFill>
                <a:effectLst/>
                <a:latin typeface="+mn-lt"/>
                <a:ea typeface="+mn-ea"/>
                <a:cs typeface="+mn-cs"/>
              </a:rPr>
              <a:t>等頁面內容，即可實現網络爬蟲應用。構建服務端</a:t>
            </a:r>
            <a:r>
              <a:rPr lang="en-US" altLang="zh-TW" sz="1200" kern="1200" dirty="0" smtClean="0">
                <a:solidFill>
                  <a:schemeClr val="tx1"/>
                </a:solidFill>
                <a:effectLst/>
                <a:latin typeface="+mn-lt"/>
                <a:ea typeface="+mn-ea"/>
                <a:cs typeface="+mn-cs"/>
              </a:rPr>
              <a:t>Web</a:t>
            </a:r>
            <a:r>
              <a:rPr lang="zh-TW" altLang="en-US" sz="1200" kern="1200" dirty="0" smtClean="0">
                <a:solidFill>
                  <a:schemeClr val="tx1"/>
                </a:solidFill>
                <a:effectLst/>
                <a:latin typeface="+mn-lt"/>
                <a:ea typeface="+mn-ea"/>
                <a:cs typeface="+mn-cs"/>
              </a:rPr>
              <a:t>圖形應用，如截圖服務、矢量光柵圖應用。</a:t>
            </a:r>
            <a:endParaRPr lang="zh-TW" altLang="en-US" dirty="0" smtClean="0">
              <a:effectLst/>
            </a:endParaRPr>
          </a:p>
          <a:p>
            <a:r>
              <a:rPr lang="zh-TW" altLang="en-US" sz="1200" kern="1200" dirty="0" smtClean="0">
                <a:solidFill>
                  <a:schemeClr val="tx1"/>
                </a:solidFill>
                <a:effectLst/>
                <a:latin typeface="+mn-lt"/>
                <a:ea typeface="+mn-ea"/>
                <a:cs typeface="+mn-cs"/>
              </a:rPr>
              <a:t>網络監控：自動進行網络性能監控、跟蹤頁面加載情況以及將相關監控的信息以標准的</a:t>
            </a:r>
            <a:r>
              <a:rPr lang="en-US" altLang="zh-TW" sz="1200" kern="1200" dirty="0" smtClean="0">
                <a:solidFill>
                  <a:schemeClr val="tx1"/>
                </a:solidFill>
                <a:effectLst/>
                <a:latin typeface="+mn-lt"/>
                <a:ea typeface="+mn-ea"/>
                <a:cs typeface="+mn-cs"/>
              </a:rPr>
              <a:t>HAR</a:t>
            </a:r>
            <a:r>
              <a:rPr lang="zh-TW" altLang="en-US" sz="1200" kern="1200" dirty="0" smtClean="0">
                <a:solidFill>
                  <a:schemeClr val="tx1"/>
                </a:solidFill>
                <a:effectLst/>
                <a:latin typeface="+mn-lt"/>
                <a:ea typeface="+mn-ea"/>
                <a:cs typeface="+mn-cs"/>
              </a:rPr>
              <a:t>格式導出。</a:t>
            </a:r>
            <a:endParaRPr lang="en-US" altLang="zh-TW" sz="1200" kern="1200" dirty="0" smtClean="0">
              <a:solidFill>
                <a:schemeClr val="tx1"/>
              </a:solidFill>
              <a:effectLst/>
              <a:latin typeface="+mn-lt"/>
              <a:ea typeface="+mn-ea"/>
              <a:cs typeface="+mn-cs"/>
            </a:endParaRPr>
          </a:p>
          <a:p>
            <a:endParaRPr lang="en-US" altLang="zh-TW" sz="1200" dirty="0" smtClean="0"/>
          </a:p>
          <a:p>
            <a:r>
              <a:rPr lang="zh-TW" altLang="en-US" b="1" dirty="0" smtClean="0"/>
              <a:t>資料來源：</a:t>
            </a:r>
            <a:r>
              <a:rPr lang="en-US" altLang="zh-TW" b="1" dirty="0" smtClean="0"/>
              <a:t>http://fanli7.net/a/JAVAbiancheng/ANT/20150428/542024.html</a:t>
            </a:r>
            <a:endParaRPr lang="zh-TW" altLang="en-US" b="1"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9</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安裝指令：</a:t>
            </a:r>
            <a:r>
              <a:rPr lang="en-US" altLang="zh-TW" sz="1200" dirty="0" err="1" smtClean="0"/>
              <a:t>sudo</a:t>
            </a:r>
            <a:r>
              <a:rPr lang="en-US" altLang="zh-TW" sz="1200" dirty="0" smtClean="0"/>
              <a:t> apt-get install </a:t>
            </a:r>
            <a:r>
              <a:rPr lang="en-US" altLang="zh-TW" sz="1200" dirty="0" err="1" smtClean="0"/>
              <a:t>phantomjs</a:t>
            </a:r>
            <a:endParaRPr lang="en-US" altLang="zh-TW" sz="1200" dirty="0" smtClean="0"/>
          </a:p>
          <a:p>
            <a:pPr marL="0" indent="0">
              <a:buNone/>
            </a:pPr>
            <a:endParaRPr lang="zh-TW" altLang="en-US" dirty="0"/>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10</a:t>
            </a:fld>
            <a:endParaRPr lang="zh-TW" altLang="en-US"/>
          </a:p>
        </p:txBody>
      </p:sp>
    </p:spTree>
    <p:extLst>
      <p:ext uri="{BB962C8B-B14F-4D97-AF65-F5344CB8AC3E}">
        <p14:creationId xmlns:p14="http://schemas.microsoft.com/office/powerpoint/2010/main" val="13582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js</a:t>
            </a:r>
            <a:r>
              <a:rPr lang="zh-TW" altLang="en-US" sz="1200" dirty="0" smtClean="0"/>
              <a:t>內容：</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var</a:t>
            </a:r>
            <a:r>
              <a:rPr lang="en-US" altLang="zh-TW" sz="1200" dirty="0" smtClean="0"/>
              <a:t> system = require('system');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var</a:t>
            </a:r>
            <a:r>
              <a:rPr lang="en-US" altLang="zh-TW" sz="1200" dirty="0" smtClean="0"/>
              <a:t> </a:t>
            </a:r>
            <a:r>
              <a:rPr lang="en-US" altLang="zh-TW" sz="1200" dirty="0" err="1" smtClean="0"/>
              <a:t>webPage</a:t>
            </a:r>
            <a:r>
              <a:rPr lang="en-US" altLang="zh-TW" sz="1200" dirty="0" smtClean="0"/>
              <a:t> = require('webpage');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var</a:t>
            </a:r>
            <a:r>
              <a:rPr lang="en-US" altLang="zh-TW" sz="1200" dirty="0" smtClean="0"/>
              <a:t> page = </a:t>
            </a:r>
            <a:r>
              <a:rPr lang="en-US" altLang="zh-TW" sz="1200" dirty="0" err="1" smtClean="0"/>
              <a:t>webPage.create</a:t>
            </a: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var</a:t>
            </a:r>
            <a:r>
              <a:rPr lang="en-US" altLang="zh-TW" sz="1200" dirty="0" smtClean="0"/>
              <a:t> </a:t>
            </a:r>
            <a:r>
              <a:rPr lang="en-US" altLang="zh-TW" sz="1200" dirty="0" err="1" smtClean="0"/>
              <a:t>fs</a:t>
            </a:r>
            <a:r>
              <a:rPr lang="en-US" altLang="zh-TW" sz="1200" dirty="0" smtClean="0"/>
              <a:t> = require('</a:t>
            </a:r>
            <a:r>
              <a:rPr lang="en-US" altLang="zh-TW" sz="1200" dirty="0" err="1" smtClean="0"/>
              <a:t>fs</a:t>
            </a: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phantom.page.injectJs</a:t>
            </a:r>
            <a:r>
              <a:rPr lang="en-US" altLang="zh-TW" sz="1200" dirty="0" smtClean="0"/>
              <a:t>('jquery.js');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page.open</a:t>
            </a:r>
            <a:r>
              <a:rPr lang="en-US" altLang="zh-TW" sz="1200" dirty="0" smtClean="0"/>
              <a:t>("http://www.228365365.com/sports.php", function()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a:t>
            </a:r>
            <a:r>
              <a:rPr lang="en-US" altLang="zh-TW" sz="1200" dirty="0" err="1" smtClean="0"/>
              <a:t>page.switchToFrame</a:t>
            </a:r>
            <a:r>
              <a:rPr lang="en-US" altLang="zh-TW" sz="1200" dirty="0" smtClean="0"/>
              <a:t>(0);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  </a:t>
            </a:r>
            <a:r>
              <a:rPr lang="en-US" altLang="zh-TW" sz="1200" dirty="0" err="1" smtClean="0"/>
              <a:t>page.switchToFrame</a:t>
            </a:r>
            <a:r>
              <a:rPr lang="en-US" altLang="zh-TW" sz="1200" dirty="0" smtClean="0"/>
              <a:t>(2);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a:t>
            </a:r>
            <a:r>
              <a:rPr lang="zh-TW" altLang="en-US" sz="1200" dirty="0" smtClean="0"/>
              <a:t> </a:t>
            </a:r>
            <a:r>
              <a:rPr lang="en-US" altLang="zh-TW" sz="1200" dirty="0" err="1" smtClean="0"/>
              <a:t>page.switchToFrame</a:t>
            </a:r>
            <a:r>
              <a:rPr lang="en-US" altLang="zh-TW" sz="1200" dirty="0" smtClean="0"/>
              <a:t>(1);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  </a:t>
            </a:r>
            <a:r>
              <a:rPr lang="en-US" altLang="zh-TW" sz="1200" dirty="0" err="1" smtClean="0"/>
              <a:t>fs.write</a:t>
            </a:r>
            <a:r>
              <a:rPr lang="en-US" altLang="zh-TW" sz="1200" dirty="0" smtClean="0"/>
              <a:t>('web/1.html', </a:t>
            </a:r>
            <a:r>
              <a:rPr lang="en-US" altLang="zh-TW" sz="1200" dirty="0" err="1" smtClean="0"/>
              <a:t>page.frameContent</a:t>
            </a:r>
            <a:r>
              <a:rPr lang="en-US" altLang="zh-TW" sz="1200" dirty="0" smtClean="0"/>
              <a:t>, 'w');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  </a:t>
            </a:r>
            <a:r>
              <a:rPr lang="en-US" altLang="zh-TW" sz="1200" dirty="0" err="1" smtClean="0"/>
              <a:t>phantom.exit</a:t>
            </a: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p>
        </p:txBody>
      </p:sp>
      <p:sp>
        <p:nvSpPr>
          <p:cNvPr id="4" name="投影片編號版面配置區 3"/>
          <p:cNvSpPr>
            <a:spLocks noGrp="1"/>
          </p:cNvSpPr>
          <p:nvPr>
            <p:ph type="sldNum" sz="quarter" idx="10"/>
          </p:nvPr>
        </p:nvSpPr>
        <p:spPr/>
        <p:txBody>
          <a:bodyPr/>
          <a:lstStyle/>
          <a:p>
            <a:fld id="{EFAC5B18-DD73-45A5-869D-F49FE6EA4757}" type="slidenum">
              <a:rPr lang="zh-TW" altLang="en-US" smtClean="0"/>
              <a:t>11</a:t>
            </a:fld>
            <a:endParaRPr lang="zh-TW" altLang="en-US"/>
          </a:p>
        </p:txBody>
      </p:sp>
    </p:spTree>
    <p:extLst>
      <p:ext uri="{BB962C8B-B14F-4D97-AF65-F5344CB8AC3E}">
        <p14:creationId xmlns:p14="http://schemas.microsoft.com/office/powerpoint/2010/main" val="13582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9511A6-7857-4EC2-9C6A-E0EDCB421F4E}" type="slidenum">
              <a:rPr lang="zh-TW" altLang="en-US" smtClean="0"/>
              <a:t>‹#›</a:t>
            </a:fld>
            <a:endParaRPr lang="zh-TW"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9511A6-7857-4EC2-9C6A-E0EDCB421F4E}"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9511A6-7857-4EC2-9C6A-E0EDCB421F4E}"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9511A6-7857-4EC2-9C6A-E0EDCB421F4E}"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9511A6-7857-4EC2-9C6A-E0EDCB421F4E}" type="slidenum">
              <a:rPr lang="zh-TW" altLang="en-US" smtClean="0"/>
              <a:t>‹#›</a:t>
            </a:fld>
            <a:endParaRPr lang="zh-TW"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E9511A6-7857-4EC2-9C6A-E0EDCB421F4E}"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E9511A6-7857-4EC2-9C6A-E0EDCB421F4E}" type="slidenum">
              <a:rPr lang="zh-TW" altLang="en-US" smtClean="0"/>
              <a:t>‹#›</a:t>
            </a:fld>
            <a:endParaRPr lang="zh-TW"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E9511A6-7857-4EC2-9C6A-E0EDCB421F4E}"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E9511A6-7857-4EC2-9C6A-E0EDCB421F4E}"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E9511A6-7857-4EC2-9C6A-E0EDCB421F4E}" type="slidenum">
              <a:rPr lang="zh-TW" altLang="en-US" smtClean="0"/>
              <a:t>‹#›</a:t>
            </a:fld>
            <a:endParaRPr lang="zh-TW"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274206A-E691-4CDC-B8E8-79D20FBD34C3}" type="datetimeFigureOut">
              <a:rPr lang="zh-TW" altLang="en-US" smtClean="0"/>
              <a:t>2016/8/18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E9511A6-7857-4EC2-9C6A-E0EDCB421F4E}"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274206A-E691-4CDC-B8E8-79D20FBD34C3}" type="datetimeFigureOut">
              <a:rPr lang="zh-TW" altLang="en-US" smtClean="0"/>
              <a:t>2016/8/18</a:t>
            </a:fld>
            <a:endParaRPr lang="zh-TW"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TW"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E9511A6-7857-4EC2-9C6A-E0EDCB421F4E}"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ooking-emma02.c9users.io/rd1_homework/testAPI/bet/lis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booking-emma02.c9users.io/rd1_homework/testAPI/bet/list/%7bID%7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000" dirty="0" err="1" smtClean="0"/>
              <a:t>ReadSoccerData</a:t>
            </a:r>
            <a:endParaRPr lang="zh-TW" altLang="en-US" sz="6000" dirty="0"/>
          </a:p>
        </p:txBody>
      </p:sp>
      <p:sp>
        <p:nvSpPr>
          <p:cNvPr id="3" name="副標題 2"/>
          <p:cNvSpPr>
            <a:spLocks noGrp="1"/>
          </p:cNvSpPr>
          <p:nvPr>
            <p:ph type="subTitle" idx="1"/>
          </p:nvPr>
        </p:nvSpPr>
        <p:spPr>
          <a:xfrm>
            <a:off x="1371600" y="3933057"/>
            <a:ext cx="6400800" cy="1096144"/>
          </a:xfrm>
        </p:spPr>
        <p:txBody>
          <a:bodyPr/>
          <a:lstStyle/>
          <a:p>
            <a:r>
              <a:rPr lang="zh-TW" altLang="en-US" dirty="0" smtClean="0"/>
              <a:t>報告人：</a:t>
            </a:r>
            <a:r>
              <a:rPr lang="en-US" altLang="zh-TW" dirty="0" smtClean="0"/>
              <a:t>Emma</a:t>
            </a:r>
            <a:endParaRPr lang="zh-TW" altLang="en-US" dirty="0"/>
          </a:p>
          <a:p>
            <a:endParaRPr lang="zh-TW" altLang="en-US" dirty="0"/>
          </a:p>
        </p:txBody>
      </p:sp>
    </p:spTree>
    <p:extLst>
      <p:ext uri="{BB962C8B-B14F-4D97-AF65-F5344CB8AC3E}">
        <p14:creationId xmlns:p14="http://schemas.microsoft.com/office/powerpoint/2010/main" val="3726856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a:t>- </a:t>
            </a:r>
            <a:r>
              <a:rPr lang="en-US" altLang="zh-TW" dirty="0" err="1"/>
              <a:t>Phantomjs</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3200" dirty="0" smtClean="0"/>
          </a:p>
          <a:p>
            <a:pPr marL="0" indent="0">
              <a:buNone/>
            </a:pPr>
            <a:r>
              <a:rPr lang="zh-TW" altLang="en-US" sz="3200" dirty="0"/>
              <a:t>安裝：</a:t>
            </a:r>
            <a:endParaRPr lang="en-US" altLang="zh-TW" sz="3200" dirty="0"/>
          </a:p>
          <a:p>
            <a:pPr marL="0" indent="0">
              <a:buNone/>
            </a:pPr>
            <a:r>
              <a:rPr lang="zh-TW" altLang="en-US" sz="3200" dirty="0" smtClean="0"/>
              <a:t>於</a:t>
            </a:r>
            <a:r>
              <a:rPr lang="en-US" altLang="zh-TW" sz="3200" dirty="0"/>
              <a:t>c9</a:t>
            </a:r>
            <a:r>
              <a:rPr lang="zh-TW" altLang="en-US" sz="3200" dirty="0"/>
              <a:t>的環境</a:t>
            </a:r>
            <a:r>
              <a:rPr lang="zh-TW" altLang="en-US" sz="3200" dirty="0" smtClean="0"/>
              <a:t>下</a:t>
            </a:r>
            <a:r>
              <a:rPr lang="zh-TW" altLang="en-US" sz="3200" dirty="0"/>
              <a:t>於</a:t>
            </a:r>
            <a:r>
              <a:rPr lang="en-US" altLang="zh-TW" sz="3200" dirty="0"/>
              <a:t>Terminal</a:t>
            </a:r>
            <a:r>
              <a:rPr lang="zh-TW" altLang="en-US" sz="3200" dirty="0" smtClean="0"/>
              <a:t>使用以下指令</a:t>
            </a:r>
            <a:endParaRPr lang="en-US" altLang="zh-TW" sz="3200" dirty="0" smtClean="0"/>
          </a:p>
          <a:p>
            <a:pPr marL="0" indent="0" algn="ctr">
              <a:buNone/>
            </a:pPr>
            <a:endParaRPr lang="en-US" altLang="zh-TW" sz="3200" dirty="0"/>
          </a:p>
          <a:p>
            <a:pPr marL="0" indent="0" algn="ctr">
              <a:buNone/>
            </a:pPr>
            <a:r>
              <a:rPr lang="en-US" altLang="zh-TW" sz="3200" dirty="0" err="1"/>
              <a:t>sudo</a:t>
            </a:r>
            <a:r>
              <a:rPr lang="en-US" altLang="zh-TW" sz="3200" dirty="0"/>
              <a:t> apt-get install </a:t>
            </a:r>
            <a:r>
              <a:rPr lang="en-US" altLang="zh-TW" sz="3200" dirty="0" err="1" smtClean="0"/>
              <a:t>phantomjs</a:t>
            </a:r>
            <a:endParaRPr lang="en-US" altLang="zh-TW" sz="3200" dirty="0"/>
          </a:p>
          <a:p>
            <a:pPr marL="0" indent="0">
              <a:buNone/>
            </a:pPr>
            <a:endParaRPr lang="en-US" altLang="zh-TW" sz="3200" dirty="0" smtClean="0"/>
          </a:p>
        </p:txBody>
      </p:sp>
    </p:spTree>
    <p:extLst>
      <p:ext uri="{BB962C8B-B14F-4D97-AF65-F5344CB8AC3E}">
        <p14:creationId xmlns:p14="http://schemas.microsoft.com/office/powerpoint/2010/main" val="3440697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a:t>- </a:t>
            </a:r>
            <a:r>
              <a:rPr lang="en-US" altLang="zh-TW" dirty="0" err="1"/>
              <a:t>Phantomjs</a:t>
            </a:r>
            <a:endParaRPr lang="zh-TW" altLang="en-US" dirty="0"/>
          </a:p>
        </p:txBody>
      </p:sp>
      <p:sp>
        <p:nvSpPr>
          <p:cNvPr id="2" name="內容版面配置區 1"/>
          <p:cNvSpPr>
            <a:spLocks noGrp="1"/>
          </p:cNvSpPr>
          <p:nvPr>
            <p:ph idx="1"/>
          </p:nvPr>
        </p:nvSpPr>
        <p:spPr/>
        <p:txBody>
          <a:bodyPr>
            <a:normAutofit/>
          </a:bodyPr>
          <a:lstStyle/>
          <a:p>
            <a:pPr marL="0" indent="0">
              <a:buNone/>
            </a:pPr>
            <a:r>
              <a:rPr lang="zh-TW" altLang="en-US" sz="3200" dirty="0" smtClean="0"/>
              <a:t>使用：</a:t>
            </a:r>
            <a:endParaRPr lang="en-US" altLang="zh-TW" sz="3200" dirty="0" smtClean="0"/>
          </a:p>
          <a:p>
            <a:pPr marL="0" indent="0">
              <a:buNone/>
            </a:pPr>
            <a:r>
              <a:rPr lang="en-US" altLang="zh-TW" sz="3200" dirty="0" smtClean="0"/>
              <a:t>1.</a:t>
            </a:r>
            <a:r>
              <a:rPr lang="zh-TW" altLang="en-US" sz="3200" dirty="0" smtClean="0"/>
              <a:t>撰寫讀取檔案的</a:t>
            </a:r>
            <a:r>
              <a:rPr lang="en-US" altLang="zh-TW" sz="3200" dirty="0" err="1" smtClean="0"/>
              <a:t>js</a:t>
            </a:r>
            <a:r>
              <a:rPr lang="en-US" altLang="zh-TW" sz="3200" dirty="0" smtClean="0"/>
              <a:t> (</a:t>
            </a:r>
            <a:r>
              <a:rPr lang="zh-TW" altLang="en-US" sz="3200" dirty="0" smtClean="0"/>
              <a:t>檔名：</a:t>
            </a:r>
            <a:r>
              <a:rPr lang="en-US" altLang="zh-TW" sz="3200" dirty="0" smtClean="0"/>
              <a:t>getWeb.js)</a:t>
            </a:r>
          </a:p>
          <a:p>
            <a:pPr marL="0" indent="0">
              <a:buNone/>
            </a:pPr>
            <a:endParaRPr lang="en-US" altLang="zh-TW" sz="32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435" y="2780928"/>
            <a:ext cx="5972175"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單箭頭接點 3"/>
          <p:cNvCxnSpPr/>
          <p:nvPr/>
        </p:nvCxnSpPr>
        <p:spPr>
          <a:xfrm>
            <a:off x="1331640" y="3789040"/>
            <a:ext cx="360040" cy="43204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9" name="文字方塊 8"/>
          <p:cNvSpPr txBox="1"/>
          <p:nvPr/>
        </p:nvSpPr>
        <p:spPr>
          <a:xfrm>
            <a:off x="584509" y="3470677"/>
            <a:ext cx="1044116" cy="338554"/>
          </a:xfrm>
          <a:prstGeom prst="rect">
            <a:avLst/>
          </a:prstGeom>
          <a:noFill/>
        </p:spPr>
        <p:txBody>
          <a:bodyPr wrap="square" rtlCol="0">
            <a:spAutoFit/>
          </a:bodyPr>
          <a:lstStyle/>
          <a:p>
            <a:r>
              <a:rPr lang="zh-TW" altLang="en-US" sz="1600" dirty="0">
                <a:solidFill>
                  <a:srgbClr val="FF0000"/>
                </a:solidFill>
              </a:rPr>
              <a:t>開啟網頁</a:t>
            </a:r>
          </a:p>
        </p:txBody>
      </p:sp>
      <p:cxnSp>
        <p:nvCxnSpPr>
          <p:cNvPr id="16" name="直線單箭頭接點 15"/>
          <p:cNvCxnSpPr>
            <a:stCxn id="21" idx="1"/>
          </p:cNvCxnSpPr>
          <p:nvPr/>
        </p:nvCxnSpPr>
        <p:spPr>
          <a:xfrm flipH="1">
            <a:off x="4187949" y="4566865"/>
            <a:ext cx="619767" cy="12975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8" name="直線單箭頭接點 17"/>
          <p:cNvCxnSpPr>
            <a:stCxn id="22" idx="1"/>
          </p:cNvCxnSpPr>
          <p:nvPr/>
        </p:nvCxnSpPr>
        <p:spPr>
          <a:xfrm flipH="1">
            <a:off x="4187952" y="4893404"/>
            <a:ext cx="646826" cy="7689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直線單箭頭接點 18"/>
          <p:cNvCxnSpPr>
            <a:stCxn id="23" idx="1"/>
          </p:cNvCxnSpPr>
          <p:nvPr/>
        </p:nvCxnSpPr>
        <p:spPr>
          <a:xfrm flipH="1" flipV="1">
            <a:off x="4187950" y="5214937"/>
            <a:ext cx="619766" cy="1443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1" name="文字方塊 20"/>
          <p:cNvSpPr txBox="1"/>
          <p:nvPr/>
        </p:nvSpPr>
        <p:spPr>
          <a:xfrm>
            <a:off x="4807716" y="4397588"/>
            <a:ext cx="2748832" cy="338554"/>
          </a:xfrm>
          <a:prstGeom prst="rect">
            <a:avLst/>
          </a:prstGeom>
          <a:noFill/>
        </p:spPr>
        <p:txBody>
          <a:bodyPr wrap="square" rtlCol="0">
            <a:spAutoFit/>
          </a:bodyPr>
          <a:lstStyle/>
          <a:p>
            <a:r>
              <a:rPr lang="zh-TW" altLang="en-US" sz="1600" dirty="0" smtClean="0">
                <a:solidFill>
                  <a:schemeClr val="bg2">
                    <a:lumMod val="20000"/>
                    <a:lumOff val="80000"/>
                  </a:schemeClr>
                </a:solidFill>
              </a:rPr>
              <a:t>進入第一層的第一個框架</a:t>
            </a:r>
            <a:endParaRPr lang="zh-TW" altLang="en-US" sz="1600" dirty="0">
              <a:solidFill>
                <a:schemeClr val="bg2">
                  <a:lumMod val="20000"/>
                  <a:lumOff val="80000"/>
                </a:schemeClr>
              </a:solidFill>
            </a:endParaRPr>
          </a:p>
        </p:txBody>
      </p:sp>
      <p:sp>
        <p:nvSpPr>
          <p:cNvPr id="22" name="文字方塊 21"/>
          <p:cNvSpPr txBox="1"/>
          <p:nvPr/>
        </p:nvSpPr>
        <p:spPr>
          <a:xfrm>
            <a:off x="4834778" y="4724127"/>
            <a:ext cx="2748832" cy="338554"/>
          </a:xfrm>
          <a:prstGeom prst="rect">
            <a:avLst/>
          </a:prstGeom>
          <a:noFill/>
        </p:spPr>
        <p:txBody>
          <a:bodyPr wrap="square" rtlCol="0">
            <a:spAutoFit/>
          </a:bodyPr>
          <a:lstStyle/>
          <a:p>
            <a:r>
              <a:rPr lang="zh-TW" altLang="en-US" sz="1600" dirty="0" smtClean="0">
                <a:solidFill>
                  <a:schemeClr val="bg2">
                    <a:lumMod val="20000"/>
                    <a:lumOff val="80000"/>
                  </a:schemeClr>
                </a:solidFill>
              </a:rPr>
              <a:t>進入第二層的第三個框架</a:t>
            </a:r>
            <a:endParaRPr lang="zh-TW" altLang="en-US" sz="1600" dirty="0">
              <a:solidFill>
                <a:schemeClr val="bg2">
                  <a:lumMod val="20000"/>
                  <a:lumOff val="80000"/>
                </a:schemeClr>
              </a:solidFill>
            </a:endParaRPr>
          </a:p>
        </p:txBody>
      </p:sp>
      <p:sp>
        <p:nvSpPr>
          <p:cNvPr id="23" name="文字方塊 22"/>
          <p:cNvSpPr txBox="1"/>
          <p:nvPr/>
        </p:nvSpPr>
        <p:spPr>
          <a:xfrm>
            <a:off x="4807716" y="5060090"/>
            <a:ext cx="2748832" cy="338554"/>
          </a:xfrm>
          <a:prstGeom prst="rect">
            <a:avLst/>
          </a:prstGeom>
          <a:noFill/>
        </p:spPr>
        <p:txBody>
          <a:bodyPr wrap="square" rtlCol="0">
            <a:spAutoFit/>
          </a:bodyPr>
          <a:lstStyle/>
          <a:p>
            <a:r>
              <a:rPr lang="zh-TW" altLang="en-US" sz="1600" dirty="0" smtClean="0">
                <a:solidFill>
                  <a:schemeClr val="bg2">
                    <a:lumMod val="20000"/>
                    <a:lumOff val="80000"/>
                  </a:schemeClr>
                </a:solidFill>
              </a:rPr>
              <a:t>進入第三層的第二個框架</a:t>
            </a:r>
            <a:endParaRPr lang="zh-TW" altLang="en-US" sz="1600" dirty="0">
              <a:solidFill>
                <a:schemeClr val="bg2">
                  <a:lumMod val="20000"/>
                  <a:lumOff val="80000"/>
                </a:schemeClr>
              </a:solidFill>
            </a:endParaRPr>
          </a:p>
        </p:txBody>
      </p:sp>
      <p:cxnSp>
        <p:nvCxnSpPr>
          <p:cNvPr id="28" name="直線單箭頭接點 27"/>
          <p:cNvCxnSpPr/>
          <p:nvPr/>
        </p:nvCxnSpPr>
        <p:spPr>
          <a:xfrm>
            <a:off x="1511660" y="5308057"/>
            <a:ext cx="549013" cy="20783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2" name="文字方塊 31"/>
          <p:cNvSpPr txBox="1"/>
          <p:nvPr/>
        </p:nvSpPr>
        <p:spPr>
          <a:xfrm>
            <a:off x="431540" y="4936980"/>
            <a:ext cx="1260140" cy="584775"/>
          </a:xfrm>
          <a:prstGeom prst="rect">
            <a:avLst/>
          </a:prstGeom>
          <a:noFill/>
        </p:spPr>
        <p:txBody>
          <a:bodyPr wrap="square" rtlCol="0">
            <a:spAutoFit/>
          </a:bodyPr>
          <a:lstStyle/>
          <a:p>
            <a:pPr algn="ctr"/>
            <a:r>
              <a:rPr lang="zh-TW" altLang="en-US" sz="1600" dirty="0" smtClean="0">
                <a:solidFill>
                  <a:srgbClr val="FF0000"/>
                </a:solidFill>
              </a:rPr>
              <a:t>將網頁內容寫入檔案</a:t>
            </a:r>
            <a:endParaRPr lang="zh-TW" altLang="en-US" sz="1600" dirty="0">
              <a:solidFill>
                <a:srgbClr val="FF0000"/>
              </a:solidFill>
            </a:endParaRPr>
          </a:p>
        </p:txBody>
      </p:sp>
    </p:spTree>
    <p:extLst>
      <p:ext uri="{BB962C8B-B14F-4D97-AF65-F5344CB8AC3E}">
        <p14:creationId xmlns:p14="http://schemas.microsoft.com/office/powerpoint/2010/main" val="3521210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a:t>- </a:t>
            </a:r>
            <a:r>
              <a:rPr lang="en-US" altLang="zh-TW" dirty="0" err="1"/>
              <a:t>Phantomjs</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3200" dirty="0" smtClean="0"/>
          </a:p>
          <a:p>
            <a:pPr marL="0" indent="0">
              <a:buNone/>
            </a:pPr>
            <a:r>
              <a:rPr lang="zh-TW" altLang="en-US" sz="3200" dirty="0" smtClean="0"/>
              <a:t>使用</a:t>
            </a:r>
            <a:r>
              <a:rPr lang="zh-TW" altLang="en-US" sz="3200" dirty="0"/>
              <a:t>：</a:t>
            </a:r>
            <a:endParaRPr lang="en-US" altLang="zh-TW" sz="3200" dirty="0"/>
          </a:p>
          <a:p>
            <a:pPr marL="0" indent="0">
              <a:buNone/>
            </a:pPr>
            <a:r>
              <a:rPr lang="en-US" altLang="zh-TW" sz="3200" dirty="0" smtClean="0"/>
              <a:t>2.</a:t>
            </a:r>
            <a:r>
              <a:rPr lang="zh-TW" altLang="en-US" sz="3200" dirty="0"/>
              <a:t>於</a:t>
            </a:r>
            <a:r>
              <a:rPr lang="en-US" altLang="zh-TW" sz="3200" dirty="0"/>
              <a:t>Terminal </a:t>
            </a:r>
            <a:r>
              <a:rPr lang="zh-TW" altLang="en-US" sz="3200" dirty="0" smtClean="0"/>
              <a:t>以</a:t>
            </a:r>
            <a:r>
              <a:rPr lang="en-US" altLang="zh-TW" sz="3200" dirty="0" err="1" smtClean="0"/>
              <a:t>phantomjs</a:t>
            </a:r>
            <a:r>
              <a:rPr lang="zh-TW" altLang="en-US" sz="3200" dirty="0"/>
              <a:t>執行</a:t>
            </a:r>
            <a:r>
              <a:rPr lang="en-US" altLang="zh-TW" sz="3200" dirty="0" err="1" smtClean="0"/>
              <a:t>js</a:t>
            </a:r>
            <a:endParaRPr lang="en-US" altLang="zh-TW" sz="3200" dirty="0" smtClean="0"/>
          </a:p>
          <a:p>
            <a:pPr marL="0" indent="0">
              <a:buNone/>
            </a:pPr>
            <a:endParaRPr lang="en-US" altLang="zh-TW" sz="3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501008"/>
            <a:ext cx="5184576" cy="34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962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a:t>- </a:t>
            </a:r>
            <a:r>
              <a:rPr lang="en-US" altLang="zh-TW" dirty="0" err="1"/>
              <a:t>Phantomjs</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800" dirty="0" smtClean="0"/>
          </a:p>
          <a:p>
            <a:pPr marL="0" indent="0">
              <a:buNone/>
            </a:pPr>
            <a:r>
              <a:rPr lang="zh-TW" altLang="en-US" sz="3200" dirty="0" smtClean="0"/>
              <a:t>結果：</a:t>
            </a:r>
            <a:endParaRPr lang="en-US" altLang="zh-TW" sz="3200" dirty="0" smtClean="0"/>
          </a:p>
          <a:p>
            <a:pPr marL="0" indent="0">
              <a:buNone/>
            </a:pPr>
            <a:r>
              <a:rPr lang="zh-TW" altLang="en-US" sz="3200" dirty="0"/>
              <a:t>成功</a:t>
            </a:r>
            <a:r>
              <a:rPr lang="zh-TW" altLang="en-US" sz="3200" dirty="0" smtClean="0"/>
              <a:t>取得目標資料</a:t>
            </a:r>
            <a:endParaRPr lang="en-US" altLang="zh-TW" sz="3200" dirty="0" smtClean="0"/>
          </a:p>
          <a:p>
            <a:pPr marL="0" indent="0">
              <a:buNone/>
            </a:pPr>
            <a:endParaRPr lang="en-US" altLang="zh-TW" sz="3200" dirty="0" smtClean="0"/>
          </a:p>
          <a:p>
            <a:pPr marL="0" indent="0">
              <a:buNone/>
            </a:pPr>
            <a:endParaRPr lang="en-US" altLang="zh-TW" sz="3200" dirty="0" smtClean="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3483"/>
          <a:stretch/>
        </p:blipFill>
        <p:spPr bwMode="auto">
          <a:xfrm>
            <a:off x="265262" y="3162637"/>
            <a:ext cx="8677572"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直線單箭頭接點 20"/>
          <p:cNvCxnSpPr/>
          <p:nvPr/>
        </p:nvCxnSpPr>
        <p:spPr>
          <a:xfrm>
            <a:off x="5364088" y="2874605"/>
            <a:ext cx="0"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文字方塊 24"/>
          <p:cNvSpPr txBox="1"/>
          <p:nvPr/>
        </p:nvSpPr>
        <p:spPr>
          <a:xfrm>
            <a:off x="5076056" y="2555612"/>
            <a:ext cx="2664296" cy="369332"/>
          </a:xfrm>
          <a:prstGeom prst="rect">
            <a:avLst/>
          </a:prstGeom>
          <a:noFill/>
        </p:spPr>
        <p:txBody>
          <a:bodyPr wrap="square" rtlCol="0">
            <a:spAutoFit/>
          </a:bodyPr>
          <a:lstStyle/>
          <a:p>
            <a:r>
              <a:rPr lang="zh-TW" altLang="en-US" b="1" dirty="0" smtClean="0"/>
              <a:t>取得的網頁部分內容</a:t>
            </a:r>
            <a:endParaRPr lang="zh-TW" altLang="en-US" b="1" dirty="0"/>
          </a:p>
        </p:txBody>
      </p:sp>
    </p:spTree>
    <p:extLst>
      <p:ext uri="{BB962C8B-B14F-4D97-AF65-F5344CB8AC3E}">
        <p14:creationId xmlns:p14="http://schemas.microsoft.com/office/powerpoint/2010/main" val="4039762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於</a:t>
            </a:r>
            <a:r>
              <a:rPr lang="en-US" altLang="zh-TW" dirty="0" smtClean="0"/>
              <a:t>PHP</a:t>
            </a:r>
            <a:r>
              <a:rPr lang="zh-TW" altLang="en-US" dirty="0" smtClean="0"/>
              <a:t>執行</a:t>
            </a:r>
            <a:r>
              <a:rPr lang="en-US" altLang="zh-TW" dirty="0" err="1"/>
              <a:t>Phantomjs</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3200" dirty="0" smtClean="0"/>
          </a:p>
          <a:p>
            <a:pPr marL="0" indent="0">
              <a:buNone/>
            </a:pPr>
            <a:endParaRPr lang="en-US" altLang="zh-TW" sz="3200" dirty="0" smtClean="0"/>
          </a:p>
          <a:p>
            <a:pPr marL="0" indent="0">
              <a:buNone/>
            </a:pPr>
            <a:endParaRPr lang="en-US" altLang="zh-TW" sz="3200" dirty="0" smtClean="0"/>
          </a:p>
          <a:p>
            <a:pPr marL="0" indent="0">
              <a:buNone/>
            </a:pPr>
            <a:r>
              <a:rPr lang="zh-TW" altLang="en-US" sz="3200" dirty="0" smtClean="0"/>
              <a:t>使用</a:t>
            </a:r>
            <a:r>
              <a:rPr lang="en-US" altLang="zh-TW" sz="3200" dirty="0" err="1" smtClean="0"/>
              <a:t>shell_exec</a:t>
            </a:r>
            <a:r>
              <a:rPr lang="zh-TW" altLang="en-US" sz="3200" dirty="0"/>
              <a:t>直接</a:t>
            </a:r>
            <a:r>
              <a:rPr lang="zh-TW" altLang="en-US" sz="3200" dirty="0" smtClean="0"/>
              <a:t>執行</a:t>
            </a:r>
            <a:r>
              <a:rPr lang="en-US" altLang="zh-TW" sz="3200" dirty="0" err="1" smtClean="0"/>
              <a:t>phantomjs</a:t>
            </a:r>
            <a:r>
              <a:rPr lang="zh-TW" altLang="en-US" sz="3200" dirty="0" smtClean="0"/>
              <a:t>指令</a:t>
            </a:r>
            <a:endParaRPr lang="en-US" altLang="zh-TW" sz="3200" dirty="0" smtClean="0"/>
          </a:p>
          <a:p>
            <a:pPr marL="0" indent="0">
              <a:buNone/>
            </a:pPr>
            <a:endParaRPr lang="en-US" altLang="zh-TW" sz="32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20888"/>
            <a:ext cx="586229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127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每分鐘自動執行</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3200" dirty="0" smtClean="0"/>
          </a:p>
          <a:p>
            <a:pPr marL="0" indent="0">
              <a:buNone/>
            </a:pPr>
            <a:r>
              <a:rPr lang="zh-TW" altLang="en-US" sz="3200" dirty="0" smtClean="0"/>
              <a:t>使用</a:t>
            </a:r>
            <a:r>
              <a:rPr lang="en-US" altLang="zh-TW" sz="3200" dirty="0" err="1" smtClean="0"/>
              <a:t>ignore_user_abort</a:t>
            </a:r>
            <a:r>
              <a:rPr lang="zh-TW" altLang="en-US" sz="3200" dirty="0" smtClean="0"/>
              <a:t>在關閉網頁之後</a:t>
            </a:r>
            <a:endParaRPr lang="en-US" altLang="zh-TW" sz="3200" dirty="0" smtClean="0"/>
          </a:p>
          <a:p>
            <a:pPr marL="0" indent="0">
              <a:buNone/>
            </a:pPr>
            <a:r>
              <a:rPr lang="zh-TW" altLang="en-US" sz="3200" dirty="0"/>
              <a:t>程式依舊可於</a:t>
            </a:r>
            <a:r>
              <a:rPr lang="zh-TW" altLang="en-US" sz="3200" dirty="0" smtClean="0"/>
              <a:t>背景繼續執行</a:t>
            </a:r>
            <a:endParaRPr lang="en-US" altLang="zh-TW" sz="3200" dirty="0" smtClean="0"/>
          </a:p>
          <a:p>
            <a:pPr marL="0" indent="0">
              <a:buNone/>
            </a:pPr>
            <a:endParaRPr lang="en-US" altLang="zh-TW" sz="3200" dirty="0" smtClean="0"/>
          </a:p>
          <a:p>
            <a:pPr marL="0" indent="0">
              <a:buNone/>
            </a:pPr>
            <a:r>
              <a:rPr lang="zh-TW" altLang="en-US" sz="3200" dirty="0" smtClean="0"/>
              <a:t>使用</a:t>
            </a:r>
            <a:r>
              <a:rPr lang="en-US" altLang="zh-TW" sz="3200" dirty="0" smtClean="0"/>
              <a:t>while(true)</a:t>
            </a:r>
            <a:r>
              <a:rPr lang="zh-TW" altLang="en-US" sz="3200" dirty="0" smtClean="0"/>
              <a:t>讓程式持續執行</a:t>
            </a:r>
            <a:endParaRPr lang="en-US" altLang="zh-TW" sz="3200" dirty="0"/>
          </a:p>
        </p:txBody>
      </p:sp>
    </p:spTree>
    <p:extLst>
      <p:ext uri="{BB962C8B-B14F-4D97-AF65-F5344CB8AC3E}">
        <p14:creationId xmlns:p14="http://schemas.microsoft.com/office/powerpoint/2010/main" val="2996501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altLang="zh-TW" dirty="0"/>
              <a:t>Restful API</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1200" dirty="0" smtClean="0"/>
          </a:p>
          <a:p>
            <a:pPr marL="0" indent="0">
              <a:buNone/>
            </a:pPr>
            <a:r>
              <a:rPr lang="en-US" altLang="zh-TW" sz="3200" dirty="0" smtClean="0"/>
              <a:t>REST</a:t>
            </a:r>
            <a:r>
              <a:rPr lang="zh-TW" altLang="en-US" sz="3200" dirty="0" smtClean="0"/>
              <a:t>：</a:t>
            </a:r>
            <a:endParaRPr lang="en-US" altLang="zh-TW" sz="3200" dirty="0" smtClean="0"/>
          </a:p>
          <a:p>
            <a:pPr marL="0" indent="0">
              <a:buNone/>
            </a:pPr>
            <a:r>
              <a:rPr lang="zh-TW" altLang="en-US" sz="3200" dirty="0" smtClean="0"/>
              <a:t>是設計風格而不是標準</a:t>
            </a:r>
            <a:endParaRPr lang="en-US" altLang="zh-TW" sz="3200" dirty="0" smtClean="0"/>
          </a:p>
          <a:p>
            <a:pPr marL="0" indent="0">
              <a:buNone/>
            </a:pPr>
            <a:endParaRPr lang="en-US" altLang="zh-TW" sz="3200" dirty="0" smtClean="0"/>
          </a:p>
          <a:p>
            <a:pPr marL="0" indent="0">
              <a:buNone/>
            </a:pPr>
            <a:r>
              <a:rPr lang="zh-TW" altLang="en-US" sz="3200" dirty="0" smtClean="0"/>
              <a:t>通常基於</a:t>
            </a:r>
            <a:endParaRPr lang="en-US" altLang="zh-TW" sz="3200" dirty="0" smtClean="0"/>
          </a:p>
          <a:p>
            <a:pPr marL="0" indent="0">
              <a:buNone/>
            </a:pPr>
            <a:r>
              <a:rPr lang="en-US" altLang="zh-TW" sz="3200" dirty="0" smtClean="0"/>
              <a:t>HTTP</a:t>
            </a:r>
            <a:r>
              <a:rPr lang="zh-TW" altLang="en-US" sz="3200" dirty="0" smtClean="0"/>
              <a:t>、</a:t>
            </a:r>
            <a:r>
              <a:rPr lang="en-US" altLang="zh-TW" sz="3200" dirty="0" smtClean="0"/>
              <a:t>URI</a:t>
            </a:r>
            <a:r>
              <a:rPr lang="zh-TW" altLang="en-US" sz="3200" dirty="0" smtClean="0"/>
              <a:t>、</a:t>
            </a:r>
            <a:r>
              <a:rPr lang="en-US" altLang="zh-TW" sz="3200" dirty="0" smtClean="0"/>
              <a:t>XML</a:t>
            </a:r>
            <a:r>
              <a:rPr lang="zh-TW" altLang="en-US" sz="3200" dirty="0" smtClean="0"/>
              <a:t>、</a:t>
            </a:r>
            <a:r>
              <a:rPr lang="en-US" altLang="zh-TW" sz="3200" dirty="0" smtClean="0"/>
              <a:t>HTML</a:t>
            </a:r>
            <a:r>
              <a:rPr lang="zh-TW" altLang="en-US" sz="3200" dirty="0" smtClean="0"/>
              <a:t>的協議和標準</a:t>
            </a:r>
            <a:endParaRPr lang="en-US" altLang="zh-TW" sz="3200" dirty="0" smtClean="0"/>
          </a:p>
          <a:p>
            <a:pPr marL="0" indent="0">
              <a:buNone/>
            </a:pPr>
            <a:endParaRPr lang="en-US" altLang="zh-TW" sz="3200" dirty="0" smtClean="0"/>
          </a:p>
        </p:txBody>
      </p:sp>
    </p:spTree>
    <p:extLst>
      <p:ext uri="{BB962C8B-B14F-4D97-AF65-F5344CB8AC3E}">
        <p14:creationId xmlns:p14="http://schemas.microsoft.com/office/powerpoint/2010/main" val="2996501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altLang="zh-TW" dirty="0"/>
              <a:t>Restful API</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dirty="0" smtClean="0"/>
          </a:p>
          <a:p>
            <a:pPr marL="0" indent="0">
              <a:buNone/>
            </a:pPr>
            <a:r>
              <a:rPr lang="zh-TW" altLang="en-US" sz="2800" dirty="0" smtClean="0"/>
              <a:t>符合</a:t>
            </a:r>
            <a:r>
              <a:rPr lang="en-US" altLang="zh-TW" sz="2800" dirty="0"/>
              <a:t>REST</a:t>
            </a:r>
            <a:r>
              <a:rPr lang="zh-TW" altLang="en-US" sz="2800" dirty="0"/>
              <a:t>設計風格的</a:t>
            </a:r>
            <a:r>
              <a:rPr lang="en-US" altLang="zh-TW" sz="2800" dirty="0"/>
              <a:t>Web API</a:t>
            </a:r>
            <a:r>
              <a:rPr lang="zh-TW" altLang="en-US" sz="2800" dirty="0"/>
              <a:t>稱為</a:t>
            </a:r>
            <a:r>
              <a:rPr lang="en-US" altLang="zh-TW" sz="2800" dirty="0" err="1"/>
              <a:t>RESTful</a:t>
            </a:r>
            <a:r>
              <a:rPr lang="en-US" altLang="zh-TW" sz="2800" dirty="0"/>
              <a:t> </a:t>
            </a:r>
            <a:r>
              <a:rPr lang="en-US" altLang="zh-TW" sz="2800" dirty="0" smtClean="0"/>
              <a:t>API</a:t>
            </a:r>
          </a:p>
          <a:p>
            <a:pPr marL="0" indent="0">
              <a:buNone/>
            </a:pPr>
            <a:endParaRPr lang="en-US" altLang="zh-TW" sz="2000" dirty="0" smtClean="0"/>
          </a:p>
          <a:p>
            <a:pPr marL="0" indent="0">
              <a:buNone/>
            </a:pPr>
            <a:r>
              <a:rPr lang="zh-TW" altLang="en-US" sz="2000" dirty="0" smtClean="0"/>
              <a:t>它</a:t>
            </a:r>
            <a:r>
              <a:rPr lang="zh-TW" altLang="en-US" sz="2000" dirty="0"/>
              <a:t>從以下三個方面資源進行定義</a:t>
            </a:r>
            <a:r>
              <a:rPr lang="zh-TW" altLang="en-US" sz="2000" dirty="0" smtClean="0"/>
              <a:t>：</a:t>
            </a:r>
            <a:endParaRPr lang="zh-TW" altLang="en-US" sz="2000" dirty="0"/>
          </a:p>
          <a:p>
            <a:pPr marL="0" indent="0">
              <a:buNone/>
            </a:pPr>
            <a:r>
              <a:rPr lang="zh-TW" altLang="en-US" sz="2000" dirty="0"/>
              <a:t>直觀簡短的資源地址：</a:t>
            </a:r>
            <a:r>
              <a:rPr lang="en-US" altLang="zh-TW" sz="2000" dirty="0" smtClean="0"/>
              <a:t>URI</a:t>
            </a:r>
            <a:r>
              <a:rPr lang="zh-TW" altLang="en-US" sz="2000" dirty="0" smtClean="0"/>
              <a:t>。 </a:t>
            </a:r>
            <a:endParaRPr lang="en-US" altLang="zh-TW" sz="2000" dirty="0" smtClean="0"/>
          </a:p>
          <a:p>
            <a:pPr marL="0" indent="0">
              <a:buNone/>
            </a:pPr>
            <a:r>
              <a:rPr lang="en-US" altLang="zh-TW" sz="2000" dirty="0" smtClean="0"/>
              <a:t>	ex</a:t>
            </a:r>
            <a:r>
              <a:rPr lang="zh-TW" altLang="en-US" sz="2000" dirty="0" smtClean="0"/>
              <a:t>：</a:t>
            </a:r>
            <a:r>
              <a:rPr lang="en-US" altLang="zh-TW" sz="2000" dirty="0" smtClean="0"/>
              <a:t>http</a:t>
            </a:r>
            <a:r>
              <a:rPr lang="en-US" altLang="zh-TW" sz="2000" dirty="0"/>
              <a:t>://example.com/resources</a:t>
            </a:r>
            <a:r>
              <a:rPr lang="en-US" altLang="zh-TW" sz="2000" dirty="0" smtClean="0"/>
              <a:t>/</a:t>
            </a:r>
            <a:endParaRPr lang="zh-TW" altLang="en-US" sz="2000" dirty="0"/>
          </a:p>
          <a:p>
            <a:pPr marL="0" indent="0">
              <a:buNone/>
            </a:pPr>
            <a:r>
              <a:rPr lang="zh-TW" altLang="en-US" sz="2000" dirty="0"/>
              <a:t>傳輸的資源：</a:t>
            </a:r>
            <a:r>
              <a:rPr lang="en-US" altLang="zh-TW" sz="2000" dirty="0"/>
              <a:t>Web</a:t>
            </a:r>
            <a:r>
              <a:rPr lang="zh-TW" altLang="en-US" sz="2000" dirty="0"/>
              <a:t>服務接受與返回的網際網路媒體</a:t>
            </a:r>
            <a:r>
              <a:rPr lang="zh-TW" altLang="en-US" sz="2000" dirty="0" smtClean="0"/>
              <a:t>類型。</a:t>
            </a:r>
            <a:endParaRPr lang="en-US" altLang="zh-TW" sz="2000" dirty="0" smtClean="0"/>
          </a:p>
          <a:p>
            <a:pPr marL="0" indent="0">
              <a:buNone/>
            </a:pPr>
            <a:r>
              <a:rPr lang="en-US" altLang="zh-TW" sz="2000" dirty="0" smtClean="0"/>
              <a:t>	ex</a:t>
            </a:r>
            <a:r>
              <a:rPr lang="zh-TW" altLang="en-US" sz="2000" dirty="0" smtClean="0"/>
              <a:t>：</a:t>
            </a:r>
            <a:r>
              <a:rPr lang="en-US" altLang="zh-TW" sz="2000" dirty="0"/>
              <a:t>JSON</a:t>
            </a:r>
            <a:r>
              <a:rPr lang="zh-TW" altLang="en-US" sz="2000" dirty="0"/>
              <a:t>，</a:t>
            </a:r>
            <a:r>
              <a:rPr lang="en-US" altLang="zh-TW" sz="2000" dirty="0"/>
              <a:t>XML</a:t>
            </a:r>
            <a:r>
              <a:rPr lang="zh-TW" altLang="en-US" sz="2000" dirty="0"/>
              <a:t>，</a:t>
            </a:r>
            <a:r>
              <a:rPr lang="en-US" altLang="zh-TW" sz="2000" dirty="0"/>
              <a:t>YAML</a:t>
            </a:r>
            <a:r>
              <a:rPr lang="zh-TW" altLang="en-US" sz="2000" dirty="0"/>
              <a:t>等。</a:t>
            </a:r>
          </a:p>
          <a:p>
            <a:pPr marL="0" indent="0">
              <a:buNone/>
            </a:pPr>
            <a:r>
              <a:rPr lang="zh-TW" altLang="en-US" sz="2000" dirty="0"/>
              <a:t>對資源的操作：</a:t>
            </a:r>
            <a:r>
              <a:rPr lang="en-US" altLang="zh-TW" sz="2000" dirty="0"/>
              <a:t>Web</a:t>
            </a:r>
            <a:r>
              <a:rPr lang="zh-TW" altLang="en-US" sz="2000" dirty="0"/>
              <a:t>服務在該資源上所支持的一系列請求</a:t>
            </a:r>
            <a:r>
              <a:rPr lang="zh-TW" altLang="en-US" sz="2000" dirty="0" smtClean="0"/>
              <a:t>方法</a:t>
            </a:r>
            <a:endParaRPr lang="en-US" altLang="zh-TW" sz="2000" dirty="0" smtClean="0"/>
          </a:p>
          <a:p>
            <a:pPr marL="0" indent="0">
              <a:buNone/>
            </a:pPr>
            <a:r>
              <a:rPr lang="en-US" altLang="zh-TW" sz="2000" dirty="0" smtClean="0"/>
              <a:t>	ex</a:t>
            </a:r>
            <a:r>
              <a:rPr lang="zh-TW" altLang="en-US" sz="2000" dirty="0" smtClean="0"/>
              <a:t>：</a:t>
            </a:r>
            <a:r>
              <a:rPr lang="en-US" altLang="zh-TW" sz="2000" dirty="0"/>
              <a:t>POST</a:t>
            </a:r>
            <a:r>
              <a:rPr lang="zh-TW" altLang="en-US" sz="2000" dirty="0"/>
              <a:t>，</a:t>
            </a:r>
            <a:r>
              <a:rPr lang="en-US" altLang="zh-TW" sz="2000" dirty="0"/>
              <a:t>GET</a:t>
            </a:r>
            <a:r>
              <a:rPr lang="zh-TW" altLang="en-US" sz="2000" dirty="0"/>
              <a:t>，</a:t>
            </a:r>
            <a:r>
              <a:rPr lang="en-US" altLang="zh-TW" sz="2000" dirty="0"/>
              <a:t>PUT</a:t>
            </a:r>
            <a:r>
              <a:rPr lang="zh-TW" altLang="en-US" sz="2000" dirty="0"/>
              <a:t>或</a:t>
            </a:r>
            <a:r>
              <a:rPr lang="en-US" altLang="zh-TW" sz="2000" dirty="0" smtClean="0"/>
              <a:t>DELETE</a:t>
            </a:r>
          </a:p>
        </p:txBody>
      </p:sp>
    </p:spTree>
    <p:extLst>
      <p:ext uri="{BB962C8B-B14F-4D97-AF65-F5344CB8AC3E}">
        <p14:creationId xmlns:p14="http://schemas.microsoft.com/office/powerpoint/2010/main" val="2996501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altLang="zh-TW" dirty="0"/>
              <a:t>Restful API</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1600" dirty="0" smtClean="0"/>
          </a:p>
          <a:p>
            <a:pPr marL="0" indent="0">
              <a:buNone/>
            </a:pPr>
            <a:r>
              <a:rPr lang="zh-TW" altLang="en-US" sz="3200" dirty="0" smtClean="0"/>
              <a:t>優點：</a:t>
            </a:r>
            <a:endParaRPr lang="en-US" altLang="zh-TW" sz="3200" dirty="0" smtClean="0"/>
          </a:p>
          <a:p>
            <a:pPr marL="0" indent="0">
              <a:buNone/>
            </a:pPr>
            <a:r>
              <a:rPr lang="en-US" altLang="zh-TW" dirty="0" smtClean="0"/>
              <a:t>1.</a:t>
            </a:r>
            <a:r>
              <a:rPr lang="zh-TW" altLang="en-US" dirty="0"/>
              <a:t>可更高效利用快取來提高響應</a:t>
            </a:r>
            <a:r>
              <a:rPr lang="zh-TW" altLang="en-US" dirty="0" smtClean="0"/>
              <a:t>速度</a:t>
            </a:r>
            <a:endParaRPr lang="en-US" altLang="zh-TW" dirty="0" smtClean="0"/>
          </a:p>
          <a:p>
            <a:pPr marL="0" indent="0">
              <a:buNone/>
            </a:pPr>
            <a:r>
              <a:rPr lang="en-US" altLang="zh-TW" dirty="0" smtClean="0"/>
              <a:t>2.</a:t>
            </a:r>
            <a:r>
              <a:rPr lang="zh-TW" altLang="en-US" dirty="0"/>
              <a:t>通訊本身的無狀態性可以讓不同的伺服器</a:t>
            </a:r>
            <a:r>
              <a:rPr lang="zh-TW" altLang="en-US" dirty="0" smtClean="0"/>
              <a:t>的</a:t>
            </a:r>
            <a:endParaRPr lang="en-US" altLang="zh-TW" dirty="0" smtClean="0"/>
          </a:p>
          <a:p>
            <a:pPr marL="0" indent="0">
              <a:buNone/>
            </a:pPr>
            <a:r>
              <a:rPr lang="zh-TW" altLang="en-US" dirty="0"/>
              <a:t> </a:t>
            </a:r>
            <a:r>
              <a:rPr lang="zh-TW" altLang="en-US" dirty="0" smtClean="0"/>
              <a:t>  處理一系列請 求</a:t>
            </a:r>
            <a:r>
              <a:rPr lang="zh-TW" altLang="en-US" dirty="0"/>
              <a:t>中的不同請求，提高伺服器的</a:t>
            </a:r>
            <a:r>
              <a:rPr lang="zh-TW" altLang="en-US" dirty="0" smtClean="0"/>
              <a:t>擴展性</a:t>
            </a:r>
            <a:endParaRPr lang="en-US" altLang="zh-TW" dirty="0" smtClean="0"/>
          </a:p>
          <a:p>
            <a:pPr marL="0" indent="0">
              <a:buNone/>
            </a:pPr>
            <a:r>
              <a:rPr lang="en-US" altLang="zh-TW" dirty="0" smtClean="0"/>
              <a:t>3.</a:t>
            </a:r>
            <a:r>
              <a:rPr lang="zh-TW" altLang="en-US" dirty="0"/>
              <a:t>瀏覽器即可作為客戶端，簡化軟體</a:t>
            </a:r>
            <a:r>
              <a:rPr lang="zh-TW" altLang="en-US" dirty="0" smtClean="0"/>
              <a:t>需求</a:t>
            </a:r>
            <a:endParaRPr lang="en-US" altLang="zh-TW" dirty="0" smtClean="0"/>
          </a:p>
          <a:p>
            <a:pPr marL="0" indent="0">
              <a:buNone/>
            </a:pPr>
            <a:r>
              <a:rPr lang="en-US" altLang="zh-TW" dirty="0" smtClean="0"/>
              <a:t>4.</a:t>
            </a:r>
            <a:r>
              <a:rPr lang="zh-TW" altLang="en-US" dirty="0"/>
              <a:t>相對於其他疊加在</a:t>
            </a:r>
            <a:r>
              <a:rPr lang="en-US" altLang="zh-TW" dirty="0"/>
              <a:t>HTTP</a:t>
            </a:r>
            <a:r>
              <a:rPr lang="zh-TW" altLang="en-US" dirty="0"/>
              <a:t>協議之上的</a:t>
            </a:r>
            <a:r>
              <a:rPr lang="zh-TW" altLang="en-US" dirty="0" smtClean="0"/>
              <a:t>機制</a:t>
            </a:r>
            <a:endParaRPr lang="en-US" altLang="zh-TW" dirty="0" smtClean="0"/>
          </a:p>
          <a:p>
            <a:pPr marL="0" indent="0">
              <a:buNone/>
            </a:pPr>
            <a:r>
              <a:rPr lang="zh-TW" altLang="en-US" dirty="0"/>
              <a:t> </a:t>
            </a:r>
            <a:r>
              <a:rPr lang="zh-TW" altLang="en-US" dirty="0" smtClean="0"/>
              <a:t>  </a:t>
            </a:r>
            <a:r>
              <a:rPr lang="en-US" altLang="zh-TW" dirty="0" smtClean="0"/>
              <a:t>REST</a:t>
            </a:r>
            <a:r>
              <a:rPr lang="zh-TW" altLang="en-US" dirty="0"/>
              <a:t>的軟體相依性更小</a:t>
            </a:r>
            <a:endParaRPr lang="en-US" altLang="zh-TW" dirty="0" smtClean="0"/>
          </a:p>
          <a:p>
            <a:pPr marL="0" indent="0">
              <a:buNone/>
            </a:pPr>
            <a:r>
              <a:rPr lang="en-US" altLang="zh-TW" dirty="0" smtClean="0"/>
              <a:t>5.</a:t>
            </a:r>
            <a:r>
              <a:rPr lang="zh-TW" altLang="en-US" dirty="0"/>
              <a:t>不需要額外的資源發現</a:t>
            </a:r>
            <a:r>
              <a:rPr lang="zh-TW" altLang="en-US" dirty="0" smtClean="0"/>
              <a:t>機制</a:t>
            </a:r>
            <a:endParaRPr lang="en-US" altLang="zh-TW" dirty="0" smtClean="0"/>
          </a:p>
          <a:p>
            <a:pPr marL="0" indent="0">
              <a:buNone/>
            </a:pPr>
            <a:r>
              <a:rPr lang="en-US" altLang="zh-TW" dirty="0" smtClean="0"/>
              <a:t>6.</a:t>
            </a:r>
            <a:r>
              <a:rPr lang="zh-TW" altLang="en-US" dirty="0"/>
              <a:t>在軟體技術演進中的長期的相容性更好</a:t>
            </a:r>
            <a:endParaRPr lang="en-US" altLang="zh-TW" dirty="0"/>
          </a:p>
          <a:p>
            <a:pPr marL="0" indent="0">
              <a:buNone/>
            </a:pPr>
            <a:endParaRPr lang="en-US" altLang="zh-TW" sz="3200" dirty="0" smtClean="0"/>
          </a:p>
          <a:p>
            <a:pPr marL="0" indent="0">
              <a:buNone/>
            </a:pPr>
            <a:endParaRPr lang="en-US" altLang="zh-TW" sz="3200" dirty="0" smtClean="0"/>
          </a:p>
        </p:txBody>
      </p:sp>
    </p:spTree>
    <p:extLst>
      <p:ext uri="{BB962C8B-B14F-4D97-AF65-F5344CB8AC3E}">
        <p14:creationId xmlns:p14="http://schemas.microsoft.com/office/powerpoint/2010/main" val="2996501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altLang="zh-TW" dirty="0"/>
              <a:t>Restful API</a:t>
            </a:r>
            <a:endParaRPr lang="zh-TW" altLang="en-US" dirty="0"/>
          </a:p>
        </p:txBody>
      </p:sp>
      <p:sp>
        <p:nvSpPr>
          <p:cNvPr id="2" name="內容版面配置區 1"/>
          <p:cNvSpPr>
            <a:spLocks noGrp="1"/>
          </p:cNvSpPr>
          <p:nvPr>
            <p:ph idx="1"/>
          </p:nvPr>
        </p:nvSpPr>
        <p:spPr/>
        <p:txBody>
          <a:bodyPr>
            <a:normAutofit/>
          </a:bodyPr>
          <a:lstStyle/>
          <a:p>
            <a:pPr marL="0" indent="0">
              <a:buNone/>
            </a:pPr>
            <a:r>
              <a:rPr lang="zh-TW" altLang="en-US" sz="3200" dirty="0" smtClean="0"/>
              <a:t>實作：</a:t>
            </a:r>
            <a:endParaRPr lang="en-US" altLang="zh-TW" sz="32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34" y="2721635"/>
            <a:ext cx="2345796" cy="1989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p:cNvSpPr txBox="1"/>
          <p:nvPr/>
        </p:nvSpPr>
        <p:spPr>
          <a:xfrm>
            <a:off x="682849" y="2348776"/>
            <a:ext cx="1193884" cy="369332"/>
          </a:xfrm>
          <a:prstGeom prst="rect">
            <a:avLst/>
          </a:prstGeom>
          <a:noFill/>
        </p:spPr>
        <p:txBody>
          <a:bodyPr wrap="square" rtlCol="0">
            <a:spAutoFit/>
          </a:bodyPr>
          <a:lstStyle/>
          <a:p>
            <a:r>
              <a:rPr lang="zh-TW" altLang="en-US" dirty="0" smtClean="0"/>
              <a:t>檔案架構</a:t>
            </a:r>
            <a:endParaRPr lang="zh-TW" altLang="en-US" dirty="0"/>
          </a:p>
        </p:txBody>
      </p:sp>
      <p:cxnSp>
        <p:nvCxnSpPr>
          <p:cNvPr id="5" name="直線單箭頭接點 4"/>
          <p:cNvCxnSpPr/>
          <p:nvPr/>
        </p:nvCxnSpPr>
        <p:spPr>
          <a:xfrm>
            <a:off x="1784301" y="2420888"/>
            <a:ext cx="0" cy="2251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2" name="文字方塊 11"/>
          <p:cNvSpPr txBox="1"/>
          <p:nvPr/>
        </p:nvSpPr>
        <p:spPr>
          <a:xfrm>
            <a:off x="3491880" y="2461801"/>
            <a:ext cx="5112568" cy="2277547"/>
          </a:xfrm>
          <a:prstGeom prst="rect">
            <a:avLst/>
          </a:prstGeom>
          <a:noFill/>
        </p:spPr>
        <p:txBody>
          <a:bodyPr wrap="square" rtlCol="0">
            <a:spAutoFit/>
          </a:bodyPr>
          <a:lstStyle/>
          <a:p>
            <a:pPr>
              <a:spcBef>
                <a:spcPts val="1200"/>
              </a:spcBef>
            </a:pPr>
            <a:r>
              <a:rPr lang="en-US" altLang="zh-TW" sz="2800" dirty="0" smtClean="0"/>
              <a:t>.</a:t>
            </a:r>
            <a:r>
              <a:rPr lang="en-US" altLang="zh-TW" sz="2800" dirty="0" err="1" smtClean="0"/>
              <a:t>htaccess</a:t>
            </a:r>
            <a:r>
              <a:rPr lang="zh-TW" altLang="en-US" sz="2800" dirty="0" smtClean="0"/>
              <a:t> 進行轉址</a:t>
            </a:r>
            <a:endParaRPr lang="en-US" altLang="zh-TW" sz="2800" dirty="0" smtClean="0"/>
          </a:p>
          <a:p>
            <a:pPr>
              <a:spcBef>
                <a:spcPts val="1200"/>
              </a:spcBef>
            </a:pPr>
            <a:r>
              <a:rPr lang="en-US" altLang="zh-TW" sz="2800" dirty="0" err="1" smtClean="0"/>
              <a:t>index.php</a:t>
            </a:r>
            <a:r>
              <a:rPr lang="zh-TW" altLang="en-US" sz="2800" dirty="0" smtClean="0"/>
              <a:t> 顯示結果</a:t>
            </a:r>
            <a:endParaRPr lang="en-US" altLang="zh-TW" sz="2800" dirty="0" smtClean="0"/>
          </a:p>
          <a:p>
            <a:pPr>
              <a:spcBef>
                <a:spcPts val="1200"/>
              </a:spcBef>
            </a:pPr>
            <a:r>
              <a:rPr lang="en-US" altLang="zh-TW" sz="2800" dirty="0" err="1" smtClean="0"/>
              <a:t>Database.php</a:t>
            </a:r>
            <a:r>
              <a:rPr lang="en-US" altLang="zh-TW" sz="2800" dirty="0" smtClean="0"/>
              <a:t> </a:t>
            </a:r>
            <a:r>
              <a:rPr lang="zh-TW" altLang="en-US" sz="2800" dirty="0" smtClean="0"/>
              <a:t>資料庫設定</a:t>
            </a:r>
            <a:r>
              <a:rPr lang="en-US" altLang="zh-TW" sz="2800" dirty="0" smtClean="0"/>
              <a:t>/</a:t>
            </a:r>
            <a:r>
              <a:rPr lang="zh-TW" altLang="en-US" sz="2800" dirty="0" smtClean="0"/>
              <a:t>連線</a:t>
            </a:r>
            <a:endParaRPr lang="en-US" altLang="zh-TW" sz="2800" dirty="0" smtClean="0"/>
          </a:p>
          <a:p>
            <a:pPr>
              <a:spcBef>
                <a:spcPts val="1200"/>
              </a:spcBef>
            </a:pPr>
            <a:r>
              <a:rPr lang="en-US" altLang="zh-TW" sz="2800" dirty="0" err="1" smtClean="0"/>
              <a:t>Bet.php</a:t>
            </a:r>
            <a:r>
              <a:rPr lang="en-US" altLang="zh-TW" sz="2800" dirty="0" smtClean="0"/>
              <a:t> </a:t>
            </a:r>
            <a:r>
              <a:rPr lang="zh-TW" altLang="en-US" sz="2800" dirty="0" smtClean="0"/>
              <a:t>進行資料查詢</a:t>
            </a:r>
            <a:endParaRPr lang="en-US" altLang="zh-TW" sz="2800" dirty="0" smtClean="0"/>
          </a:p>
        </p:txBody>
      </p:sp>
    </p:spTree>
    <p:extLst>
      <p:ext uri="{BB962C8B-B14F-4D97-AF65-F5344CB8AC3E}">
        <p14:creationId xmlns:p14="http://schemas.microsoft.com/office/powerpoint/2010/main" val="2996501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程式目標</a:t>
            </a:r>
            <a:endParaRPr lang="zh-TW" altLang="en-US" dirty="0"/>
          </a:p>
        </p:txBody>
      </p:sp>
      <p:sp>
        <p:nvSpPr>
          <p:cNvPr id="2" name="內容版面配置區 1"/>
          <p:cNvSpPr>
            <a:spLocks noGrp="1"/>
          </p:cNvSpPr>
          <p:nvPr>
            <p:ph idx="1"/>
          </p:nvPr>
        </p:nvSpPr>
        <p:spPr/>
        <p:txBody>
          <a:bodyPr/>
          <a:lstStyle/>
          <a:p>
            <a:endParaRPr lang="en-US" altLang="zh-TW" dirty="0" smtClean="0"/>
          </a:p>
          <a:p>
            <a:r>
              <a:rPr lang="zh-TW" altLang="en-US" sz="2800" dirty="0" smtClean="0"/>
              <a:t>定時每</a:t>
            </a:r>
            <a:r>
              <a:rPr lang="en-US" altLang="zh-TW" sz="2800" dirty="0" smtClean="0"/>
              <a:t>1</a:t>
            </a:r>
            <a:r>
              <a:rPr lang="zh-TW" altLang="en-US" sz="2800" dirty="0" smtClean="0"/>
              <a:t>分鐘讀取網頁資料</a:t>
            </a:r>
            <a:endParaRPr lang="en-US" altLang="zh-TW" sz="2800" dirty="0" smtClean="0"/>
          </a:p>
          <a:p>
            <a:r>
              <a:rPr lang="zh-TW" altLang="en-US" sz="2800" dirty="0"/>
              <a:t>將網頁資料解析寫入</a:t>
            </a:r>
            <a:r>
              <a:rPr lang="zh-TW" altLang="en-US" sz="2800" dirty="0" smtClean="0"/>
              <a:t>資料庫</a:t>
            </a:r>
            <a:endParaRPr lang="en-US" altLang="zh-TW" sz="2800" dirty="0" smtClean="0"/>
          </a:p>
          <a:p>
            <a:endParaRPr lang="en-US" altLang="zh-TW" sz="2800" dirty="0"/>
          </a:p>
          <a:p>
            <a:r>
              <a:rPr lang="zh-TW" altLang="en-US" sz="2800" dirty="0" smtClean="0"/>
              <a:t>目標網頁：</a:t>
            </a:r>
            <a:endParaRPr lang="en-US" altLang="zh-TW" sz="2800" dirty="0" smtClean="0"/>
          </a:p>
          <a:p>
            <a:r>
              <a:rPr lang="en-US" altLang="zh-TW" sz="2800" dirty="0" smtClean="0"/>
              <a:t>http</a:t>
            </a:r>
            <a:r>
              <a:rPr lang="en-US" altLang="zh-TW" sz="2800" dirty="0"/>
              <a:t>://</a:t>
            </a:r>
            <a:r>
              <a:rPr lang="en-US" altLang="zh-TW" sz="2800" dirty="0" smtClean="0"/>
              <a:t>www.228365365.com/sports.php</a:t>
            </a:r>
            <a:endParaRPr lang="en-US" altLang="zh-TW" sz="2800" dirty="0"/>
          </a:p>
        </p:txBody>
      </p:sp>
    </p:spTree>
    <p:extLst>
      <p:ext uri="{BB962C8B-B14F-4D97-AF65-F5344CB8AC3E}">
        <p14:creationId xmlns:p14="http://schemas.microsoft.com/office/powerpoint/2010/main" val="2217133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altLang="zh-TW" dirty="0"/>
              <a:t>Restful API</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2000" dirty="0" smtClean="0"/>
          </a:p>
          <a:p>
            <a:pPr marL="0" indent="0">
              <a:buNone/>
            </a:pPr>
            <a:r>
              <a:rPr lang="zh-TW" altLang="en-US" sz="3200" dirty="0" smtClean="0"/>
              <a:t>取得全部資料的</a:t>
            </a:r>
            <a:r>
              <a:rPr lang="en-US" altLang="zh-TW" sz="3200" dirty="0" smtClean="0"/>
              <a:t>ID</a:t>
            </a:r>
            <a:r>
              <a:rPr lang="zh-TW" altLang="en-US" sz="3200" dirty="0" smtClean="0"/>
              <a:t>與更新時間：</a:t>
            </a:r>
            <a:endParaRPr lang="en-US" altLang="zh-TW" sz="3200" dirty="0" smtClean="0"/>
          </a:p>
          <a:p>
            <a:pPr marL="0" indent="0">
              <a:buNone/>
            </a:pPr>
            <a:r>
              <a:rPr lang="en-US" altLang="zh-TW" sz="2000" dirty="0">
                <a:hlinkClick r:id="rId3"/>
              </a:rPr>
              <a:t>https://booking-emma02.c9users.io/rd1_homework/testAPI/bet/list</a:t>
            </a:r>
            <a:r>
              <a:rPr lang="en-US" altLang="zh-TW" sz="2000" dirty="0" smtClean="0">
                <a:hlinkClick r:id="rId3"/>
              </a:rPr>
              <a:t>/</a:t>
            </a:r>
            <a:endParaRPr lang="en-US" altLang="zh-TW" sz="2000" dirty="0" smtClean="0"/>
          </a:p>
          <a:p>
            <a:pPr marL="0" indent="0">
              <a:buNone/>
            </a:pPr>
            <a:endParaRPr lang="en-US" altLang="zh-TW" sz="3200" dirty="0" smtClean="0"/>
          </a:p>
          <a:p>
            <a:pPr marL="0" indent="0">
              <a:buNone/>
            </a:pPr>
            <a:r>
              <a:rPr lang="zh-TW" altLang="en-US" sz="3200" dirty="0"/>
              <a:t>依</a:t>
            </a:r>
            <a:r>
              <a:rPr lang="en-US" altLang="zh-TW" sz="3200" dirty="0" smtClean="0"/>
              <a:t>ID</a:t>
            </a:r>
            <a:r>
              <a:rPr lang="zh-TW" altLang="en-US" sz="3200" dirty="0" smtClean="0"/>
              <a:t>取得資料：</a:t>
            </a:r>
            <a:endParaRPr lang="en-US" altLang="zh-TW" sz="3200" dirty="0" smtClean="0"/>
          </a:p>
          <a:p>
            <a:pPr marL="0" indent="0">
              <a:buNone/>
            </a:pPr>
            <a:r>
              <a:rPr lang="en-US" altLang="zh-TW" sz="2000" dirty="0">
                <a:hlinkClick r:id="rId4"/>
              </a:rPr>
              <a:t>https://</a:t>
            </a:r>
            <a:r>
              <a:rPr lang="en-US" altLang="zh-TW" sz="2000" dirty="0" smtClean="0">
                <a:hlinkClick r:id="rId4"/>
              </a:rPr>
              <a:t>booking-emma02.c9users.io/rd1_homework/testAPI/bet/list/{ID}/</a:t>
            </a:r>
            <a:endParaRPr lang="en-US" altLang="zh-TW" sz="2000" dirty="0" smtClean="0"/>
          </a:p>
          <a:p>
            <a:pPr marL="0" indent="0">
              <a:buNone/>
            </a:pPr>
            <a:endParaRPr lang="en-US" altLang="zh-TW" sz="3200" dirty="0" smtClean="0"/>
          </a:p>
          <a:p>
            <a:pPr marL="0" indent="0">
              <a:buNone/>
            </a:pPr>
            <a:r>
              <a:rPr lang="zh-TW" altLang="en-US" sz="3200" dirty="0" smtClean="0"/>
              <a:t>依請求的</a:t>
            </a:r>
            <a:r>
              <a:rPr lang="en-US" altLang="zh-TW" sz="3200" i="1" dirty="0" smtClean="0"/>
              <a:t>Accept</a:t>
            </a:r>
            <a:r>
              <a:rPr lang="zh-TW" altLang="en-US" sz="3200" i="1" dirty="0" smtClean="0"/>
              <a:t>內容回傳</a:t>
            </a:r>
            <a:r>
              <a:rPr lang="en-US" altLang="zh-TW" sz="3200" i="1" dirty="0" smtClean="0"/>
              <a:t>JSON</a:t>
            </a:r>
            <a:r>
              <a:rPr lang="zh-TW" altLang="en-US" sz="3200" i="1" dirty="0" smtClean="0"/>
              <a:t>或</a:t>
            </a:r>
            <a:r>
              <a:rPr lang="en-US" altLang="zh-TW" sz="3200" i="1" dirty="0" smtClean="0"/>
              <a:t>XML</a:t>
            </a:r>
            <a:endParaRPr lang="en-US" altLang="zh-TW" sz="3200" dirty="0" smtClean="0"/>
          </a:p>
        </p:txBody>
      </p:sp>
    </p:spTree>
    <p:extLst>
      <p:ext uri="{BB962C8B-B14F-4D97-AF65-F5344CB8AC3E}">
        <p14:creationId xmlns:p14="http://schemas.microsoft.com/office/powerpoint/2010/main" val="3484334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chor="ctr"/>
          <a:lstStyle/>
          <a:p>
            <a:r>
              <a:rPr lang="en-US" altLang="zh-TW" dirty="0" smtClean="0"/>
              <a:t>Thank you</a:t>
            </a:r>
            <a:endParaRPr lang="zh-TW" altLang="en-US" dirty="0"/>
          </a:p>
        </p:txBody>
      </p:sp>
      <p:sp>
        <p:nvSpPr>
          <p:cNvPr id="5" name="文字版面配置區 4"/>
          <p:cNvSpPr>
            <a:spLocks noGrp="1"/>
          </p:cNvSpPr>
          <p:nvPr>
            <p:ph type="body" idx="1"/>
          </p:nvPr>
        </p:nvSpPr>
        <p:spPr/>
        <p:txBody>
          <a:bodyPr/>
          <a:lstStyle/>
          <a:p>
            <a:pPr algn="r"/>
            <a:endParaRPr lang="en-US" altLang="zh-TW" dirty="0" smtClean="0"/>
          </a:p>
        </p:txBody>
      </p:sp>
    </p:spTree>
    <p:extLst>
      <p:ext uri="{BB962C8B-B14F-4D97-AF65-F5344CB8AC3E}">
        <p14:creationId xmlns:p14="http://schemas.microsoft.com/office/powerpoint/2010/main" val="1622459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smtClean="0"/>
              <a:t>- curl</a:t>
            </a:r>
            <a:endParaRPr lang="zh-TW" altLang="en-US" dirty="0"/>
          </a:p>
        </p:txBody>
      </p:sp>
      <p:sp>
        <p:nvSpPr>
          <p:cNvPr id="2" name="內容版面配置區 1"/>
          <p:cNvSpPr>
            <a:spLocks noGrp="1"/>
          </p:cNvSpPr>
          <p:nvPr>
            <p:ph type="body" idx="4294967295"/>
          </p:nvPr>
        </p:nvSpPr>
        <p:spPr>
          <a:xfrm>
            <a:off x="2160000" y="3429000"/>
            <a:ext cx="4536504" cy="1500187"/>
          </a:xfrm>
        </p:spPr>
        <p:txBody>
          <a:bodyPr/>
          <a:lstStyle/>
          <a:p>
            <a:pPr marL="0" indent="0" algn="ctr">
              <a:buNone/>
            </a:pPr>
            <a:r>
              <a:rPr lang="zh-TW" altLang="en-US" sz="4000" dirty="0" smtClean="0"/>
              <a:t>首先嘗試使用</a:t>
            </a:r>
            <a:r>
              <a:rPr lang="en-US" altLang="zh-TW" sz="4000" dirty="0" smtClean="0"/>
              <a:t>curl</a:t>
            </a:r>
          </a:p>
          <a:p>
            <a:pPr algn="ctr"/>
            <a:endParaRPr lang="en-US" altLang="zh-TW" dirty="0" smtClean="0"/>
          </a:p>
          <a:p>
            <a:pPr algn="ctr"/>
            <a:endParaRPr lang="en-US" altLang="zh-TW" dirty="0" smtClean="0"/>
          </a:p>
          <a:p>
            <a:pPr algn="ctr"/>
            <a:endParaRPr lang="en-US" altLang="zh-TW" dirty="0"/>
          </a:p>
        </p:txBody>
      </p:sp>
    </p:spTree>
    <p:extLst>
      <p:ext uri="{BB962C8B-B14F-4D97-AF65-F5344CB8AC3E}">
        <p14:creationId xmlns:p14="http://schemas.microsoft.com/office/powerpoint/2010/main" val="2893653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smtClean="0"/>
              <a:t>- curl</a:t>
            </a:r>
            <a:endParaRPr lang="zh-TW" altLang="en-US" dirty="0"/>
          </a:p>
        </p:txBody>
      </p:sp>
      <p:sp>
        <p:nvSpPr>
          <p:cNvPr id="2" name="內容版面配置區 1"/>
          <p:cNvSpPr>
            <a:spLocks noGrp="1"/>
          </p:cNvSpPr>
          <p:nvPr>
            <p:ph idx="1"/>
          </p:nvPr>
        </p:nvSpPr>
        <p:spPr/>
        <p:txBody>
          <a:bodyPr/>
          <a:lstStyle/>
          <a:p>
            <a:pPr marL="0" indent="0">
              <a:buNone/>
            </a:pPr>
            <a:endParaRPr lang="en-US" altLang="zh-TW" sz="1200" dirty="0" smtClean="0"/>
          </a:p>
          <a:p>
            <a:pPr marL="0" indent="0">
              <a:buNone/>
            </a:pPr>
            <a:r>
              <a:rPr lang="zh-TW" altLang="en-US" sz="4000" dirty="0" smtClean="0"/>
              <a:t>問題</a:t>
            </a:r>
            <a:r>
              <a:rPr lang="en-US" altLang="zh-TW" sz="4000" dirty="0" smtClean="0"/>
              <a:t>1</a:t>
            </a:r>
            <a:r>
              <a:rPr lang="zh-TW" altLang="en-US" sz="4000" dirty="0" smtClean="0"/>
              <a:t>：</a:t>
            </a:r>
            <a:endParaRPr lang="en-US" altLang="zh-TW" sz="4000" dirty="0" smtClean="0"/>
          </a:p>
          <a:p>
            <a:pPr marL="0" indent="0">
              <a:buNone/>
            </a:pPr>
            <a:r>
              <a:rPr lang="zh-TW" altLang="en-US" sz="4000" dirty="0"/>
              <a:t>無法</a:t>
            </a:r>
            <a:r>
              <a:rPr lang="zh-TW" altLang="en-US" sz="4000" dirty="0" smtClean="0"/>
              <a:t>讀取目標資料</a:t>
            </a:r>
            <a:endParaRPr lang="en-US" altLang="zh-TW" sz="4000" dirty="0" smtClean="0"/>
          </a:p>
          <a:p>
            <a:pPr marL="0" indent="0">
              <a:buNone/>
            </a:pPr>
            <a:endParaRPr lang="en-US" altLang="zh-TW" sz="2000" dirty="0"/>
          </a:p>
          <a:p>
            <a:pPr marL="0" indent="0">
              <a:buNone/>
            </a:pPr>
            <a:r>
              <a:rPr lang="zh-TW" altLang="en-US" sz="4000" dirty="0" smtClean="0"/>
              <a:t>原因：</a:t>
            </a:r>
            <a:endParaRPr lang="en-US" altLang="zh-TW" sz="4000" dirty="0" smtClean="0"/>
          </a:p>
          <a:p>
            <a:pPr marL="0" indent="0">
              <a:buNone/>
            </a:pPr>
            <a:r>
              <a:rPr lang="zh-TW" altLang="en-US" sz="4000" dirty="0"/>
              <a:t>目標網頁是使用</a:t>
            </a:r>
            <a:r>
              <a:rPr lang="en-US" altLang="zh-TW" sz="4000" dirty="0" err="1" smtClean="0"/>
              <a:t>iframe</a:t>
            </a:r>
            <a:r>
              <a:rPr lang="zh-TW" altLang="en-US" sz="4000" dirty="0"/>
              <a:t>顯示</a:t>
            </a:r>
            <a:r>
              <a:rPr lang="zh-TW" altLang="en-US" sz="4000" dirty="0" smtClean="0"/>
              <a:t>目標資料</a:t>
            </a:r>
            <a:endParaRPr lang="en-US" altLang="zh-TW" sz="4000" dirty="0" smtClean="0"/>
          </a:p>
          <a:p>
            <a:pPr marL="0" indent="0">
              <a:buNone/>
            </a:pPr>
            <a:r>
              <a:rPr lang="zh-TW" altLang="en-US" sz="4000" dirty="0"/>
              <a:t>而</a:t>
            </a:r>
            <a:r>
              <a:rPr lang="en-US" altLang="zh-TW" sz="4000" dirty="0" smtClean="0"/>
              <a:t>curl</a:t>
            </a:r>
            <a:r>
              <a:rPr lang="zh-TW" altLang="en-US" sz="4000" dirty="0" smtClean="0"/>
              <a:t>無法讀取</a:t>
            </a:r>
            <a:r>
              <a:rPr lang="en-US" altLang="zh-TW" sz="4000" dirty="0" err="1" smtClean="0"/>
              <a:t>iframe</a:t>
            </a:r>
            <a:r>
              <a:rPr lang="zh-TW" altLang="en-US" sz="4000" dirty="0" smtClean="0"/>
              <a:t>內的資料</a:t>
            </a:r>
            <a:endParaRPr lang="en-US" altLang="zh-TW" sz="4000" dirty="0" smtClean="0"/>
          </a:p>
          <a:p>
            <a:endParaRPr lang="en-US" altLang="zh-TW" sz="4000" dirty="0" smtClean="0"/>
          </a:p>
          <a:p>
            <a:endParaRPr lang="en-US" altLang="zh-TW" dirty="0"/>
          </a:p>
        </p:txBody>
      </p:sp>
    </p:spTree>
    <p:extLst>
      <p:ext uri="{BB962C8B-B14F-4D97-AF65-F5344CB8AC3E}">
        <p14:creationId xmlns:p14="http://schemas.microsoft.com/office/powerpoint/2010/main" val="2823930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smtClean="0"/>
              <a:t>- curl</a:t>
            </a:r>
            <a:endParaRPr lang="zh-TW" altLang="en-US" dirty="0"/>
          </a:p>
        </p:txBody>
      </p:sp>
      <p:sp>
        <p:nvSpPr>
          <p:cNvPr id="2" name="內容版面配置區 1"/>
          <p:cNvSpPr>
            <a:spLocks noGrp="1"/>
          </p:cNvSpPr>
          <p:nvPr>
            <p:ph idx="1"/>
          </p:nvPr>
        </p:nvSpPr>
        <p:spPr/>
        <p:txBody>
          <a:bodyPr/>
          <a:lstStyle/>
          <a:p>
            <a:pPr marL="0" indent="0">
              <a:buNone/>
            </a:pPr>
            <a:endParaRPr lang="en-US" altLang="zh-TW" sz="3200" dirty="0" smtClean="0"/>
          </a:p>
          <a:p>
            <a:pPr marL="0" indent="0">
              <a:buNone/>
            </a:pPr>
            <a:endParaRPr lang="en-US" altLang="zh-TW" sz="3200" dirty="0" smtClean="0"/>
          </a:p>
          <a:p>
            <a:pPr marL="0" indent="0">
              <a:buNone/>
            </a:pPr>
            <a:r>
              <a:rPr lang="zh-TW" altLang="en-US" sz="4000" dirty="0" smtClean="0"/>
              <a:t>解決辦法：</a:t>
            </a:r>
            <a:endParaRPr lang="en-US" altLang="zh-TW" sz="4000" dirty="0" smtClean="0"/>
          </a:p>
          <a:p>
            <a:pPr marL="0" indent="0">
              <a:buNone/>
            </a:pPr>
            <a:r>
              <a:rPr lang="zh-TW" altLang="en-US" sz="4000" dirty="0" smtClean="0"/>
              <a:t>直接使用</a:t>
            </a:r>
            <a:r>
              <a:rPr lang="en-US" altLang="zh-TW" sz="4000" dirty="0" err="1" smtClean="0"/>
              <a:t>iframe</a:t>
            </a:r>
            <a:r>
              <a:rPr lang="zh-TW" altLang="en-US" sz="4000" dirty="0" smtClean="0"/>
              <a:t>中的網址進行讀取資料的動作</a:t>
            </a:r>
            <a:endParaRPr lang="en-US" altLang="zh-TW" sz="4000" dirty="0" smtClean="0"/>
          </a:p>
          <a:p>
            <a:pPr marL="0" indent="0">
              <a:buNone/>
            </a:pPr>
            <a:endParaRPr lang="en-US" altLang="zh-TW" sz="4000" dirty="0" smtClean="0"/>
          </a:p>
          <a:p>
            <a:endParaRPr lang="en-US" altLang="zh-TW" dirty="0"/>
          </a:p>
        </p:txBody>
      </p:sp>
    </p:spTree>
    <p:extLst>
      <p:ext uri="{BB962C8B-B14F-4D97-AF65-F5344CB8AC3E}">
        <p14:creationId xmlns:p14="http://schemas.microsoft.com/office/powerpoint/2010/main" val="3338221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smtClean="0"/>
              <a:t>- curl</a:t>
            </a:r>
            <a:endParaRPr lang="zh-TW" altLang="en-US" dirty="0"/>
          </a:p>
        </p:txBody>
      </p:sp>
      <p:sp>
        <p:nvSpPr>
          <p:cNvPr id="2" name="內容版面配置區 1"/>
          <p:cNvSpPr>
            <a:spLocks noGrp="1"/>
          </p:cNvSpPr>
          <p:nvPr>
            <p:ph idx="1"/>
          </p:nvPr>
        </p:nvSpPr>
        <p:spPr/>
        <p:txBody>
          <a:bodyPr>
            <a:normAutofit lnSpcReduction="10000"/>
          </a:bodyPr>
          <a:lstStyle/>
          <a:p>
            <a:pPr marL="0" indent="0">
              <a:buNone/>
            </a:pPr>
            <a:endParaRPr lang="en-US" altLang="zh-TW" sz="1300" dirty="0" smtClean="0"/>
          </a:p>
          <a:p>
            <a:pPr marL="0" indent="0">
              <a:buNone/>
            </a:pPr>
            <a:r>
              <a:rPr lang="zh-TW" altLang="en-US" sz="4300" dirty="0" smtClean="0"/>
              <a:t>問題</a:t>
            </a:r>
            <a:r>
              <a:rPr lang="en-US" altLang="zh-TW" sz="4300" dirty="0"/>
              <a:t>2</a:t>
            </a:r>
            <a:r>
              <a:rPr lang="zh-TW" altLang="en-US" sz="4300" dirty="0" smtClean="0"/>
              <a:t>：</a:t>
            </a:r>
            <a:endParaRPr lang="en-US" altLang="zh-TW" sz="4300" dirty="0" smtClean="0"/>
          </a:p>
          <a:p>
            <a:pPr marL="0" indent="0">
              <a:buNone/>
            </a:pPr>
            <a:r>
              <a:rPr lang="zh-TW" altLang="en-US" sz="4300" dirty="0"/>
              <a:t>讀取</a:t>
            </a:r>
            <a:r>
              <a:rPr lang="zh-TW" altLang="en-US" sz="4300" dirty="0" smtClean="0"/>
              <a:t>框架</a:t>
            </a:r>
            <a:r>
              <a:rPr lang="zh-TW" altLang="en-US" sz="4300" dirty="0"/>
              <a:t>的網址會被重新</a:t>
            </a:r>
            <a:r>
              <a:rPr lang="zh-TW" altLang="en-US" sz="4300" dirty="0" smtClean="0"/>
              <a:t>導向</a:t>
            </a:r>
            <a:endParaRPr lang="en-US" altLang="zh-TW" sz="4300" dirty="0"/>
          </a:p>
          <a:p>
            <a:pPr marL="0" indent="0">
              <a:buNone/>
            </a:pPr>
            <a:endParaRPr lang="en-US" altLang="zh-TW" sz="1000" dirty="0"/>
          </a:p>
          <a:p>
            <a:pPr marL="0" indent="0">
              <a:buNone/>
            </a:pPr>
            <a:r>
              <a:rPr lang="zh-TW" altLang="en-US" sz="3200" dirty="0" smtClean="0"/>
              <a:t>原因</a:t>
            </a:r>
            <a:r>
              <a:rPr lang="en-US" altLang="zh-TW" sz="3200" dirty="0" smtClean="0"/>
              <a:t>1</a:t>
            </a:r>
            <a:r>
              <a:rPr lang="zh-TW" altLang="en-US" sz="3200" dirty="0" smtClean="0"/>
              <a:t>：</a:t>
            </a:r>
            <a:endParaRPr lang="en-US" altLang="zh-TW" sz="3200" dirty="0" smtClean="0"/>
          </a:p>
          <a:p>
            <a:pPr marL="0" indent="0">
              <a:buNone/>
            </a:pPr>
            <a:r>
              <a:rPr lang="zh-TW" altLang="en-US" sz="3200" dirty="0"/>
              <a:t>網頁</a:t>
            </a:r>
            <a:r>
              <a:rPr lang="zh-TW" altLang="en-US" sz="3200" dirty="0" smtClean="0"/>
              <a:t>內容有</a:t>
            </a:r>
            <a:endParaRPr lang="en-US" altLang="zh-TW" sz="3200" dirty="0" smtClean="0"/>
          </a:p>
          <a:p>
            <a:pPr marL="0" indent="0">
              <a:buNone/>
            </a:pPr>
            <a:r>
              <a:rPr lang="en-US" altLang="zh-TW" sz="2000" dirty="0"/>
              <a:t>&lt;script&gt;if(self == </a:t>
            </a:r>
            <a:r>
              <a:rPr lang="en-US" altLang="zh-TW" sz="2000" dirty="0" smtClean="0"/>
              <a:t>top)</a:t>
            </a:r>
            <a:r>
              <a:rPr lang="en-US" altLang="zh-TW" sz="2000" dirty="0" err="1" smtClean="0"/>
              <a:t>parent.location</a:t>
            </a:r>
            <a:r>
              <a:rPr lang="en-US" altLang="zh-TW" sz="2000" dirty="0"/>
              <a:t>='BROWSER_IP'&lt;/script</a:t>
            </a:r>
            <a:r>
              <a:rPr lang="en-US" altLang="zh-TW" sz="2000" dirty="0" smtClean="0"/>
              <a:t>&gt;</a:t>
            </a:r>
          </a:p>
          <a:p>
            <a:pPr marL="0" indent="0">
              <a:buNone/>
            </a:pPr>
            <a:endParaRPr lang="en-US" altLang="zh-TW" sz="1000" dirty="0" smtClean="0"/>
          </a:p>
          <a:p>
            <a:pPr marL="0" indent="0">
              <a:buNone/>
            </a:pPr>
            <a:r>
              <a:rPr lang="zh-TW" altLang="en-US" sz="3200" dirty="0" smtClean="0"/>
              <a:t>原因</a:t>
            </a:r>
            <a:r>
              <a:rPr lang="en-US" altLang="zh-TW" sz="3200" dirty="0" smtClean="0"/>
              <a:t>2</a:t>
            </a:r>
            <a:r>
              <a:rPr lang="zh-TW" altLang="en-US" sz="3200" dirty="0" smtClean="0"/>
              <a:t>：</a:t>
            </a:r>
            <a:endParaRPr lang="en-US" altLang="zh-TW" sz="3200" dirty="0"/>
          </a:p>
          <a:p>
            <a:pPr marL="0" indent="0">
              <a:buNone/>
            </a:pPr>
            <a:r>
              <a:rPr lang="zh-TW" altLang="en-US" sz="3200" dirty="0" smtClean="0"/>
              <a:t>在沒有</a:t>
            </a:r>
            <a:r>
              <a:rPr lang="en-US" altLang="zh-TW" sz="3200" dirty="0" smtClean="0"/>
              <a:t>cookie</a:t>
            </a:r>
            <a:r>
              <a:rPr lang="zh-TW" altLang="en-US" sz="3200" dirty="0" smtClean="0"/>
              <a:t>的情況下網頁會進行重新導頁</a:t>
            </a:r>
            <a:endParaRPr lang="en-US" altLang="zh-TW" sz="3200" dirty="0"/>
          </a:p>
        </p:txBody>
      </p:sp>
    </p:spTree>
    <p:extLst>
      <p:ext uri="{BB962C8B-B14F-4D97-AF65-F5344CB8AC3E}">
        <p14:creationId xmlns:p14="http://schemas.microsoft.com/office/powerpoint/2010/main" val="697803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smtClean="0"/>
              <a:t>- curl</a:t>
            </a:r>
            <a:endParaRPr lang="zh-TW" altLang="en-US" dirty="0"/>
          </a:p>
        </p:txBody>
      </p:sp>
      <p:sp>
        <p:nvSpPr>
          <p:cNvPr id="2" name="內容版面配置區 1"/>
          <p:cNvSpPr>
            <a:spLocks noGrp="1"/>
          </p:cNvSpPr>
          <p:nvPr>
            <p:ph idx="1"/>
          </p:nvPr>
        </p:nvSpPr>
        <p:spPr/>
        <p:txBody>
          <a:bodyPr/>
          <a:lstStyle/>
          <a:p>
            <a:pPr marL="0" indent="0">
              <a:buNone/>
            </a:pPr>
            <a:endParaRPr lang="en-US" altLang="zh-TW" sz="4000" dirty="0" smtClean="0"/>
          </a:p>
          <a:p>
            <a:pPr marL="0" indent="0">
              <a:buNone/>
            </a:pPr>
            <a:r>
              <a:rPr lang="zh-TW" altLang="en-US" sz="4000" dirty="0" smtClean="0"/>
              <a:t>解決辦法：</a:t>
            </a:r>
            <a:endParaRPr lang="en-US" altLang="zh-TW" sz="4000" dirty="0" smtClean="0"/>
          </a:p>
          <a:p>
            <a:pPr marL="0" indent="0">
              <a:buNone/>
            </a:pPr>
            <a:r>
              <a:rPr lang="en-US" altLang="zh-TW" sz="4000" dirty="0" smtClean="0"/>
              <a:t>1.</a:t>
            </a:r>
            <a:r>
              <a:rPr lang="zh-TW" altLang="en-US" sz="4000" dirty="0" smtClean="0"/>
              <a:t>將程式寫於</a:t>
            </a:r>
            <a:r>
              <a:rPr lang="en-US" altLang="zh-TW" sz="4000" dirty="0" smtClean="0"/>
              <a:t>frame</a:t>
            </a:r>
            <a:r>
              <a:rPr lang="zh-TW" altLang="en-US" sz="4000" dirty="0" smtClean="0"/>
              <a:t>中</a:t>
            </a:r>
            <a:endParaRPr lang="en-US" altLang="zh-TW" sz="4000" dirty="0" smtClean="0"/>
          </a:p>
          <a:p>
            <a:pPr marL="0" indent="0">
              <a:buNone/>
            </a:pPr>
            <a:r>
              <a:rPr lang="en-US" altLang="zh-TW" sz="4000" dirty="0" smtClean="0"/>
              <a:t>2.</a:t>
            </a:r>
            <a:r>
              <a:rPr lang="zh-TW" altLang="en-US" sz="4000" dirty="0" smtClean="0"/>
              <a:t>在</a:t>
            </a:r>
            <a:r>
              <a:rPr lang="en-US" altLang="zh-TW" sz="4000" dirty="0" smtClean="0"/>
              <a:t>curl</a:t>
            </a:r>
            <a:r>
              <a:rPr lang="zh-TW" altLang="en-US" sz="4000" dirty="0" smtClean="0"/>
              <a:t>中加入</a:t>
            </a:r>
            <a:r>
              <a:rPr lang="en-US" altLang="zh-TW" sz="4000" dirty="0" smtClean="0"/>
              <a:t>cookie</a:t>
            </a:r>
          </a:p>
          <a:p>
            <a:endParaRPr lang="en-US" altLang="zh-TW" dirty="0"/>
          </a:p>
        </p:txBody>
      </p:sp>
    </p:spTree>
    <p:extLst>
      <p:ext uri="{BB962C8B-B14F-4D97-AF65-F5344CB8AC3E}">
        <p14:creationId xmlns:p14="http://schemas.microsoft.com/office/powerpoint/2010/main" val="544822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smtClean="0"/>
              <a:t>- curl</a:t>
            </a:r>
            <a:endParaRPr lang="zh-TW" altLang="en-US" dirty="0"/>
          </a:p>
        </p:txBody>
      </p:sp>
      <p:sp>
        <p:nvSpPr>
          <p:cNvPr id="2" name="內容版面配置區 1"/>
          <p:cNvSpPr>
            <a:spLocks noGrp="1"/>
          </p:cNvSpPr>
          <p:nvPr>
            <p:ph idx="1"/>
          </p:nvPr>
        </p:nvSpPr>
        <p:spPr/>
        <p:txBody>
          <a:bodyPr/>
          <a:lstStyle/>
          <a:p>
            <a:pPr marL="0" indent="0">
              <a:buNone/>
            </a:pPr>
            <a:endParaRPr lang="en-US" altLang="zh-TW" sz="1200" dirty="0" smtClean="0"/>
          </a:p>
          <a:p>
            <a:pPr marL="0" indent="0">
              <a:buNone/>
            </a:pPr>
            <a:r>
              <a:rPr lang="zh-TW" altLang="en-US" sz="4000" dirty="0" smtClean="0"/>
              <a:t>結果：</a:t>
            </a:r>
            <a:endParaRPr lang="en-US" altLang="zh-TW" sz="4000" dirty="0" smtClean="0"/>
          </a:p>
          <a:p>
            <a:pPr marL="0" indent="0">
              <a:buNone/>
            </a:pPr>
            <a:r>
              <a:rPr lang="zh-TW" altLang="en-US" sz="4000" dirty="0" smtClean="0"/>
              <a:t>雖然最後可以抓取網頁內容</a:t>
            </a:r>
            <a:endParaRPr lang="en-US" altLang="zh-TW" sz="4000" dirty="0" smtClean="0"/>
          </a:p>
          <a:p>
            <a:pPr marL="0" indent="0">
              <a:buNone/>
            </a:pPr>
            <a:r>
              <a:rPr lang="zh-TW" altLang="en-US" sz="4000" dirty="0"/>
              <a:t>但所抓到的卻</a:t>
            </a:r>
            <a:r>
              <a:rPr lang="zh-TW" altLang="en-US" sz="4000" dirty="0" smtClean="0"/>
              <a:t>是</a:t>
            </a:r>
            <a:r>
              <a:rPr lang="en-US" altLang="zh-TW" sz="4000" dirty="0" smtClean="0"/>
              <a:t>JS</a:t>
            </a:r>
            <a:r>
              <a:rPr lang="zh-TW" altLang="en-US" sz="4000" dirty="0" smtClean="0"/>
              <a:t>的程式</a:t>
            </a:r>
            <a:endParaRPr lang="en-US" altLang="zh-TW" sz="4000" dirty="0" smtClean="0"/>
          </a:p>
          <a:p>
            <a:pPr marL="0" indent="0">
              <a:buNone/>
            </a:pPr>
            <a:r>
              <a:rPr lang="zh-TW" altLang="en-US" sz="4000" dirty="0"/>
              <a:t>而非顯示於</a:t>
            </a:r>
            <a:r>
              <a:rPr lang="zh-TW" altLang="en-US" sz="4000" dirty="0" smtClean="0"/>
              <a:t>網頁的</a:t>
            </a:r>
            <a:r>
              <a:rPr lang="en-US" altLang="zh-TW" sz="4000" dirty="0" smtClean="0"/>
              <a:t>HTML</a:t>
            </a:r>
          </a:p>
          <a:p>
            <a:pPr marL="0" indent="0">
              <a:buNone/>
            </a:pPr>
            <a:r>
              <a:rPr lang="zh-TW" altLang="en-US" sz="4000" dirty="0"/>
              <a:t>因此無法</a:t>
            </a:r>
            <a:r>
              <a:rPr lang="zh-TW" altLang="en-US" sz="4000" dirty="0" smtClean="0"/>
              <a:t>使用</a:t>
            </a:r>
            <a:r>
              <a:rPr lang="en-US" altLang="zh-TW" sz="4000" dirty="0" err="1" smtClean="0"/>
              <a:t>xpath</a:t>
            </a:r>
            <a:r>
              <a:rPr lang="zh-TW" altLang="en-US" sz="4000" dirty="0" smtClean="0"/>
              <a:t>解析資料</a:t>
            </a:r>
            <a:endParaRPr lang="en-US" altLang="zh-TW" sz="4000" dirty="0" smtClean="0"/>
          </a:p>
          <a:p>
            <a:endParaRPr lang="en-US" altLang="zh-TW" dirty="0"/>
          </a:p>
        </p:txBody>
      </p:sp>
    </p:spTree>
    <p:extLst>
      <p:ext uri="{BB962C8B-B14F-4D97-AF65-F5344CB8AC3E}">
        <p14:creationId xmlns:p14="http://schemas.microsoft.com/office/powerpoint/2010/main" val="811469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zh-TW" altLang="en-US" dirty="0" smtClean="0"/>
              <a:t>讀取網頁資料 </a:t>
            </a:r>
            <a:r>
              <a:rPr lang="en-US" altLang="zh-TW" dirty="0"/>
              <a:t>- </a:t>
            </a:r>
            <a:r>
              <a:rPr lang="en-US" altLang="zh-TW" dirty="0" err="1"/>
              <a:t>Phantomjs</a:t>
            </a:r>
            <a:endParaRPr lang="zh-TW" altLang="en-US" dirty="0"/>
          </a:p>
        </p:txBody>
      </p:sp>
      <p:sp>
        <p:nvSpPr>
          <p:cNvPr id="2" name="內容版面配置區 1"/>
          <p:cNvSpPr>
            <a:spLocks noGrp="1"/>
          </p:cNvSpPr>
          <p:nvPr>
            <p:ph idx="1"/>
          </p:nvPr>
        </p:nvSpPr>
        <p:spPr/>
        <p:txBody>
          <a:bodyPr>
            <a:normAutofit/>
          </a:bodyPr>
          <a:lstStyle/>
          <a:p>
            <a:pPr marL="0" indent="0">
              <a:buNone/>
            </a:pPr>
            <a:endParaRPr lang="en-US" altLang="zh-TW" sz="1200" dirty="0" smtClean="0"/>
          </a:p>
          <a:p>
            <a:pPr marL="0" indent="0">
              <a:buNone/>
            </a:pPr>
            <a:r>
              <a:rPr lang="en-US" altLang="zh-TW" sz="3200" dirty="0" err="1" smtClean="0"/>
              <a:t>Phantomjs</a:t>
            </a:r>
            <a:r>
              <a:rPr lang="en-US" altLang="zh-TW" sz="3200" dirty="0" smtClean="0"/>
              <a:t> </a:t>
            </a:r>
            <a:r>
              <a:rPr lang="zh-TW" altLang="en-US" sz="3200" dirty="0" smtClean="0"/>
              <a:t>：</a:t>
            </a:r>
            <a:endParaRPr lang="en-US" altLang="zh-TW" sz="3200" dirty="0" smtClean="0"/>
          </a:p>
          <a:p>
            <a:pPr marL="0" indent="0">
              <a:buNone/>
            </a:pPr>
            <a:r>
              <a:rPr lang="zh-TW" altLang="en-US" sz="3200" dirty="0" smtClean="0"/>
              <a:t>是一個</a:t>
            </a:r>
            <a:r>
              <a:rPr lang="zh-TW" altLang="en-US" sz="3200" dirty="0"/>
              <a:t>配備</a:t>
            </a:r>
            <a:r>
              <a:rPr lang="en-US" altLang="zh-TW" sz="3200" dirty="0" err="1"/>
              <a:t>Javascript</a:t>
            </a:r>
            <a:r>
              <a:rPr lang="en-US" altLang="zh-TW" sz="3200" dirty="0"/>
              <a:t> API</a:t>
            </a:r>
            <a:r>
              <a:rPr lang="zh-TW" altLang="en-US" sz="3200" dirty="0"/>
              <a:t>的無顯示</a:t>
            </a:r>
            <a:r>
              <a:rPr lang="zh-TW" altLang="en-US" sz="3200" dirty="0" smtClean="0"/>
              <a:t>瀏覽器</a:t>
            </a:r>
            <a:endParaRPr lang="en-US" altLang="zh-TW" sz="3200" dirty="0" smtClean="0"/>
          </a:p>
          <a:p>
            <a:pPr marL="0" indent="0">
              <a:buNone/>
            </a:pPr>
            <a:endParaRPr lang="en-US" altLang="zh-TW" sz="3200" dirty="0"/>
          </a:p>
          <a:p>
            <a:pPr marL="0" indent="0">
              <a:buNone/>
            </a:pPr>
            <a:r>
              <a:rPr lang="zh-TW" altLang="en-US" sz="3200" dirty="0" smtClean="0"/>
              <a:t>使用場合：</a:t>
            </a:r>
            <a:endParaRPr lang="en-US" altLang="zh-TW" sz="3200" dirty="0" smtClean="0"/>
          </a:p>
          <a:p>
            <a:pPr marL="0" indent="0" algn="ctr">
              <a:buNone/>
            </a:pPr>
            <a:r>
              <a:rPr lang="en-US" altLang="zh-TW" sz="3200" dirty="0"/>
              <a:t>Web</a:t>
            </a:r>
            <a:r>
              <a:rPr lang="zh-TW" altLang="en-US" sz="3200" dirty="0" smtClean="0"/>
              <a:t>測試  頁</a:t>
            </a:r>
            <a:r>
              <a:rPr lang="zh-TW" altLang="en-US" sz="3200" dirty="0"/>
              <a:t>面自動化</a:t>
            </a:r>
            <a:r>
              <a:rPr lang="zh-TW" altLang="en-US" sz="3200" dirty="0" smtClean="0"/>
              <a:t>操作</a:t>
            </a:r>
            <a:endParaRPr lang="en-US" altLang="zh-TW" sz="3200" dirty="0" smtClean="0"/>
          </a:p>
          <a:p>
            <a:pPr marL="0" indent="0" algn="ctr">
              <a:buNone/>
            </a:pPr>
            <a:r>
              <a:rPr lang="zh-TW" altLang="en-US" sz="3200" dirty="0" smtClean="0">
                <a:solidFill>
                  <a:srgbClr val="FF0000"/>
                </a:solidFill>
              </a:rPr>
              <a:t>屏幕捕獲</a:t>
            </a:r>
            <a:r>
              <a:rPr lang="zh-TW" altLang="en-US" sz="3200" dirty="0" smtClean="0"/>
              <a:t>  網</a:t>
            </a:r>
            <a:r>
              <a:rPr lang="zh-TW" altLang="en-US" sz="3200" dirty="0"/>
              <a:t>络監控</a:t>
            </a:r>
            <a:endParaRPr lang="en-US" altLang="zh-TW" sz="3200" dirty="0" smtClean="0"/>
          </a:p>
        </p:txBody>
      </p:sp>
    </p:spTree>
    <p:extLst>
      <p:ext uri="{BB962C8B-B14F-4D97-AF65-F5344CB8AC3E}">
        <p14:creationId xmlns:p14="http://schemas.microsoft.com/office/powerpoint/2010/main" val="12420117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度">
  <a:themeElements>
    <a:clrScheme name="奧斯丁">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古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度">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1730</TotalTime>
  <Words>1493</Words>
  <Application>Microsoft Office PowerPoint</Application>
  <PresentationFormat>如螢幕大小 (4:3)</PresentationFormat>
  <Paragraphs>252</Paragraphs>
  <Slides>21</Slides>
  <Notes>18</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清晰度</vt:lpstr>
      <vt:lpstr>ReadSoccerData</vt:lpstr>
      <vt:lpstr>程式目標</vt:lpstr>
      <vt:lpstr>讀取網頁資料 - curl</vt:lpstr>
      <vt:lpstr>讀取網頁資料 - curl</vt:lpstr>
      <vt:lpstr>讀取網頁資料 - curl</vt:lpstr>
      <vt:lpstr>讀取網頁資料 - curl</vt:lpstr>
      <vt:lpstr>讀取網頁資料 - curl</vt:lpstr>
      <vt:lpstr>讀取網頁資料 - curl</vt:lpstr>
      <vt:lpstr>讀取網頁資料 - Phantomjs</vt:lpstr>
      <vt:lpstr>讀取網頁資料 - Phantomjs</vt:lpstr>
      <vt:lpstr>讀取網頁資料 - Phantomjs</vt:lpstr>
      <vt:lpstr>讀取網頁資料 - Phantomjs</vt:lpstr>
      <vt:lpstr>讀取網頁資料 - Phantomjs</vt:lpstr>
      <vt:lpstr>於PHP執行Phantomjs</vt:lpstr>
      <vt:lpstr>每分鐘自動執行</vt:lpstr>
      <vt:lpstr>Restful API</vt:lpstr>
      <vt:lpstr>Restful API</vt:lpstr>
      <vt:lpstr>Restful API</vt:lpstr>
      <vt:lpstr>Restful API</vt:lpstr>
      <vt:lpstr>Restful API</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發票對獎網站</dc:title>
  <dc:creator>Windows 使用者</dc:creator>
  <cp:lastModifiedBy>Windows 使用者</cp:lastModifiedBy>
  <cp:revision>102</cp:revision>
  <dcterms:created xsi:type="dcterms:W3CDTF">2016-07-20T04:25:41Z</dcterms:created>
  <dcterms:modified xsi:type="dcterms:W3CDTF">2016-08-18T09:43:56Z</dcterms:modified>
</cp:coreProperties>
</file>