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56" r:id="rId5"/>
    <p:sldId id="271" r:id="rId6"/>
    <p:sldId id="344" r:id="rId7"/>
    <p:sldId id="336" r:id="rId8"/>
    <p:sldId id="337" r:id="rId9"/>
    <p:sldId id="338" r:id="rId10"/>
    <p:sldId id="339" r:id="rId11"/>
    <p:sldId id="341" r:id="rId12"/>
    <p:sldId id="345" r:id="rId13"/>
    <p:sldId id="34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7" autoAdjust="0"/>
    <p:restoredTop sz="94627"/>
  </p:normalViewPr>
  <p:slideViewPr>
    <p:cSldViewPr snapToGrid="0" snapToObjects="1">
      <p:cViewPr>
        <p:scale>
          <a:sx n="38" d="100"/>
          <a:sy n="38" d="100"/>
        </p:scale>
        <p:origin x="48"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14E79-451F-4EC5-B4EE-4D565EBEED1C}" type="datetimeFigureOut">
              <a:rPr lang="en-AU" smtClean="0"/>
              <a:t>18/03/2021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C7718-4F4D-4D5B-86F9-BEADDD8C5AD7}" type="slidenum">
              <a:rPr lang="en-AU" smtClean="0"/>
              <a:t>‹#›</a:t>
            </a:fld>
            <a:endParaRPr lang="en-AU"/>
          </a:p>
        </p:txBody>
      </p:sp>
    </p:spTree>
    <p:extLst>
      <p:ext uri="{BB962C8B-B14F-4D97-AF65-F5344CB8AC3E}">
        <p14:creationId xmlns:p14="http://schemas.microsoft.com/office/powerpoint/2010/main" val="546353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155518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3/18/2021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3DD4-8F3A-724A-A663-96943C6DD71A}"/>
              </a:ext>
            </a:extLst>
          </p:cNvPr>
          <p:cNvSpPr>
            <a:spLocks noGrp="1"/>
          </p:cNvSpPr>
          <p:nvPr>
            <p:ph type="ctrTitle"/>
          </p:nvPr>
        </p:nvSpPr>
        <p:spPr/>
        <p:txBody>
          <a:bodyPr>
            <a:normAutofit/>
          </a:bodyPr>
          <a:lstStyle/>
          <a:p>
            <a:r>
              <a:rPr lang="en-US" dirty="0"/>
              <a:t>3.2.3 e - SUCCESSIONAL CHANGE</a:t>
            </a:r>
          </a:p>
        </p:txBody>
      </p:sp>
      <p:sp>
        <p:nvSpPr>
          <p:cNvPr id="3" name="Subtitle 2">
            <a:extLst>
              <a:ext uri="{FF2B5EF4-FFF2-40B4-BE49-F238E27FC236}">
                <a16:creationId xmlns:a16="http://schemas.microsoft.com/office/drawing/2014/main" id="{100F20FE-5A3D-224A-905D-FB5781A7FB61}"/>
              </a:ext>
            </a:extLst>
          </p:cNvPr>
          <p:cNvSpPr>
            <a:spLocks noGrp="1"/>
          </p:cNvSpPr>
          <p:nvPr>
            <p:ph type="subTitle" idx="1"/>
          </p:nvPr>
        </p:nvSpPr>
        <p:spPr/>
        <p:txBody>
          <a:bodyPr/>
          <a:lstStyle/>
          <a:p>
            <a:r>
              <a:rPr lang="en-US" dirty="0"/>
              <a:t> </a:t>
            </a:r>
            <a:r>
              <a:rPr lang="en-AU" b="1" dirty="0"/>
              <a:t>TEXT – </a:t>
            </a:r>
          </a:p>
          <a:p>
            <a:r>
              <a:rPr lang="en-AU" b="1" dirty="0"/>
              <a:t>6.2 CHANGES IN NATURAL COMUNITIES</a:t>
            </a:r>
          </a:p>
        </p:txBody>
      </p:sp>
    </p:spTree>
    <p:extLst>
      <p:ext uri="{BB962C8B-B14F-4D97-AF65-F5344CB8AC3E}">
        <p14:creationId xmlns:p14="http://schemas.microsoft.com/office/powerpoint/2010/main" val="33568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364" y="5084617"/>
            <a:ext cx="11665527" cy="637310"/>
          </a:xfrm>
        </p:spPr>
        <p:txBody>
          <a:bodyPr>
            <a:normAutofit fontScale="92500" lnSpcReduction="20000"/>
          </a:bodyPr>
          <a:lstStyle/>
          <a:p>
            <a:r>
              <a:rPr lang="en-AU" sz="2600" dirty="0"/>
              <a:t>b) Predict which mammal will be the most abundant in the sixth year after the bushfire. Give a reason. </a:t>
            </a:r>
            <a:r>
              <a:rPr lang="en-AU" sz="2600" i="1" dirty="0"/>
              <a:t>[2 marks]</a:t>
            </a:r>
            <a:endParaRPr lang="en-AU" sz="2600" dirty="0">
              <a:solidFill>
                <a:srgbClr val="FF0000"/>
              </a:solidFill>
            </a:endParaRPr>
          </a:p>
        </p:txBody>
      </p:sp>
      <p:sp>
        <p:nvSpPr>
          <p:cNvPr id="5" name="Rectangle 6"/>
          <p:cNvSpPr>
            <a:spLocks noChangeArrowheads="1"/>
          </p:cNvSpPr>
          <p:nvPr/>
        </p:nvSpPr>
        <p:spPr bwMode="auto">
          <a:xfrm>
            <a:off x="2763838" y="674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TW"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AU" altLang="zh-TW"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zh-TW" sz="1800" b="0" i="0" u="none" strike="noStrike" cap="none" normalizeH="0" baseline="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863528" y="380887"/>
            <a:ext cx="9463879" cy="4551331"/>
          </a:xfrm>
          <a:prstGeom prst="rect">
            <a:avLst/>
          </a:prstGeom>
        </p:spPr>
      </p:pic>
    </p:spTree>
    <p:extLst>
      <p:ext uri="{BB962C8B-B14F-4D97-AF65-F5344CB8AC3E}">
        <p14:creationId xmlns:p14="http://schemas.microsoft.com/office/powerpoint/2010/main" val="41683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A90D88-5958-FA40-BE02-9B71F46D73D9}"/>
              </a:ext>
            </a:extLst>
          </p:cNvPr>
          <p:cNvSpPr>
            <a:spLocks noGrp="1"/>
          </p:cNvSpPr>
          <p:nvPr>
            <p:ph type="title"/>
          </p:nvPr>
        </p:nvSpPr>
        <p:spPr/>
        <p:txBody>
          <a:bodyPr/>
          <a:lstStyle/>
          <a:p>
            <a:r>
              <a:rPr lang="en-US" dirty="0"/>
              <a:t>Learning intention		Success criteria</a:t>
            </a:r>
          </a:p>
        </p:txBody>
      </p:sp>
      <p:sp>
        <p:nvSpPr>
          <p:cNvPr id="5" name="Content Placeholder 4">
            <a:extLst>
              <a:ext uri="{FF2B5EF4-FFF2-40B4-BE49-F238E27FC236}">
                <a16:creationId xmlns:a16="http://schemas.microsoft.com/office/drawing/2014/main" id="{A5222ED6-95FA-6B46-B15F-2421152B266D}"/>
              </a:ext>
            </a:extLst>
          </p:cNvPr>
          <p:cNvSpPr>
            <a:spLocks noGrp="1"/>
          </p:cNvSpPr>
          <p:nvPr>
            <p:ph sz="half" idx="1"/>
          </p:nvPr>
        </p:nvSpPr>
        <p:spPr>
          <a:xfrm>
            <a:off x="742950" y="1963711"/>
            <a:ext cx="5214937" cy="4601981"/>
          </a:xfrm>
        </p:spPr>
        <p:txBody>
          <a:bodyPr>
            <a:noAutofit/>
          </a:bodyPr>
          <a:lstStyle/>
          <a:p>
            <a:pPr lvl="0"/>
            <a:r>
              <a:rPr lang="en-AU" b="1" dirty="0">
                <a:solidFill>
                  <a:srgbClr val="7030A0"/>
                </a:solidFill>
              </a:rPr>
              <a:t>e. </a:t>
            </a:r>
            <a:r>
              <a:rPr lang="en-AU" b="1" u="sng" dirty="0">
                <a:solidFill>
                  <a:srgbClr val="7030A0"/>
                </a:solidFill>
              </a:rPr>
              <a:t>Analyse</a:t>
            </a:r>
            <a:r>
              <a:rPr lang="en-AU" b="1" dirty="0"/>
              <a:t> </a:t>
            </a:r>
            <a:r>
              <a:rPr lang="en-AU" dirty="0"/>
              <a:t>ecological data to </a:t>
            </a:r>
            <a:r>
              <a:rPr lang="en-AU" b="1" u="sng" dirty="0">
                <a:solidFill>
                  <a:srgbClr val="7030A0"/>
                </a:solidFill>
              </a:rPr>
              <a:t>predict</a:t>
            </a:r>
            <a:r>
              <a:rPr lang="en-AU" dirty="0"/>
              <a:t> temporal and spatial successional changes</a:t>
            </a:r>
          </a:p>
        </p:txBody>
      </p:sp>
      <p:sp>
        <p:nvSpPr>
          <p:cNvPr id="6" name="Content Placeholder 4">
            <a:extLst>
              <a:ext uri="{FF2B5EF4-FFF2-40B4-BE49-F238E27FC236}">
                <a16:creationId xmlns:a16="http://schemas.microsoft.com/office/drawing/2014/main" id="{F1B304D2-DECD-E74F-B154-E0914F0DBC23}"/>
              </a:ext>
            </a:extLst>
          </p:cNvPr>
          <p:cNvSpPr txBox="1">
            <a:spLocks/>
          </p:cNvSpPr>
          <p:nvPr/>
        </p:nvSpPr>
        <p:spPr>
          <a:xfrm>
            <a:off x="6481763" y="1962568"/>
            <a:ext cx="4786313" cy="460198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0"/>
            <a:r>
              <a:rPr lang="en-AU" b="1" dirty="0">
                <a:solidFill>
                  <a:srgbClr val="7030A0"/>
                </a:solidFill>
              </a:rPr>
              <a:t>e. Use knowledge and understanding to recognise trends and draw conclusions from </a:t>
            </a:r>
            <a:r>
              <a:rPr lang="en-AU" dirty="0"/>
              <a:t>ecological data to </a:t>
            </a:r>
            <a:r>
              <a:rPr lang="en-AU" b="1" dirty="0">
                <a:solidFill>
                  <a:srgbClr val="7030A0"/>
                </a:solidFill>
              </a:rPr>
              <a:t>give an expected result of an upcoming action/event; suggest what may happen based on available information</a:t>
            </a:r>
            <a:r>
              <a:rPr lang="en-AU" dirty="0">
                <a:solidFill>
                  <a:srgbClr val="7030A0"/>
                </a:solidFill>
              </a:rPr>
              <a:t>  </a:t>
            </a:r>
            <a:r>
              <a:rPr lang="en-AU" dirty="0"/>
              <a:t>about temporal and spatial successional changes</a:t>
            </a:r>
          </a:p>
        </p:txBody>
      </p:sp>
    </p:spTree>
    <p:extLst>
      <p:ext uri="{BB962C8B-B14F-4D97-AF65-F5344CB8AC3E}">
        <p14:creationId xmlns:p14="http://schemas.microsoft.com/office/powerpoint/2010/main" val="165995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C38C-A8D4-C048-83C2-D20235E9AB00}"/>
              </a:ext>
            </a:extLst>
          </p:cNvPr>
          <p:cNvSpPr>
            <a:spLocks noGrp="1"/>
          </p:cNvSpPr>
          <p:nvPr>
            <p:ph type="title"/>
          </p:nvPr>
        </p:nvSpPr>
        <p:spPr>
          <a:xfrm>
            <a:off x="1024128" y="43909"/>
            <a:ext cx="9720072" cy="648498"/>
          </a:xfrm>
        </p:spPr>
        <p:txBody>
          <a:bodyPr>
            <a:normAutofit fontScale="90000"/>
          </a:bodyPr>
          <a:lstStyle/>
          <a:p>
            <a:r>
              <a:rPr lang="en-US" dirty="0"/>
              <a:t>Syllabus check:</a:t>
            </a:r>
          </a:p>
        </p:txBody>
      </p:sp>
      <p:sp>
        <p:nvSpPr>
          <p:cNvPr id="3" name="Text Placeholder 2">
            <a:extLst>
              <a:ext uri="{FF2B5EF4-FFF2-40B4-BE49-F238E27FC236}">
                <a16:creationId xmlns:a16="http://schemas.microsoft.com/office/drawing/2014/main" id="{1F6E597E-CB83-B645-A0B3-FFA71D35FA75}"/>
              </a:ext>
            </a:extLst>
          </p:cNvPr>
          <p:cNvSpPr>
            <a:spLocks noGrp="1"/>
          </p:cNvSpPr>
          <p:nvPr>
            <p:ph type="body" idx="1"/>
          </p:nvPr>
        </p:nvSpPr>
        <p:spPr>
          <a:xfrm>
            <a:off x="928749" y="692408"/>
            <a:ext cx="3566160" cy="617220"/>
          </a:xfrm>
        </p:spPr>
        <p:txBody>
          <a:bodyPr>
            <a:normAutofit fontScale="92500" lnSpcReduction="10000"/>
          </a:bodyPr>
          <a:lstStyle/>
          <a:p>
            <a:r>
              <a:rPr lang="en-US" dirty="0"/>
              <a:t>By the end of the lesson you should be able to…</a:t>
            </a:r>
          </a:p>
        </p:txBody>
      </p:sp>
      <p:sp>
        <p:nvSpPr>
          <p:cNvPr id="5" name="Text Placeholder 4">
            <a:extLst>
              <a:ext uri="{FF2B5EF4-FFF2-40B4-BE49-F238E27FC236}">
                <a16:creationId xmlns:a16="http://schemas.microsoft.com/office/drawing/2014/main" id="{3270B3D8-9EC6-C644-B4AE-96C8EA9717A4}"/>
              </a:ext>
            </a:extLst>
          </p:cNvPr>
          <p:cNvSpPr>
            <a:spLocks noGrp="1"/>
          </p:cNvSpPr>
          <p:nvPr>
            <p:ph type="body" sz="quarter" idx="3"/>
          </p:nvPr>
        </p:nvSpPr>
        <p:spPr>
          <a:xfrm>
            <a:off x="6448967" y="805296"/>
            <a:ext cx="3566160" cy="365739"/>
          </a:xfrm>
        </p:spPr>
        <p:txBody>
          <a:bodyPr>
            <a:normAutofit fontScale="92500" lnSpcReduction="10000"/>
          </a:bodyPr>
          <a:lstStyle/>
          <a:p>
            <a:r>
              <a:rPr lang="en-US" dirty="0"/>
              <a:t>NOTE SPECIFICALLY….</a:t>
            </a:r>
          </a:p>
        </p:txBody>
      </p:sp>
      <p:sp>
        <p:nvSpPr>
          <p:cNvPr id="10" name="Rectangle 9">
            <a:extLst>
              <a:ext uri="{FF2B5EF4-FFF2-40B4-BE49-F238E27FC236}">
                <a16:creationId xmlns:a16="http://schemas.microsoft.com/office/drawing/2014/main" id="{3B013EDC-B3C0-AB4F-9E95-4C3CAB1E1ACF}"/>
              </a:ext>
            </a:extLst>
          </p:cNvPr>
          <p:cNvSpPr/>
          <p:nvPr/>
        </p:nvSpPr>
        <p:spPr>
          <a:xfrm>
            <a:off x="885372" y="692407"/>
            <a:ext cx="5261430" cy="54471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w Cen MT" panose="020B0602020104020603"/>
            </a:endParaRPr>
          </a:p>
        </p:txBody>
      </p:sp>
      <p:sp>
        <p:nvSpPr>
          <p:cNvPr id="11" name="Rectangle 10">
            <a:extLst>
              <a:ext uri="{FF2B5EF4-FFF2-40B4-BE49-F238E27FC236}">
                <a16:creationId xmlns:a16="http://schemas.microsoft.com/office/drawing/2014/main" id="{30E1662A-2BEE-3044-81B8-8CC0779E9164}"/>
              </a:ext>
            </a:extLst>
          </p:cNvPr>
          <p:cNvSpPr/>
          <p:nvPr/>
        </p:nvSpPr>
        <p:spPr>
          <a:xfrm>
            <a:off x="6347367" y="692408"/>
            <a:ext cx="5060862" cy="54471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w Cen MT" panose="020B0602020104020603"/>
            </a:endParaRPr>
          </a:p>
        </p:txBody>
      </p:sp>
      <p:pic>
        <p:nvPicPr>
          <p:cNvPr id="6" name="Picture 5"/>
          <p:cNvPicPr>
            <a:picLocks noChangeAspect="1"/>
          </p:cNvPicPr>
          <p:nvPr/>
        </p:nvPicPr>
        <p:blipFill>
          <a:blip r:embed="rId2"/>
          <a:stretch>
            <a:fillRect/>
          </a:stretch>
        </p:blipFill>
        <p:spPr>
          <a:xfrm>
            <a:off x="162357" y="1428750"/>
            <a:ext cx="6167029" cy="1771650"/>
          </a:xfrm>
          <a:prstGeom prst="rect">
            <a:avLst/>
          </a:prstGeom>
        </p:spPr>
      </p:pic>
      <p:pic>
        <p:nvPicPr>
          <p:cNvPr id="7" name="Picture 6"/>
          <p:cNvPicPr>
            <a:picLocks noChangeAspect="1"/>
          </p:cNvPicPr>
          <p:nvPr/>
        </p:nvPicPr>
        <p:blipFill>
          <a:blip r:embed="rId3"/>
          <a:stretch>
            <a:fillRect/>
          </a:stretch>
        </p:blipFill>
        <p:spPr>
          <a:xfrm>
            <a:off x="6448967" y="1418809"/>
            <a:ext cx="5698266" cy="1390019"/>
          </a:xfrm>
          <a:prstGeom prst="rect">
            <a:avLst/>
          </a:prstGeom>
        </p:spPr>
      </p:pic>
    </p:spTree>
    <p:extLst>
      <p:ext uri="{BB962C8B-B14F-4D97-AF65-F5344CB8AC3E}">
        <p14:creationId xmlns:p14="http://schemas.microsoft.com/office/powerpoint/2010/main" val="583148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94065" y="1112404"/>
            <a:ext cx="9720072" cy="775796"/>
          </a:xfrm>
        </p:spPr>
        <p:txBody>
          <a:bodyPr anchor="b">
            <a:normAutofit fontScale="90000"/>
          </a:bodyPr>
          <a:lstStyle/>
          <a:p>
            <a:pPr>
              <a:tabLst>
                <a:tab pos="669703" algn="l"/>
              </a:tabLst>
            </a:pPr>
            <a:r>
              <a:rPr lang="en-US" altLang="en-US" dirty="0">
                <a:solidFill>
                  <a:srgbClr val="FF0000"/>
                </a:solidFill>
              </a:rPr>
              <a:t>Predicting temporal and spatial changes in ecosystems</a:t>
            </a:r>
          </a:p>
        </p:txBody>
      </p:sp>
      <p:sp>
        <p:nvSpPr>
          <p:cNvPr id="22" name="Content Placeholder 4">
            <a:extLst>
              <a:ext uri="{FF2B5EF4-FFF2-40B4-BE49-F238E27FC236}">
                <a16:creationId xmlns:a16="http://schemas.microsoft.com/office/drawing/2014/main" id="{F1B304D2-DECD-E74F-B154-E0914F0DBC23}"/>
              </a:ext>
            </a:extLst>
          </p:cNvPr>
          <p:cNvSpPr txBox="1">
            <a:spLocks/>
          </p:cNvSpPr>
          <p:nvPr/>
        </p:nvSpPr>
        <p:spPr>
          <a:xfrm>
            <a:off x="794065" y="1962568"/>
            <a:ext cx="10474011" cy="460198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0"/>
            <a:r>
              <a:rPr lang="en-AU" sz="1800" dirty="0">
                <a:solidFill>
                  <a:srgbClr val="FF0000"/>
                </a:solidFill>
              </a:rPr>
              <a:t>The nature of secondary succession depends on the original community and the nature of the disturbance. That is to say that the effect of a disturbance such as fire in a wet sclerophyll forest is completely different to its effect in a dry sclerophyll forest.</a:t>
            </a:r>
          </a:p>
          <a:p>
            <a:pPr lvl="0"/>
            <a:r>
              <a:rPr lang="en-AU" sz="1800" dirty="0">
                <a:solidFill>
                  <a:srgbClr val="FF0000"/>
                </a:solidFill>
              </a:rPr>
              <a:t>Succession is affected by the plants that invade or grow after a piece of land experiences disturbance. Successional changes in the producer communities can have flow on effects on the consumer communities, their densities and relationships.</a:t>
            </a:r>
          </a:p>
          <a:p>
            <a:pPr lvl="0"/>
            <a:r>
              <a:rPr lang="en-AU" sz="1800" dirty="0"/>
              <a:t>Succession is affected by the plants that invade or grow after a piece of land experiences disturbance. There have been numerous studies on succession. Most are begun straight after a patch of land has been cleared or created. The data they provide has allowed ecologists to build up detailed models on haw succession progresses in different environments and after different kinds of disturbance. </a:t>
            </a:r>
          </a:p>
          <a:p>
            <a:pPr marL="0" lvl="0" indent="0">
              <a:buNone/>
            </a:pPr>
            <a:r>
              <a:rPr lang="en-AU" sz="1800" dirty="0" err="1"/>
              <a:t>Eg</a:t>
            </a:r>
            <a:r>
              <a:rPr lang="en-AU" sz="1800" dirty="0"/>
              <a:t>. Forest fires are common in Australia and forests have evolved to survive them. In many cases the forest can regrow within a few years, obtaining maximum recovery in a few decades. The number and diversity of fire adapted species present after a fire will influence secondary succession growth patterns. Regeneration may come from vegetative reproduction or seed growth.  Further the intensity and speed as well as the regularity of the burns </a:t>
            </a:r>
          </a:p>
          <a:p>
            <a:pPr marL="0" lvl="0" indent="0">
              <a:buNone/>
            </a:pPr>
            <a:endParaRPr lang="en-AU" sz="1800" dirty="0"/>
          </a:p>
        </p:txBody>
      </p:sp>
    </p:spTree>
    <p:extLst>
      <p:ext uri="{BB962C8B-B14F-4D97-AF65-F5344CB8AC3E}">
        <p14:creationId xmlns:p14="http://schemas.microsoft.com/office/powerpoint/2010/main" val="1974626474"/>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Fire as a initiator of succession</a:t>
            </a:r>
          </a:p>
        </p:txBody>
      </p:sp>
      <p:sp>
        <p:nvSpPr>
          <p:cNvPr id="3" name="Content Placeholder 2"/>
          <p:cNvSpPr>
            <a:spLocks noGrp="1"/>
          </p:cNvSpPr>
          <p:nvPr>
            <p:ph idx="1"/>
          </p:nvPr>
        </p:nvSpPr>
        <p:spPr/>
        <p:txBody>
          <a:bodyPr/>
          <a:lstStyle/>
          <a:p>
            <a:r>
              <a:rPr lang="en-AU" dirty="0"/>
              <a:t>Forest fires are common in Australia and in some cases forests have evolved to survive them. In many cases the forest can regrow within a few years, obtaining maximum recovery in a few decades. The number and diversity of fire adapted species present after a fire will influence secondary succession growth patterns. Regeneration may come from vegetative reproduction or seed growth.  Further the intensity and speed as well as the regularity of the burns also effects the response of the ecosystem. </a:t>
            </a:r>
          </a:p>
          <a:p>
            <a:endParaRPr lang="en-AU" dirty="0"/>
          </a:p>
          <a:p>
            <a:r>
              <a:rPr lang="en-AU" dirty="0"/>
              <a:t>However if the forest burned is not fire adapted such as rainforests the effects of fire can be catastrophic and the climax community may not return for centuries.</a:t>
            </a:r>
          </a:p>
          <a:p>
            <a:r>
              <a:rPr lang="en-AU" dirty="0"/>
              <a:t> </a:t>
            </a:r>
          </a:p>
        </p:txBody>
      </p:sp>
    </p:spTree>
    <p:extLst>
      <p:ext uri="{BB962C8B-B14F-4D97-AF65-F5344CB8AC3E}">
        <p14:creationId xmlns:p14="http://schemas.microsoft.com/office/powerpoint/2010/main" val="414861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110" y="1251821"/>
            <a:ext cx="7094635" cy="673961"/>
          </a:xfrm>
        </p:spPr>
        <p:txBody>
          <a:bodyPr>
            <a:normAutofit fontScale="90000"/>
          </a:bodyPr>
          <a:lstStyle/>
          <a:p>
            <a:r>
              <a:rPr lang="en-AU" dirty="0"/>
              <a:t>Using data to predict changes</a:t>
            </a:r>
          </a:p>
        </p:txBody>
      </p:sp>
      <p:sp>
        <p:nvSpPr>
          <p:cNvPr id="3" name="Content Placeholder 2"/>
          <p:cNvSpPr>
            <a:spLocks noGrp="1"/>
          </p:cNvSpPr>
          <p:nvPr>
            <p:ph idx="1"/>
          </p:nvPr>
        </p:nvSpPr>
        <p:spPr/>
        <p:txBody>
          <a:bodyPr/>
          <a:lstStyle/>
          <a:p>
            <a:r>
              <a:rPr lang="en-AU" dirty="0"/>
              <a:t>The table below shows the probability of the replacement of one individual tree by another of the same or different species in 100 years’ time after a sudden ecological disturbance. </a:t>
            </a:r>
          </a:p>
          <a:p>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083313357"/>
              </p:ext>
            </p:extLst>
          </p:nvPr>
        </p:nvGraphicFramePr>
        <p:xfrm>
          <a:off x="1305459" y="3408372"/>
          <a:ext cx="8765147" cy="2715994"/>
        </p:xfrm>
        <a:graphic>
          <a:graphicData uri="http://schemas.openxmlformats.org/drawingml/2006/table">
            <a:tbl>
              <a:tblPr firstRow="1" firstCol="1" bandRow="1">
                <a:tableStyleId>{5C22544A-7EE6-4342-B048-85BDC9FD1C3A}</a:tableStyleId>
              </a:tblPr>
              <a:tblGrid>
                <a:gridCol w="1752179">
                  <a:extLst>
                    <a:ext uri="{9D8B030D-6E8A-4147-A177-3AD203B41FA5}">
                      <a16:colId xmlns:a16="http://schemas.microsoft.com/office/drawing/2014/main" val="3943810812"/>
                    </a:ext>
                  </a:extLst>
                </a:gridCol>
                <a:gridCol w="1751328">
                  <a:extLst>
                    <a:ext uri="{9D8B030D-6E8A-4147-A177-3AD203B41FA5}">
                      <a16:colId xmlns:a16="http://schemas.microsoft.com/office/drawing/2014/main" val="4280748510"/>
                    </a:ext>
                  </a:extLst>
                </a:gridCol>
                <a:gridCol w="1755581">
                  <a:extLst>
                    <a:ext uri="{9D8B030D-6E8A-4147-A177-3AD203B41FA5}">
                      <a16:colId xmlns:a16="http://schemas.microsoft.com/office/drawing/2014/main" val="3877975207"/>
                    </a:ext>
                  </a:extLst>
                </a:gridCol>
                <a:gridCol w="1751328">
                  <a:extLst>
                    <a:ext uri="{9D8B030D-6E8A-4147-A177-3AD203B41FA5}">
                      <a16:colId xmlns:a16="http://schemas.microsoft.com/office/drawing/2014/main" val="3785845040"/>
                    </a:ext>
                  </a:extLst>
                </a:gridCol>
                <a:gridCol w="1754731">
                  <a:extLst>
                    <a:ext uri="{9D8B030D-6E8A-4147-A177-3AD203B41FA5}">
                      <a16:colId xmlns:a16="http://schemas.microsoft.com/office/drawing/2014/main" val="2959157718"/>
                    </a:ext>
                  </a:extLst>
                </a:gridCol>
              </a:tblGrid>
              <a:tr h="461107">
                <a:tc>
                  <a:txBody>
                    <a:bodyPr/>
                    <a:lstStyle/>
                    <a:p>
                      <a:pPr>
                        <a:lnSpc>
                          <a:spcPct val="107000"/>
                        </a:lnSpc>
                        <a:spcAft>
                          <a:spcPts val="0"/>
                        </a:spcAft>
                      </a:pPr>
                      <a:r>
                        <a:rPr lang="en-AU" sz="1150">
                          <a:effectLst/>
                        </a:rPr>
                        <a:t>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a:lnSpc>
                          <a:spcPct val="107000"/>
                        </a:lnSpc>
                        <a:spcAft>
                          <a:spcPts val="0"/>
                        </a:spcAft>
                      </a:pPr>
                      <a:r>
                        <a:rPr lang="en-AU" sz="1100">
                          <a:effectLst/>
                        </a:rPr>
                        <a:t>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tc>
                <a:tc gridSpan="2">
                  <a:txBody>
                    <a:bodyPr/>
                    <a:lstStyle/>
                    <a:p>
                      <a:pPr marL="1270" algn="ctr">
                        <a:lnSpc>
                          <a:spcPct val="107000"/>
                        </a:lnSpc>
                        <a:spcAft>
                          <a:spcPts val="0"/>
                        </a:spcAft>
                      </a:pPr>
                      <a:r>
                        <a:rPr lang="en-AU" sz="1150" dirty="0">
                          <a:effectLst/>
                        </a:rPr>
                        <a:t>Occupant in 100</a:t>
                      </a:r>
                      <a:r>
                        <a:rPr lang="en-AU" sz="1150" baseline="0" dirty="0">
                          <a:effectLst/>
                        </a:rPr>
                        <a:t> </a:t>
                      </a:r>
                      <a:r>
                        <a:rPr lang="en-AU" sz="1150" dirty="0">
                          <a:effectLst/>
                        </a:rPr>
                        <a:t>years </a:t>
                      </a:r>
                      <a:endParaRPr lang="en-AU" sz="1100" dirty="0">
                        <a:effectLst/>
                        <a:latin typeface="Calibri" panose="020F0502020204030204" pitchFamily="34" charset="0"/>
                        <a:ea typeface="PMingLiU"/>
                        <a:cs typeface="Times New Roman" panose="02020603050405020304" pitchFamily="18" charset="0"/>
                      </a:endParaRPr>
                    </a:p>
                  </a:txBody>
                  <a:tcPr marL="67945" marR="73025" marT="0" marB="0" anchor="ctr"/>
                </a:tc>
                <a:tc hMerge="1">
                  <a:txBody>
                    <a:bodyPr/>
                    <a:lstStyle/>
                    <a:p>
                      <a:endParaRPr lang="en-AU"/>
                    </a:p>
                  </a:txBody>
                  <a:tcPr/>
                </a:tc>
                <a:tc>
                  <a:txBody>
                    <a:bodyPr/>
                    <a:lstStyle/>
                    <a:p>
                      <a:pPr>
                        <a:lnSpc>
                          <a:spcPct val="107000"/>
                        </a:lnSpc>
                        <a:spcAft>
                          <a:spcPts val="0"/>
                        </a:spcAft>
                      </a:pPr>
                      <a:r>
                        <a:rPr lang="en-AU" sz="1100" dirty="0">
                          <a:effectLst/>
                        </a:rPr>
                        <a:t> </a:t>
                      </a:r>
                      <a:endParaRPr lang="en-AU" sz="1100" dirty="0">
                        <a:effectLst/>
                        <a:latin typeface="Calibri" panose="020F0502020204030204" pitchFamily="34" charset="0"/>
                        <a:ea typeface="PMingLiU"/>
                        <a:cs typeface="Times New Roman" panose="02020603050405020304" pitchFamily="18" charset="0"/>
                      </a:endParaRPr>
                    </a:p>
                  </a:txBody>
                  <a:tcPr marL="67945" marR="73025" marT="0" marB="0"/>
                </a:tc>
                <a:extLst>
                  <a:ext uri="{0D108BD9-81ED-4DB2-BD59-A6C34878D82A}">
                    <a16:rowId xmlns:a16="http://schemas.microsoft.com/office/drawing/2014/main" val="2312233678"/>
                  </a:ext>
                </a:extLst>
              </a:tr>
              <a:tr h="461107">
                <a:tc>
                  <a:txBody>
                    <a:bodyPr/>
                    <a:lstStyle/>
                    <a:p>
                      <a:pPr marL="45720">
                        <a:lnSpc>
                          <a:spcPct val="107000"/>
                        </a:lnSpc>
                        <a:spcAft>
                          <a:spcPts val="0"/>
                        </a:spcAft>
                      </a:pPr>
                      <a:r>
                        <a:rPr lang="en-AU" sz="1150">
                          <a:effectLst/>
                        </a:rPr>
                        <a:t>Present occupant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a:lnSpc>
                          <a:spcPct val="107000"/>
                        </a:lnSpc>
                        <a:spcAft>
                          <a:spcPts val="0"/>
                        </a:spcAft>
                      </a:pPr>
                      <a:r>
                        <a:rPr lang="en-AU" sz="1200" baseline="0" dirty="0">
                          <a:effectLst/>
                          <a:latin typeface="+mn-lt"/>
                          <a:ea typeface="+mn-ea"/>
                          <a:cs typeface="+mn-cs"/>
                        </a:rPr>
                        <a:t>Coastal Wattle (</a:t>
                      </a:r>
                      <a:r>
                        <a:rPr lang="en-AU" sz="1200" i="1" baseline="0" dirty="0">
                          <a:effectLst/>
                          <a:latin typeface="+mn-lt"/>
                          <a:ea typeface="+mn-ea"/>
                          <a:cs typeface="+mn-cs"/>
                        </a:rPr>
                        <a:t>Acacia </a:t>
                      </a:r>
                      <a:r>
                        <a:rPr lang="en-AU" sz="1200" i="1" baseline="0" dirty="0" err="1">
                          <a:effectLst/>
                          <a:latin typeface="+mn-lt"/>
                          <a:ea typeface="+mn-ea"/>
                          <a:cs typeface="+mn-cs"/>
                        </a:rPr>
                        <a:t>sophorae</a:t>
                      </a:r>
                      <a:r>
                        <a:rPr lang="en-AU" sz="1200" baseline="0" dirty="0">
                          <a:effectLst/>
                          <a:latin typeface="+mn-lt"/>
                          <a:ea typeface="+mn-ea"/>
                          <a:cs typeface="+mn-cs"/>
                        </a:rPr>
                        <a:t>)</a:t>
                      </a:r>
                      <a:endParaRPr lang="en-AU" sz="1200" dirty="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a:lnSpc>
                          <a:spcPct val="107000"/>
                        </a:lnSpc>
                        <a:spcAft>
                          <a:spcPts val="0"/>
                        </a:spcAft>
                      </a:pPr>
                      <a:r>
                        <a:rPr lang="en-AU" sz="1200" dirty="0">
                          <a:effectLst/>
                        </a:rPr>
                        <a:t>Black Butt</a:t>
                      </a:r>
                      <a:r>
                        <a:rPr lang="en-AU" sz="1200" baseline="0" dirty="0">
                          <a:effectLst/>
                        </a:rPr>
                        <a:t> (</a:t>
                      </a:r>
                      <a:r>
                        <a:rPr lang="en-AU" sz="1200" i="1" baseline="0" dirty="0">
                          <a:effectLst/>
                        </a:rPr>
                        <a:t>Eucalyptus </a:t>
                      </a:r>
                      <a:r>
                        <a:rPr lang="en-AU" sz="1200" i="1" baseline="0" dirty="0" err="1">
                          <a:effectLst/>
                        </a:rPr>
                        <a:t>pilularis</a:t>
                      </a:r>
                      <a:r>
                        <a:rPr lang="en-AU" sz="1200" baseline="0" dirty="0">
                          <a:effectLst/>
                        </a:rPr>
                        <a:t>)</a:t>
                      </a:r>
                      <a:endParaRPr lang="en-AU" sz="1200" dirty="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a:lnSpc>
                          <a:spcPct val="107000"/>
                        </a:lnSpc>
                        <a:spcAft>
                          <a:spcPts val="0"/>
                        </a:spcAft>
                      </a:pPr>
                      <a:r>
                        <a:rPr lang="en-AU" sz="1200" dirty="0">
                          <a:effectLst/>
                        </a:rPr>
                        <a:t>Blue Gum (</a:t>
                      </a:r>
                      <a:r>
                        <a:rPr lang="en-AU" sz="1200" i="1" dirty="0">
                          <a:effectLst/>
                        </a:rPr>
                        <a:t>Eucalyptus </a:t>
                      </a:r>
                      <a:r>
                        <a:rPr lang="en-AU" sz="1200" i="1" dirty="0" err="1">
                          <a:effectLst/>
                        </a:rPr>
                        <a:t>tereticornis</a:t>
                      </a:r>
                      <a:r>
                        <a:rPr lang="en-AU" sz="1200" dirty="0">
                          <a:effectLst/>
                        </a:rPr>
                        <a:t>) </a:t>
                      </a:r>
                      <a:endParaRPr lang="en-AU" sz="1200" dirty="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a:lnSpc>
                          <a:spcPct val="107000"/>
                        </a:lnSpc>
                        <a:spcAft>
                          <a:spcPts val="0"/>
                        </a:spcAft>
                      </a:pPr>
                      <a:r>
                        <a:rPr lang="en-AU" sz="1200" dirty="0">
                          <a:effectLst/>
                        </a:rPr>
                        <a:t>Red Mahogany (</a:t>
                      </a:r>
                      <a:r>
                        <a:rPr lang="en-AU" sz="1200" i="1" dirty="0">
                          <a:effectLst/>
                        </a:rPr>
                        <a:t>Eucalyptus </a:t>
                      </a:r>
                      <a:r>
                        <a:rPr lang="en-AU" sz="1200" i="1" dirty="0" err="1">
                          <a:effectLst/>
                        </a:rPr>
                        <a:t>robusta</a:t>
                      </a:r>
                      <a:r>
                        <a:rPr lang="en-AU" sz="1200" dirty="0">
                          <a:effectLst/>
                        </a:rPr>
                        <a:t>)</a:t>
                      </a:r>
                      <a:endParaRPr lang="en-AU" sz="1200" dirty="0">
                        <a:effectLst/>
                        <a:latin typeface="Calibri" panose="020F0502020204030204" pitchFamily="34" charset="0"/>
                        <a:ea typeface="PMingLiU"/>
                        <a:cs typeface="Times New Roman" panose="02020603050405020304" pitchFamily="18" charset="0"/>
                      </a:endParaRPr>
                    </a:p>
                  </a:txBody>
                  <a:tcPr marL="67945" marR="73025" marT="0" marB="0" anchor="ctr"/>
                </a:tc>
                <a:extLst>
                  <a:ext uri="{0D108BD9-81ED-4DB2-BD59-A6C34878D82A}">
                    <a16:rowId xmlns:a16="http://schemas.microsoft.com/office/drawing/2014/main" val="3791954153"/>
                  </a:ext>
                </a:extLst>
              </a:tr>
              <a:tr h="448445">
                <a:tc>
                  <a:txBody>
                    <a:bodyPr/>
                    <a:lstStyle/>
                    <a:p>
                      <a:pPr>
                        <a:lnSpc>
                          <a:spcPct val="107000"/>
                        </a:lnSpc>
                        <a:spcAft>
                          <a:spcPts val="0"/>
                        </a:spcAft>
                      </a:pPr>
                      <a:r>
                        <a:rPr lang="en-AU" sz="1100" baseline="0" dirty="0">
                          <a:effectLst/>
                          <a:latin typeface="+mn-lt"/>
                          <a:ea typeface="+mn-ea"/>
                          <a:cs typeface="+mn-cs"/>
                        </a:rPr>
                        <a:t>Coastal Wattle (</a:t>
                      </a:r>
                      <a:r>
                        <a:rPr lang="en-AU" sz="1100" i="1" baseline="0" dirty="0">
                          <a:effectLst/>
                          <a:latin typeface="+mn-lt"/>
                          <a:ea typeface="+mn-ea"/>
                          <a:cs typeface="+mn-cs"/>
                        </a:rPr>
                        <a:t>Acacia </a:t>
                      </a:r>
                      <a:r>
                        <a:rPr lang="en-AU" sz="1100" i="1" baseline="0" dirty="0" err="1">
                          <a:effectLst/>
                          <a:latin typeface="+mn-lt"/>
                          <a:ea typeface="+mn-ea"/>
                          <a:cs typeface="+mn-cs"/>
                        </a:rPr>
                        <a:t>sophorae</a:t>
                      </a:r>
                      <a:r>
                        <a:rPr lang="en-AU" sz="1100" baseline="0" dirty="0">
                          <a:effectLst/>
                          <a:latin typeface="+mn-lt"/>
                          <a:ea typeface="+mn-ea"/>
                          <a:cs typeface="+mn-cs"/>
                        </a:rPr>
                        <a:t>)</a:t>
                      </a:r>
                      <a:endParaRPr lang="en-AU" sz="1100" dirty="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5715" algn="ctr">
                        <a:lnSpc>
                          <a:spcPct val="107000"/>
                        </a:lnSpc>
                        <a:spcAft>
                          <a:spcPts val="0"/>
                        </a:spcAft>
                      </a:pPr>
                      <a:r>
                        <a:rPr lang="en-AU" sz="1100">
                          <a:effectLst/>
                        </a:rPr>
                        <a:t>0.05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8890" algn="ctr">
                        <a:lnSpc>
                          <a:spcPct val="107000"/>
                        </a:lnSpc>
                        <a:spcAft>
                          <a:spcPts val="0"/>
                        </a:spcAft>
                      </a:pPr>
                      <a:r>
                        <a:rPr lang="en-AU" sz="1100">
                          <a:effectLst/>
                        </a:rPr>
                        <a:t>0.50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5715" algn="ctr">
                        <a:lnSpc>
                          <a:spcPct val="107000"/>
                        </a:lnSpc>
                        <a:spcAft>
                          <a:spcPts val="0"/>
                        </a:spcAft>
                      </a:pPr>
                      <a:r>
                        <a:rPr lang="en-AU" sz="1100">
                          <a:effectLst/>
                        </a:rPr>
                        <a:t>0.36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9525" algn="ctr">
                        <a:lnSpc>
                          <a:spcPct val="107000"/>
                        </a:lnSpc>
                        <a:spcAft>
                          <a:spcPts val="0"/>
                        </a:spcAft>
                      </a:pPr>
                      <a:r>
                        <a:rPr lang="en-AU" sz="1100">
                          <a:effectLst/>
                        </a:rPr>
                        <a:t>0.09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extLst>
                  <a:ext uri="{0D108BD9-81ED-4DB2-BD59-A6C34878D82A}">
                    <a16:rowId xmlns:a16="http://schemas.microsoft.com/office/drawing/2014/main" val="3670905245"/>
                  </a:ext>
                </a:extLst>
              </a:tr>
              <a:tr h="448445">
                <a:tc>
                  <a:txBody>
                    <a:bodyPr/>
                    <a:lstStyle/>
                    <a:p>
                      <a:pPr>
                        <a:lnSpc>
                          <a:spcPct val="107000"/>
                        </a:lnSpc>
                        <a:spcAft>
                          <a:spcPts val="0"/>
                        </a:spcAft>
                      </a:pPr>
                      <a:r>
                        <a:rPr lang="en-AU" sz="1100" dirty="0">
                          <a:effectLst/>
                        </a:rPr>
                        <a:t>Black Butt</a:t>
                      </a:r>
                      <a:r>
                        <a:rPr lang="en-AU" sz="1100" baseline="0" dirty="0">
                          <a:effectLst/>
                        </a:rPr>
                        <a:t> (</a:t>
                      </a:r>
                      <a:r>
                        <a:rPr lang="en-AU" sz="1100" i="1" baseline="0" dirty="0">
                          <a:effectLst/>
                        </a:rPr>
                        <a:t>Eucalyptus </a:t>
                      </a:r>
                      <a:r>
                        <a:rPr lang="en-AU" sz="1100" i="1" baseline="0" dirty="0" err="1">
                          <a:effectLst/>
                        </a:rPr>
                        <a:t>pilularis</a:t>
                      </a:r>
                      <a:r>
                        <a:rPr lang="en-AU" sz="1100" baseline="0" dirty="0">
                          <a:effectLst/>
                        </a:rPr>
                        <a:t>)</a:t>
                      </a:r>
                      <a:endParaRPr lang="en-AU" sz="1100" dirty="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5715" algn="ctr">
                        <a:lnSpc>
                          <a:spcPct val="107000"/>
                        </a:lnSpc>
                        <a:spcAft>
                          <a:spcPts val="0"/>
                        </a:spcAft>
                      </a:pPr>
                      <a:r>
                        <a:rPr lang="en-AU" sz="1100">
                          <a:effectLst/>
                        </a:rPr>
                        <a:t>0.00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8890" algn="ctr">
                        <a:lnSpc>
                          <a:spcPct val="107000"/>
                        </a:lnSpc>
                        <a:spcAft>
                          <a:spcPts val="0"/>
                        </a:spcAft>
                      </a:pPr>
                      <a:r>
                        <a:rPr lang="en-AU" sz="1100">
                          <a:effectLst/>
                        </a:rPr>
                        <a:t>0.53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5715" algn="ctr">
                        <a:lnSpc>
                          <a:spcPct val="107000"/>
                        </a:lnSpc>
                        <a:spcAft>
                          <a:spcPts val="0"/>
                        </a:spcAft>
                      </a:pPr>
                      <a:r>
                        <a:rPr lang="en-AU" sz="1100">
                          <a:effectLst/>
                        </a:rPr>
                        <a:t>0.14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9525" algn="ctr">
                        <a:lnSpc>
                          <a:spcPct val="107000"/>
                        </a:lnSpc>
                        <a:spcAft>
                          <a:spcPts val="0"/>
                        </a:spcAft>
                      </a:pPr>
                      <a:r>
                        <a:rPr lang="en-AU" sz="1100">
                          <a:effectLst/>
                        </a:rPr>
                        <a:t>0.31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extLst>
                  <a:ext uri="{0D108BD9-81ED-4DB2-BD59-A6C34878D82A}">
                    <a16:rowId xmlns:a16="http://schemas.microsoft.com/office/drawing/2014/main" val="1160529601"/>
                  </a:ext>
                </a:extLst>
              </a:tr>
              <a:tr h="448445">
                <a:tc>
                  <a:txBody>
                    <a:bodyPr/>
                    <a:lstStyle/>
                    <a:p>
                      <a:pPr>
                        <a:lnSpc>
                          <a:spcPct val="107000"/>
                        </a:lnSpc>
                        <a:spcAft>
                          <a:spcPts val="0"/>
                        </a:spcAft>
                      </a:pPr>
                      <a:r>
                        <a:rPr lang="en-AU" sz="1100" dirty="0">
                          <a:effectLst/>
                        </a:rPr>
                        <a:t>Blue Gum (</a:t>
                      </a:r>
                      <a:r>
                        <a:rPr lang="en-AU" sz="1100" i="1" dirty="0">
                          <a:effectLst/>
                        </a:rPr>
                        <a:t>Eucalyptus </a:t>
                      </a:r>
                      <a:r>
                        <a:rPr lang="en-AU" sz="1100" i="1" dirty="0" err="1">
                          <a:effectLst/>
                        </a:rPr>
                        <a:t>tereticornis</a:t>
                      </a:r>
                      <a:r>
                        <a:rPr lang="en-AU" sz="1100" dirty="0">
                          <a:effectLst/>
                        </a:rPr>
                        <a:t>) </a:t>
                      </a:r>
                      <a:endParaRPr lang="en-AU" sz="1100" dirty="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5080" algn="ctr">
                        <a:lnSpc>
                          <a:spcPct val="107000"/>
                        </a:lnSpc>
                        <a:spcAft>
                          <a:spcPts val="0"/>
                        </a:spcAft>
                      </a:pPr>
                      <a:r>
                        <a:rPr lang="en-AU" sz="1100">
                          <a:effectLst/>
                        </a:rPr>
                        <a:t>0.01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8255" algn="ctr">
                        <a:lnSpc>
                          <a:spcPct val="107000"/>
                        </a:lnSpc>
                        <a:spcAft>
                          <a:spcPts val="0"/>
                        </a:spcAft>
                      </a:pPr>
                      <a:r>
                        <a:rPr lang="en-AU" sz="1100">
                          <a:effectLst/>
                        </a:rPr>
                        <a:t>0.25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5080" algn="ctr">
                        <a:lnSpc>
                          <a:spcPct val="107000"/>
                        </a:lnSpc>
                        <a:spcAft>
                          <a:spcPts val="0"/>
                        </a:spcAft>
                      </a:pPr>
                      <a:r>
                        <a:rPr lang="en-AU" sz="1100">
                          <a:effectLst/>
                        </a:rPr>
                        <a:t>0.57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8890" algn="ctr">
                        <a:lnSpc>
                          <a:spcPct val="107000"/>
                        </a:lnSpc>
                        <a:spcAft>
                          <a:spcPts val="0"/>
                        </a:spcAft>
                      </a:pPr>
                      <a:r>
                        <a:rPr lang="en-AU" sz="1100">
                          <a:effectLst/>
                        </a:rPr>
                        <a:t>0.17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extLst>
                  <a:ext uri="{0D108BD9-81ED-4DB2-BD59-A6C34878D82A}">
                    <a16:rowId xmlns:a16="http://schemas.microsoft.com/office/drawing/2014/main" val="1206106985"/>
                  </a:ext>
                </a:extLst>
              </a:tr>
              <a:tr h="448445">
                <a:tc>
                  <a:txBody>
                    <a:bodyPr/>
                    <a:lstStyle/>
                    <a:p>
                      <a:pPr>
                        <a:lnSpc>
                          <a:spcPct val="107000"/>
                        </a:lnSpc>
                        <a:spcAft>
                          <a:spcPts val="0"/>
                        </a:spcAft>
                      </a:pPr>
                      <a:r>
                        <a:rPr lang="en-AU" sz="1100" dirty="0">
                          <a:effectLst/>
                        </a:rPr>
                        <a:t>Red Mahogany (</a:t>
                      </a:r>
                      <a:r>
                        <a:rPr lang="en-AU" sz="1100" i="1" dirty="0">
                          <a:effectLst/>
                        </a:rPr>
                        <a:t>Eucalyptus </a:t>
                      </a:r>
                      <a:r>
                        <a:rPr lang="en-AU" sz="1100" i="1" dirty="0" err="1">
                          <a:effectLst/>
                        </a:rPr>
                        <a:t>robusta</a:t>
                      </a:r>
                      <a:r>
                        <a:rPr lang="en-AU" sz="1100" dirty="0">
                          <a:effectLst/>
                        </a:rPr>
                        <a:t>)</a:t>
                      </a:r>
                      <a:endParaRPr lang="en-AU" sz="1100" dirty="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5080" algn="ctr">
                        <a:lnSpc>
                          <a:spcPct val="107000"/>
                        </a:lnSpc>
                        <a:spcAft>
                          <a:spcPts val="0"/>
                        </a:spcAft>
                      </a:pPr>
                      <a:r>
                        <a:rPr lang="en-AU" sz="1100">
                          <a:effectLst/>
                        </a:rPr>
                        <a:t>0.00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8255" algn="ctr">
                        <a:lnSpc>
                          <a:spcPct val="107000"/>
                        </a:lnSpc>
                        <a:spcAft>
                          <a:spcPts val="0"/>
                        </a:spcAft>
                      </a:pPr>
                      <a:r>
                        <a:rPr lang="en-AU" sz="1100">
                          <a:effectLst/>
                        </a:rPr>
                        <a:t>0.03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5080" algn="ctr">
                        <a:lnSpc>
                          <a:spcPct val="107000"/>
                        </a:lnSpc>
                        <a:spcAft>
                          <a:spcPts val="0"/>
                        </a:spcAft>
                      </a:pPr>
                      <a:r>
                        <a:rPr lang="en-AU" sz="1100">
                          <a:effectLst/>
                        </a:rPr>
                        <a:t>0.01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8890" algn="ctr">
                        <a:lnSpc>
                          <a:spcPct val="107000"/>
                        </a:lnSpc>
                        <a:spcAft>
                          <a:spcPts val="0"/>
                        </a:spcAft>
                      </a:pPr>
                      <a:r>
                        <a:rPr lang="en-AU" sz="1100" dirty="0">
                          <a:effectLst/>
                        </a:rPr>
                        <a:t>0.96 </a:t>
                      </a:r>
                      <a:endParaRPr lang="en-AU" sz="1100" dirty="0">
                        <a:effectLst/>
                        <a:latin typeface="Calibri" panose="020F0502020204030204" pitchFamily="34" charset="0"/>
                        <a:ea typeface="PMingLiU"/>
                        <a:cs typeface="Times New Roman" panose="02020603050405020304" pitchFamily="18" charset="0"/>
                      </a:endParaRPr>
                    </a:p>
                  </a:txBody>
                  <a:tcPr marL="67945" marR="73025" marT="0" marB="0" anchor="ctr"/>
                </a:tc>
                <a:extLst>
                  <a:ext uri="{0D108BD9-81ED-4DB2-BD59-A6C34878D82A}">
                    <a16:rowId xmlns:a16="http://schemas.microsoft.com/office/drawing/2014/main" val="3574732744"/>
                  </a:ext>
                </a:extLst>
              </a:tr>
            </a:tbl>
          </a:graphicData>
        </a:graphic>
      </p:graphicFrame>
    </p:spTree>
    <p:extLst>
      <p:ext uri="{BB962C8B-B14F-4D97-AF65-F5344CB8AC3E}">
        <p14:creationId xmlns:p14="http://schemas.microsoft.com/office/powerpoint/2010/main" val="1421700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3579223"/>
            <a:ext cx="9720073" cy="2730137"/>
          </a:xfrm>
        </p:spPr>
        <p:txBody>
          <a:bodyPr>
            <a:normAutofit lnSpcReduction="10000"/>
          </a:bodyPr>
          <a:lstStyle/>
          <a:p>
            <a:r>
              <a:rPr lang="en-AU" dirty="0"/>
              <a:t>Using the previous data table respond to the following questions.</a:t>
            </a:r>
          </a:p>
          <a:p>
            <a:pPr marL="0" indent="0">
              <a:buNone/>
            </a:pPr>
            <a:r>
              <a:rPr lang="en-AU" dirty="0"/>
              <a:t>1. Which species is most likely to replace </a:t>
            </a:r>
            <a:r>
              <a:rPr lang="en-AU" sz="2400" i="1" dirty="0"/>
              <a:t>Acacia </a:t>
            </a:r>
            <a:r>
              <a:rPr lang="en-AU" sz="2400" i="1" dirty="0" err="1"/>
              <a:t>sophorae</a:t>
            </a:r>
            <a:r>
              <a:rPr lang="en-AU" sz="2400" i="1" dirty="0"/>
              <a:t> </a:t>
            </a:r>
            <a:r>
              <a:rPr lang="en-AU" dirty="0"/>
              <a:t>in a 100-year temporal successional change in this forest? [1 mark]</a:t>
            </a:r>
          </a:p>
          <a:p>
            <a:pPr marL="0" indent="0">
              <a:buNone/>
            </a:pPr>
            <a:r>
              <a:rPr lang="en-AU" dirty="0"/>
              <a:t>2. Which species is most likely to replace </a:t>
            </a:r>
            <a:r>
              <a:rPr lang="en-AU" sz="2400" i="1" dirty="0"/>
              <a:t>Eucalyptus </a:t>
            </a:r>
            <a:r>
              <a:rPr lang="en-AU" sz="2400" i="1" dirty="0" err="1"/>
              <a:t>tereticornis</a:t>
            </a:r>
            <a:r>
              <a:rPr lang="en-AU" sz="2400" i="1" dirty="0"/>
              <a:t> </a:t>
            </a:r>
            <a:r>
              <a:rPr lang="en-AU" dirty="0"/>
              <a:t>in a 100-year temporal successional change in this forest? [1 mark]</a:t>
            </a:r>
          </a:p>
          <a:p>
            <a:pPr marL="0" indent="0">
              <a:buNone/>
            </a:pPr>
            <a:r>
              <a:rPr lang="en-AU" dirty="0"/>
              <a:t>3. Identify the species likely to be the equilibrium species at the end of the successional process. Justify your response. [2 marks]</a:t>
            </a:r>
          </a:p>
          <a:p>
            <a:pPr marL="0" indent="0">
              <a:buNone/>
            </a:pP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886584789"/>
              </p:ext>
            </p:extLst>
          </p:nvPr>
        </p:nvGraphicFramePr>
        <p:xfrm>
          <a:off x="1024128" y="669573"/>
          <a:ext cx="8765147" cy="2715994"/>
        </p:xfrm>
        <a:graphic>
          <a:graphicData uri="http://schemas.openxmlformats.org/drawingml/2006/table">
            <a:tbl>
              <a:tblPr firstRow="1" firstCol="1" bandRow="1">
                <a:tableStyleId>{5C22544A-7EE6-4342-B048-85BDC9FD1C3A}</a:tableStyleId>
              </a:tblPr>
              <a:tblGrid>
                <a:gridCol w="1752179">
                  <a:extLst>
                    <a:ext uri="{9D8B030D-6E8A-4147-A177-3AD203B41FA5}">
                      <a16:colId xmlns:a16="http://schemas.microsoft.com/office/drawing/2014/main" val="3943810812"/>
                    </a:ext>
                  </a:extLst>
                </a:gridCol>
                <a:gridCol w="1751328">
                  <a:extLst>
                    <a:ext uri="{9D8B030D-6E8A-4147-A177-3AD203B41FA5}">
                      <a16:colId xmlns:a16="http://schemas.microsoft.com/office/drawing/2014/main" val="4280748510"/>
                    </a:ext>
                  </a:extLst>
                </a:gridCol>
                <a:gridCol w="1755581">
                  <a:extLst>
                    <a:ext uri="{9D8B030D-6E8A-4147-A177-3AD203B41FA5}">
                      <a16:colId xmlns:a16="http://schemas.microsoft.com/office/drawing/2014/main" val="3877975207"/>
                    </a:ext>
                  </a:extLst>
                </a:gridCol>
                <a:gridCol w="1751328">
                  <a:extLst>
                    <a:ext uri="{9D8B030D-6E8A-4147-A177-3AD203B41FA5}">
                      <a16:colId xmlns:a16="http://schemas.microsoft.com/office/drawing/2014/main" val="3785845040"/>
                    </a:ext>
                  </a:extLst>
                </a:gridCol>
                <a:gridCol w="1754731">
                  <a:extLst>
                    <a:ext uri="{9D8B030D-6E8A-4147-A177-3AD203B41FA5}">
                      <a16:colId xmlns:a16="http://schemas.microsoft.com/office/drawing/2014/main" val="2959157718"/>
                    </a:ext>
                  </a:extLst>
                </a:gridCol>
              </a:tblGrid>
              <a:tr h="461107">
                <a:tc>
                  <a:txBody>
                    <a:bodyPr/>
                    <a:lstStyle/>
                    <a:p>
                      <a:pPr>
                        <a:lnSpc>
                          <a:spcPct val="107000"/>
                        </a:lnSpc>
                        <a:spcAft>
                          <a:spcPts val="0"/>
                        </a:spcAft>
                      </a:pPr>
                      <a:r>
                        <a:rPr lang="en-AU" sz="1150">
                          <a:effectLst/>
                        </a:rPr>
                        <a:t>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a:lnSpc>
                          <a:spcPct val="107000"/>
                        </a:lnSpc>
                        <a:spcAft>
                          <a:spcPts val="0"/>
                        </a:spcAft>
                      </a:pPr>
                      <a:r>
                        <a:rPr lang="en-AU" sz="1100">
                          <a:effectLst/>
                        </a:rPr>
                        <a:t>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tc>
                <a:tc gridSpan="2">
                  <a:txBody>
                    <a:bodyPr/>
                    <a:lstStyle/>
                    <a:p>
                      <a:pPr marL="1270" algn="ctr">
                        <a:lnSpc>
                          <a:spcPct val="107000"/>
                        </a:lnSpc>
                        <a:spcAft>
                          <a:spcPts val="0"/>
                        </a:spcAft>
                      </a:pPr>
                      <a:r>
                        <a:rPr lang="en-AU" sz="1150" dirty="0">
                          <a:effectLst/>
                        </a:rPr>
                        <a:t>Occupant in 100</a:t>
                      </a:r>
                      <a:r>
                        <a:rPr lang="en-AU" sz="1150" baseline="0" dirty="0">
                          <a:effectLst/>
                        </a:rPr>
                        <a:t> </a:t>
                      </a:r>
                      <a:r>
                        <a:rPr lang="en-AU" sz="1150" dirty="0">
                          <a:effectLst/>
                        </a:rPr>
                        <a:t>years </a:t>
                      </a:r>
                      <a:endParaRPr lang="en-AU" sz="1100" dirty="0">
                        <a:effectLst/>
                        <a:latin typeface="Calibri" panose="020F0502020204030204" pitchFamily="34" charset="0"/>
                        <a:ea typeface="PMingLiU"/>
                        <a:cs typeface="Times New Roman" panose="02020603050405020304" pitchFamily="18" charset="0"/>
                      </a:endParaRPr>
                    </a:p>
                  </a:txBody>
                  <a:tcPr marL="67945" marR="73025" marT="0" marB="0" anchor="ctr"/>
                </a:tc>
                <a:tc hMerge="1">
                  <a:txBody>
                    <a:bodyPr/>
                    <a:lstStyle/>
                    <a:p>
                      <a:endParaRPr lang="en-AU"/>
                    </a:p>
                  </a:txBody>
                  <a:tcPr/>
                </a:tc>
                <a:tc>
                  <a:txBody>
                    <a:bodyPr/>
                    <a:lstStyle/>
                    <a:p>
                      <a:pPr>
                        <a:lnSpc>
                          <a:spcPct val="107000"/>
                        </a:lnSpc>
                        <a:spcAft>
                          <a:spcPts val="0"/>
                        </a:spcAft>
                      </a:pPr>
                      <a:r>
                        <a:rPr lang="en-AU" sz="1100" dirty="0">
                          <a:effectLst/>
                        </a:rPr>
                        <a:t> </a:t>
                      </a:r>
                      <a:endParaRPr lang="en-AU" sz="1100" dirty="0">
                        <a:effectLst/>
                        <a:latin typeface="Calibri" panose="020F0502020204030204" pitchFamily="34" charset="0"/>
                        <a:ea typeface="PMingLiU"/>
                        <a:cs typeface="Times New Roman" panose="02020603050405020304" pitchFamily="18" charset="0"/>
                      </a:endParaRPr>
                    </a:p>
                  </a:txBody>
                  <a:tcPr marL="67945" marR="73025" marT="0" marB="0"/>
                </a:tc>
                <a:extLst>
                  <a:ext uri="{0D108BD9-81ED-4DB2-BD59-A6C34878D82A}">
                    <a16:rowId xmlns:a16="http://schemas.microsoft.com/office/drawing/2014/main" val="2312233678"/>
                  </a:ext>
                </a:extLst>
              </a:tr>
              <a:tr h="461107">
                <a:tc>
                  <a:txBody>
                    <a:bodyPr/>
                    <a:lstStyle/>
                    <a:p>
                      <a:pPr marL="45720">
                        <a:lnSpc>
                          <a:spcPct val="107000"/>
                        </a:lnSpc>
                        <a:spcAft>
                          <a:spcPts val="0"/>
                        </a:spcAft>
                      </a:pPr>
                      <a:r>
                        <a:rPr lang="en-AU" sz="1150">
                          <a:effectLst/>
                        </a:rPr>
                        <a:t>Present occupant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a:lnSpc>
                          <a:spcPct val="107000"/>
                        </a:lnSpc>
                        <a:spcAft>
                          <a:spcPts val="0"/>
                        </a:spcAft>
                      </a:pPr>
                      <a:r>
                        <a:rPr lang="en-AU" sz="1200" baseline="0" dirty="0">
                          <a:effectLst/>
                          <a:latin typeface="+mn-lt"/>
                          <a:ea typeface="+mn-ea"/>
                          <a:cs typeface="+mn-cs"/>
                        </a:rPr>
                        <a:t>Coastal Wattle (</a:t>
                      </a:r>
                      <a:r>
                        <a:rPr lang="en-AU" sz="1200" i="1" baseline="0" dirty="0">
                          <a:effectLst/>
                          <a:latin typeface="+mn-lt"/>
                          <a:ea typeface="+mn-ea"/>
                          <a:cs typeface="+mn-cs"/>
                        </a:rPr>
                        <a:t>Acacia </a:t>
                      </a:r>
                      <a:r>
                        <a:rPr lang="en-AU" sz="1200" i="1" baseline="0" dirty="0" err="1">
                          <a:effectLst/>
                          <a:latin typeface="+mn-lt"/>
                          <a:ea typeface="+mn-ea"/>
                          <a:cs typeface="+mn-cs"/>
                        </a:rPr>
                        <a:t>sophorae</a:t>
                      </a:r>
                      <a:r>
                        <a:rPr lang="en-AU" sz="1200" baseline="0" dirty="0">
                          <a:effectLst/>
                          <a:latin typeface="+mn-lt"/>
                          <a:ea typeface="+mn-ea"/>
                          <a:cs typeface="+mn-cs"/>
                        </a:rPr>
                        <a:t>)</a:t>
                      </a:r>
                      <a:endParaRPr lang="en-AU" sz="1200" dirty="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a:lnSpc>
                          <a:spcPct val="107000"/>
                        </a:lnSpc>
                        <a:spcAft>
                          <a:spcPts val="0"/>
                        </a:spcAft>
                      </a:pPr>
                      <a:r>
                        <a:rPr lang="en-AU" sz="1200" dirty="0">
                          <a:effectLst/>
                        </a:rPr>
                        <a:t>Black Butt</a:t>
                      </a:r>
                      <a:r>
                        <a:rPr lang="en-AU" sz="1200" baseline="0" dirty="0">
                          <a:effectLst/>
                        </a:rPr>
                        <a:t> (</a:t>
                      </a:r>
                      <a:r>
                        <a:rPr lang="en-AU" sz="1200" i="1" baseline="0" dirty="0">
                          <a:effectLst/>
                        </a:rPr>
                        <a:t>Eucalyptus </a:t>
                      </a:r>
                      <a:r>
                        <a:rPr lang="en-AU" sz="1200" i="1" baseline="0" dirty="0" err="1">
                          <a:effectLst/>
                        </a:rPr>
                        <a:t>pilularis</a:t>
                      </a:r>
                      <a:r>
                        <a:rPr lang="en-AU" sz="1200" baseline="0" dirty="0">
                          <a:effectLst/>
                        </a:rPr>
                        <a:t>)</a:t>
                      </a:r>
                      <a:endParaRPr lang="en-AU" sz="1200" dirty="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a:lnSpc>
                          <a:spcPct val="107000"/>
                        </a:lnSpc>
                        <a:spcAft>
                          <a:spcPts val="0"/>
                        </a:spcAft>
                      </a:pPr>
                      <a:r>
                        <a:rPr lang="en-AU" sz="1200" dirty="0">
                          <a:effectLst/>
                        </a:rPr>
                        <a:t>Blue Gum (</a:t>
                      </a:r>
                      <a:r>
                        <a:rPr lang="en-AU" sz="1200" i="1" dirty="0">
                          <a:effectLst/>
                        </a:rPr>
                        <a:t>Eucalyptus </a:t>
                      </a:r>
                      <a:r>
                        <a:rPr lang="en-AU" sz="1200" i="1" dirty="0" err="1">
                          <a:effectLst/>
                        </a:rPr>
                        <a:t>tereticornis</a:t>
                      </a:r>
                      <a:r>
                        <a:rPr lang="en-AU" sz="1200" dirty="0">
                          <a:effectLst/>
                        </a:rPr>
                        <a:t>) </a:t>
                      </a:r>
                      <a:endParaRPr lang="en-AU" sz="1200" dirty="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a:lnSpc>
                          <a:spcPct val="107000"/>
                        </a:lnSpc>
                        <a:spcAft>
                          <a:spcPts val="0"/>
                        </a:spcAft>
                      </a:pPr>
                      <a:r>
                        <a:rPr lang="en-AU" sz="1200" dirty="0">
                          <a:effectLst/>
                        </a:rPr>
                        <a:t>Red Mahogany (</a:t>
                      </a:r>
                      <a:r>
                        <a:rPr lang="en-AU" sz="1200" i="1" dirty="0">
                          <a:effectLst/>
                        </a:rPr>
                        <a:t>Eucalyptus </a:t>
                      </a:r>
                      <a:r>
                        <a:rPr lang="en-AU" sz="1200" i="1" dirty="0" err="1">
                          <a:effectLst/>
                        </a:rPr>
                        <a:t>robusta</a:t>
                      </a:r>
                      <a:r>
                        <a:rPr lang="en-AU" sz="1200" dirty="0">
                          <a:effectLst/>
                        </a:rPr>
                        <a:t>)</a:t>
                      </a:r>
                      <a:endParaRPr lang="en-AU" sz="1200" dirty="0">
                        <a:effectLst/>
                        <a:latin typeface="Calibri" panose="020F0502020204030204" pitchFamily="34" charset="0"/>
                        <a:ea typeface="PMingLiU"/>
                        <a:cs typeface="Times New Roman" panose="02020603050405020304" pitchFamily="18" charset="0"/>
                      </a:endParaRPr>
                    </a:p>
                  </a:txBody>
                  <a:tcPr marL="67945" marR="73025" marT="0" marB="0" anchor="ctr"/>
                </a:tc>
                <a:extLst>
                  <a:ext uri="{0D108BD9-81ED-4DB2-BD59-A6C34878D82A}">
                    <a16:rowId xmlns:a16="http://schemas.microsoft.com/office/drawing/2014/main" val="3791954153"/>
                  </a:ext>
                </a:extLst>
              </a:tr>
              <a:tr h="448445">
                <a:tc>
                  <a:txBody>
                    <a:bodyPr/>
                    <a:lstStyle/>
                    <a:p>
                      <a:pPr>
                        <a:lnSpc>
                          <a:spcPct val="107000"/>
                        </a:lnSpc>
                        <a:spcAft>
                          <a:spcPts val="0"/>
                        </a:spcAft>
                      </a:pPr>
                      <a:r>
                        <a:rPr lang="en-AU" sz="1100" baseline="0" dirty="0">
                          <a:effectLst/>
                          <a:latin typeface="+mn-lt"/>
                          <a:ea typeface="+mn-ea"/>
                          <a:cs typeface="+mn-cs"/>
                        </a:rPr>
                        <a:t>Coastal Wattle (</a:t>
                      </a:r>
                      <a:r>
                        <a:rPr lang="en-AU" sz="1100" i="1" baseline="0" dirty="0">
                          <a:effectLst/>
                          <a:latin typeface="+mn-lt"/>
                          <a:ea typeface="+mn-ea"/>
                          <a:cs typeface="+mn-cs"/>
                        </a:rPr>
                        <a:t>Acacia </a:t>
                      </a:r>
                      <a:r>
                        <a:rPr lang="en-AU" sz="1100" i="1" baseline="0" dirty="0" err="1">
                          <a:effectLst/>
                          <a:latin typeface="+mn-lt"/>
                          <a:ea typeface="+mn-ea"/>
                          <a:cs typeface="+mn-cs"/>
                        </a:rPr>
                        <a:t>sophorae</a:t>
                      </a:r>
                      <a:r>
                        <a:rPr lang="en-AU" sz="1100" baseline="0" dirty="0">
                          <a:effectLst/>
                          <a:latin typeface="+mn-lt"/>
                          <a:ea typeface="+mn-ea"/>
                          <a:cs typeface="+mn-cs"/>
                        </a:rPr>
                        <a:t>)</a:t>
                      </a:r>
                      <a:endParaRPr lang="en-AU" sz="1100" dirty="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5715" algn="ctr">
                        <a:lnSpc>
                          <a:spcPct val="107000"/>
                        </a:lnSpc>
                        <a:spcAft>
                          <a:spcPts val="0"/>
                        </a:spcAft>
                      </a:pPr>
                      <a:r>
                        <a:rPr lang="en-AU" sz="1100" dirty="0">
                          <a:effectLst/>
                        </a:rPr>
                        <a:t>0.05 </a:t>
                      </a:r>
                      <a:endParaRPr lang="en-AU" sz="1100" dirty="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8890" algn="ctr">
                        <a:lnSpc>
                          <a:spcPct val="107000"/>
                        </a:lnSpc>
                        <a:spcAft>
                          <a:spcPts val="0"/>
                        </a:spcAft>
                      </a:pPr>
                      <a:r>
                        <a:rPr lang="en-AU" sz="1100">
                          <a:effectLst/>
                        </a:rPr>
                        <a:t>0.50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5715" algn="ctr">
                        <a:lnSpc>
                          <a:spcPct val="107000"/>
                        </a:lnSpc>
                        <a:spcAft>
                          <a:spcPts val="0"/>
                        </a:spcAft>
                      </a:pPr>
                      <a:r>
                        <a:rPr lang="en-AU" sz="1100">
                          <a:effectLst/>
                        </a:rPr>
                        <a:t>0.36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9525" algn="ctr">
                        <a:lnSpc>
                          <a:spcPct val="107000"/>
                        </a:lnSpc>
                        <a:spcAft>
                          <a:spcPts val="0"/>
                        </a:spcAft>
                      </a:pPr>
                      <a:r>
                        <a:rPr lang="en-AU" sz="1100">
                          <a:effectLst/>
                        </a:rPr>
                        <a:t>0.09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extLst>
                  <a:ext uri="{0D108BD9-81ED-4DB2-BD59-A6C34878D82A}">
                    <a16:rowId xmlns:a16="http://schemas.microsoft.com/office/drawing/2014/main" val="3670905245"/>
                  </a:ext>
                </a:extLst>
              </a:tr>
              <a:tr h="448445">
                <a:tc>
                  <a:txBody>
                    <a:bodyPr/>
                    <a:lstStyle/>
                    <a:p>
                      <a:pPr>
                        <a:lnSpc>
                          <a:spcPct val="107000"/>
                        </a:lnSpc>
                        <a:spcAft>
                          <a:spcPts val="0"/>
                        </a:spcAft>
                      </a:pPr>
                      <a:r>
                        <a:rPr lang="en-AU" sz="1100" dirty="0">
                          <a:effectLst/>
                        </a:rPr>
                        <a:t>Black Butt</a:t>
                      </a:r>
                      <a:r>
                        <a:rPr lang="en-AU" sz="1100" baseline="0" dirty="0">
                          <a:effectLst/>
                        </a:rPr>
                        <a:t> (</a:t>
                      </a:r>
                      <a:r>
                        <a:rPr lang="en-AU" sz="1100" i="1" baseline="0" dirty="0">
                          <a:effectLst/>
                        </a:rPr>
                        <a:t>Eucalyptus </a:t>
                      </a:r>
                      <a:r>
                        <a:rPr lang="en-AU" sz="1100" i="1" baseline="0" dirty="0" err="1">
                          <a:effectLst/>
                        </a:rPr>
                        <a:t>pilularis</a:t>
                      </a:r>
                      <a:r>
                        <a:rPr lang="en-AU" sz="1100" baseline="0" dirty="0">
                          <a:effectLst/>
                        </a:rPr>
                        <a:t>)</a:t>
                      </a:r>
                      <a:endParaRPr lang="en-AU" sz="1100" dirty="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5715" algn="ctr">
                        <a:lnSpc>
                          <a:spcPct val="107000"/>
                        </a:lnSpc>
                        <a:spcAft>
                          <a:spcPts val="0"/>
                        </a:spcAft>
                      </a:pPr>
                      <a:r>
                        <a:rPr lang="en-AU" sz="1100">
                          <a:effectLst/>
                        </a:rPr>
                        <a:t>0.00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8890" algn="ctr">
                        <a:lnSpc>
                          <a:spcPct val="107000"/>
                        </a:lnSpc>
                        <a:spcAft>
                          <a:spcPts val="0"/>
                        </a:spcAft>
                      </a:pPr>
                      <a:r>
                        <a:rPr lang="en-AU" sz="1100">
                          <a:effectLst/>
                        </a:rPr>
                        <a:t>0.53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5715" algn="ctr">
                        <a:lnSpc>
                          <a:spcPct val="107000"/>
                        </a:lnSpc>
                        <a:spcAft>
                          <a:spcPts val="0"/>
                        </a:spcAft>
                      </a:pPr>
                      <a:r>
                        <a:rPr lang="en-AU" sz="1100">
                          <a:effectLst/>
                        </a:rPr>
                        <a:t>0.14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9525" algn="ctr">
                        <a:lnSpc>
                          <a:spcPct val="107000"/>
                        </a:lnSpc>
                        <a:spcAft>
                          <a:spcPts val="0"/>
                        </a:spcAft>
                      </a:pPr>
                      <a:r>
                        <a:rPr lang="en-AU" sz="1100">
                          <a:effectLst/>
                        </a:rPr>
                        <a:t>0.31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extLst>
                  <a:ext uri="{0D108BD9-81ED-4DB2-BD59-A6C34878D82A}">
                    <a16:rowId xmlns:a16="http://schemas.microsoft.com/office/drawing/2014/main" val="1160529601"/>
                  </a:ext>
                </a:extLst>
              </a:tr>
              <a:tr h="448445">
                <a:tc>
                  <a:txBody>
                    <a:bodyPr/>
                    <a:lstStyle/>
                    <a:p>
                      <a:pPr>
                        <a:lnSpc>
                          <a:spcPct val="107000"/>
                        </a:lnSpc>
                        <a:spcAft>
                          <a:spcPts val="0"/>
                        </a:spcAft>
                      </a:pPr>
                      <a:r>
                        <a:rPr lang="en-AU" sz="1100" dirty="0">
                          <a:effectLst/>
                        </a:rPr>
                        <a:t>Blue Gum (</a:t>
                      </a:r>
                      <a:r>
                        <a:rPr lang="en-AU" sz="1100" i="1" dirty="0">
                          <a:effectLst/>
                        </a:rPr>
                        <a:t>Eucalyptus </a:t>
                      </a:r>
                      <a:r>
                        <a:rPr lang="en-AU" sz="1100" i="1" dirty="0" err="1">
                          <a:effectLst/>
                        </a:rPr>
                        <a:t>tereticornis</a:t>
                      </a:r>
                      <a:r>
                        <a:rPr lang="en-AU" sz="1100" dirty="0">
                          <a:effectLst/>
                        </a:rPr>
                        <a:t>) </a:t>
                      </a:r>
                      <a:endParaRPr lang="en-AU" sz="1100" dirty="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5080" algn="ctr">
                        <a:lnSpc>
                          <a:spcPct val="107000"/>
                        </a:lnSpc>
                        <a:spcAft>
                          <a:spcPts val="0"/>
                        </a:spcAft>
                      </a:pPr>
                      <a:r>
                        <a:rPr lang="en-AU" sz="1100">
                          <a:effectLst/>
                        </a:rPr>
                        <a:t>0.01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8255" algn="ctr">
                        <a:lnSpc>
                          <a:spcPct val="107000"/>
                        </a:lnSpc>
                        <a:spcAft>
                          <a:spcPts val="0"/>
                        </a:spcAft>
                      </a:pPr>
                      <a:r>
                        <a:rPr lang="en-AU" sz="1100">
                          <a:effectLst/>
                        </a:rPr>
                        <a:t>0.25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5080" algn="ctr">
                        <a:lnSpc>
                          <a:spcPct val="107000"/>
                        </a:lnSpc>
                        <a:spcAft>
                          <a:spcPts val="0"/>
                        </a:spcAft>
                      </a:pPr>
                      <a:r>
                        <a:rPr lang="en-AU" sz="1100">
                          <a:effectLst/>
                        </a:rPr>
                        <a:t>0.57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8890" algn="ctr">
                        <a:lnSpc>
                          <a:spcPct val="107000"/>
                        </a:lnSpc>
                        <a:spcAft>
                          <a:spcPts val="0"/>
                        </a:spcAft>
                      </a:pPr>
                      <a:r>
                        <a:rPr lang="en-AU" sz="1100">
                          <a:effectLst/>
                        </a:rPr>
                        <a:t>0.17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extLst>
                  <a:ext uri="{0D108BD9-81ED-4DB2-BD59-A6C34878D82A}">
                    <a16:rowId xmlns:a16="http://schemas.microsoft.com/office/drawing/2014/main" val="1206106985"/>
                  </a:ext>
                </a:extLst>
              </a:tr>
              <a:tr h="448445">
                <a:tc>
                  <a:txBody>
                    <a:bodyPr/>
                    <a:lstStyle/>
                    <a:p>
                      <a:pPr>
                        <a:lnSpc>
                          <a:spcPct val="107000"/>
                        </a:lnSpc>
                        <a:spcAft>
                          <a:spcPts val="0"/>
                        </a:spcAft>
                      </a:pPr>
                      <a:r>
                        <a:rPr lang="en-AU" sz="1100" dirty="0">
                          <a:effectLst/>
                        </a:rPr>
                        <a:t>Red Mahogany (</a:t>
                      </a:r>
                      <a:r>
                        <a:rPr lang="en-AU" sz="1100" i="1" dirty="0">
                          <a:effectLst/>
                        </a:rPr>
                        <a:t>Eucalyptus </a:t>
                      </a:r>
                      <a:r>
                        <a:rPr lang="en-AU" sz="1100" i="1" dirty="0" err="1">
                          <a:effectLst/>
                        </a:rPr>
                        <a:t>robusta</a:t>
                      </a:r>
                      <a:r>
                        <a:rPr lang="en-AU" sz="1100" dirty="0">
                          <a:effectLst/>
                        </a:rPr>
                        <a:t>)</a:t>
                      </a:r>
                      <a:endParaRPr lang="en-AU" sz="1100" dirty="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5080" algn="ctr">
                        <a:lnSpc>
                          <a:spcPct val="107000"/>
                        </a:lnSpc>
                        <a:spcAft>
                          <a:spcPts val="0"/>
                        </a:spcAft>
                      </a:pPr>
                      <a:r>
                        <a:rPr lang="en-AU" sz="1100" dirty="0">
                          <a:effectLst/>
                        </a:rPr>
                        <a:t>0.00 </a:t>
                      </a:r>
                      <a:endParaRPr lang="en-AU" sz="1100" dirty="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8255" algn="ctr">
                        <a:lnSpc>
                          <a:spcPct val="107000"/>
                        </a:lnSpc>
                        <a:spcAft>
                          <a:spcPts val="0"/>
                        </a:spcAft>
                      </a:pPr>
                      <a:r>
                        <a:rPr lang="en-AU" sz="1100">
                          <a:effectLst/>
                        </a:rPr>
                        <a:t>0.03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5080" algn="ctr">
                        <a:lnSpc>
                          <a:spcPct val="107000"/>
                        </a:lnSpc>
                        <a:spcAft>
                          <a:spcPts val="0"/>
                        </a:spcAft>
                      </a:pPr>
                      <a:r>
                        <a:rPr lang="en-AU" sz="1100">
                          <a:effectLst/>
                        </a:rPr>
                        <a:t>0.01 </a:t>
                      </a:r>
                      <a:endParaRPr lang="en-AU" sz="1100">
                        <a:effectLst/>
                        <a:latin typeface="Calibri" panose="020F0502020204030204" pitchFamily="34" charset="0"/>
                        <a:ea typeface="PMingLiU"/>
                        <a:cs typeface="Times New Roman" panose="02020603050405020304" pitchFamily="18" charset="0"/>
                      </a:endParaRPr>
                    </a:p>
                  </a:txBody>
                  <a:tcPr marL="67945" marR="73025" marT="0" marB="0" anchor="ctr"/>
                </a:tc>
                <a:tc>
                  <a:txBody>
                    <a:bodyPr/>
                    <a:lstStyle/>
                    <a:p>
                      <a:pPr marL="8890" algn="ctr">
                        <a:lnSpc>
                          <a:spcPct val="107000"/>
                        </a:lnSpc>
                        <a:spcAft>
                          <a:spcPts val="0"/>
                        </a:spcAft>
                      </a:pPr>
                      <a:r>
                        <a:rPr lang="en-AU" sz="1100" dirty="0">
                          <a:effectLst/>
                        </a:rPr>
                        <a:t>0.96 </a:t>
                      </a:r>
                      <a:endParaRPr lang="en-AU" sz="1100" dirty="0">
                        <a:effectLst/>
                        <a:latin typeface="Calibri" panose="020F0502020204030204" pitchFamily="34" charset="0"/>
                        <a:ea typeface="PMingLiU"/>
                        <a:cs typeface="Times New Roman" panose="02020603050405020304" pitchFamily="18" charset="0"/>
                      </a:endParaRPr>
                    </a:p>
                  </a:txBody>
                  <a:tcPr marL="67945" marR="73025" marT="0" marB="0" anchor="ctr"/>
                </a:tc>
                <a:extLst>
                  <a:ext uri="{0D108BD9-81ED-4DB2-BD59-A6C34878D82A}">
                    <a16:rowId xmlns:a16="http://schemas.microsoft.com/office/drawing/2014/main" val="3574732744"/>
                  </a:ext>
                </a:extLst>
              </a:tr>
            </a:tbl>
          </a:graphicData>
        </a:graphic>
      </p:graphicFrame>
    </p:spTree>
    <p:extLst>
      <p:ext uri="{BB962C8B-B14F-4D97-AF65-F5344CB8AC3E}">
        <p14:creationId xmlns:p14="http://schemas.microsoft.com/office/powerpoint/2010/main" val="2430943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4128" y="585216"/>
            <a:ext cx="9270578" cy="883988"/>
          </a:xfrm>
        </p:spPr>
        <p:txBody>
          <a:bodyPr>
            <a:normAutofit fontScale="90000"/>
          </a:bodyPr>
          <a:lstStyle/>
          <a:p>
            <a:r>
              <a:rPr lang="en-AU" sz="3600" dirty="0"/>
              <a:t>Using data to predict changes</a:t>
            </a:r>
            <a:br>
              <a:rPr lang="en-AU" sz="3600" dirty="0"/>
            </a:br>
            <a:r>
              <a:rPr lang="en-AU" sz="3600" dirty="0"/>
              <a:t>EXTERNAL EXAM 202 MC 7</a:t>
            </a:r>
            <a:r>
              <a:rPr lang="en-AU" b="1" dirty="0"/>
              <a:t>  </a:t>
            </a:r>
            <a:br>
              <a:rPr lang="en-AU" b="1" dirty="0"/>
            </a:br>
            <a:endParaRPr lang="en-AU" sz="3600" dirty="0"/>
          </a:p>
        </p:txBody>
      </p:sp>
      <p:sp>
        <p:nvSpPr>
          <p:cNvPr id="6" name="Rectangle 5"/>
          <p:cNvSpPr/>
          <p:nvPr/>
        </p:nvSpPr>
        <p:spPr>
          <a:xfrm>
            <a:off x="1270708" y="1469204"/>
            <a:ext cx="7760276" cy="646331"/>
          </a:xfrm>
          <a:prstGeom prst="rect">
            <a:avLst/>
          </a:prstGeom>
        </p:spPr>
        <p:txBody>
          <a:bodyPr wrap="square">
            <a:spAutoFit/>
          </a:bodyPr>
          <a:lstStyle/>
          <a:p>
            <a:r>
              <a:rPr lang="en-AU" dirty="0"/>
              <a:t>When predicting successional change, which of the following would typically indicate that an ecosystem is progressing toward its climax community?</a:t>
            </a:r>
          </a:p>
        </p:txBody>
      </p:sp>
      <p:graphicFrame>
        <p:nvGraphicFramePr>
          <p:cNvPr id="2" name="Table 1"/>
          <p:cNvGraphicFramePr>
            <a:graphicFrameLocks noGrp="1"/>
          </p:cNvGraphicFramePr>
          <p:nvPr>
            <p:extLst>
              <p:ext uri="{D42A27DB-BD31-4B8C-83A1-F6EECF244321}">
                <p14:modId xmlns:p14="http://schemas.microsoft.com/office/powerpoint/2010/main" val="2974790014"/>
              </p:ext>
            </p:extLst>
          </p:nvPr>
        </p:nvGraphicFramePr>
        <p:xfrm>
          <a:off x="1270708" y="2318612"/>
          <a:ext cx="6612528" cy="3316561"/>
        </p:xfrm>
        <a:graphic>
          <a:graphicData uri="http://schemas.openxmlformats.org/drawingml/2006/table">
            <a:tbl>
              <a:tblPr firstRow="1" firstCol="1" bandRow="1">
                <a:tableStyleId>{5C22544A-7EE6-4342-B048-85BDC9FD1C3A}</a:tableStyleId>
              </a:tblPr>
              <a:tblGrid>
                <a:gridCol w="915971">
                  <a:extLst>
                    <a:ext uri="{9D8B030D-6E8A-4147-A177-3AD203B41FA5}">
                      <a16:colId xmlns:a16="http://schemas.microsoft.com/office/drawing/2014/main" val="2588027448"/>
                    </a:ext>
                  </a:extLst>
                </a:gridCol>
                <a:gridCol w="4061883">
                  <a:extLst>
                    <a:ext uri="{9D8B030D-6E8A-4147-A177-3AD203B41FA5}">
                      <a16:colId xmlns:a16="http://schemas.microsoft.com/office/drawing/2014/main" val="4033064564"/>
                    </a:ext>
                  </a:extLst>
                </a:gridCol>
                <a:gridCol w="1634674">
                  <a:extLst>
                    <a:ext uri="{9D8B030D-6E8A-4147-A177-3AD203B41FA5}">
                      <a16:colId xmlns:a16="http://schemas.microsoft.com/office/drawing/2014/main" val="989605988"/>
                    </a:ext>
                  </a:extLst>
                </a:gridCol>
              </a:tblGrid>
              <a:tr h="670875">
                <a:tc>
                  <a:txBody>
                    <a:bodyPr/>
                    <a:lstStyle/>
                    <a:p>
                      <a:pPr marL="12065" indent="-6350">
                        <a:lnSpc>
                          <a:spcPct val="107000"/>
                        </a:lnSpc>
                        <a:spcAft>
                          <a:spcPts val="800"/>
                        </a:spcAft>
                      </a:pPr>
                      <a:r>
                        <a:rPr lang="en-AU" sz="2400">
                          <a:effectLst/>
                        </a:rPr>
                        <a:t> </a:t>
                      </a:r>
                      <a:endParaRPr lang="en-AU" sz="24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73025" marT="71755" marB="0"/>
                </a:tc>
                <a:tc>
                  <a:txBody>
                    <a:bodyPr/>
                    <a:lstStyle/>
                    <a:p>
                      <a:pPr marL="12065" indent="-6350">
                        <a:lnSpc>
                          <a:spcPct val="107000"/>
                        </a:lnSpc>
                        <a:spcAft>
                          <a:spcPts val="0"/>
                        </a:spcAft>
                      </a:pPr>
                      <a:r>
                        <a:rPr lang="en-AU" sz="2400">
                          <a:effectLst/>
                        </a:rPr>
                        <a:t>Abundance of K-selected species</a:t>
                      </a:r>
                      <a:endParaRPr lang="en-AU" sz="24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73025" marT="71755" marB="0"/>
                </a:tc>
                <a:tc>
                  <a:txBody>
                    <a:bodyPr/>
                    <a:lstStyle/>
                    <a:p>
                      <a:pPr marL="12065" indent="-6350">
                        <a:lnSpc>
                          <a:spcPct val="107000"/>
                        </a:lnSpc>
                        <a:spcAft>
                          <a:spcPts val="0"/>
                        </a:spcAft>
                      </a:pPr>
                      <a:r>
                        <a:rPr lang="en-AU" sz="2400">
                          <a:effectLst/>
                        </a:rPr>
                        <a:t>Biomass</a:t>
                      </a:r>
                      <a:endParaRPr lang="en-AU" sz="24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73025" marT="71755" marB="0"/>
                </a:tc>
                <a:extLst>
                  <a:ext uri="{0D108BD9-81ED-4DB2-BD59-A6C34878D82A}">
                    <a16:rowId xmlns:a16="http://schemas.microsoft.com/office/drawing/2014/main" val="3026790259"/>
                  </a:ext>
                </a:extLst>
              </a:tr>
              <a:tr h="620765">
                <a:tc>
                  <a:txBody>
                    <a:bodyPr/>
                    <a:lstStyle/>
                    <a:p>
                      <a:pPr marL="12065" marR="33655" indent="-6350" algn="ctr">
                        <a:lnSpc>
                          <a:spcPct val="107000"/>
                        </a:lnSpc>
                        <a:spcAft>
                          <a:spcPts val="0"/>
                        </a:spcAft>
                      </a:pPr>
                      <a:r>
                        <a:rPr lang="en-AU" sz="2400">
                          <a:effectLst/>
                        </a:rPr>
                        <a:t>(A)</a:t>
                      </a:r>
                      <a:endParaRPr lang="en-AU" sz="24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73025" marT="71755" marB="0" anchor="ctr"/>
                </a:tc>
                <a:tc>
                  <a:txBody>
                    <a:bodyPr/>
                    <a:lstStyle/>
                    <a:p>
                      <a:pPr marL="12065" indent="-6350">
                        <a:lnSpc>
                          <a:spcPct val="107000"/>
                        </a:lnSpc>
                        <a:spcAft>
                          <a:spcPts val="0"/>
                        </a:spcAft>
                      </a:pPr>
                      <a:r>
                        <a:rPr lang="en-AU" sz="2400">
                          <a:effectLst/>
                        </a:rPr>
                        <a:t>Increasing</a:t>
                      </a:r>
                      <a:endParaRPr lang="en-AU" sz="24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73025" marT="71755" marB="0" anchor="ctr"/>
                </a:tc>
                <a:tc>
                  <a:txBody>
                    <a:bodyPr/>
                    <a:lstStyle/>
                    <a:p>
                      <a:pPr marL="12065" indent="-6350">
                        <a:lnSpc>
                          <a:spcPct val="107000"/>
                        </a:lnSpc>
                        <a:spcAft>
                          <a:spcPts val="0"/>
                        </a:spcAft>
                      </a:pPr>
                      <a:r>
                        <a:rPr lang="en-AU" sz="2400">
                          <a:effectLst/>
                        </a:rPr>
                        <a:t>Decreasing</a:t>
                      </a:r>
                      <a:endParaRPr lang="en-AU" sz="24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73025" marT="71755" marB="0" anchor="ctr"/>
                </a:tc>
                <a:extLst>
                  <a:ext uri="{0D108BD9-81ED-4DB2-BD59-A6C34878D82A}">
                    <a16:rowId xmlns:a16="http://schemas.microsoft.com/office/drawing/2014/main" val="874714378"/>
                  </a:ext>
                </a:extLst>
              </a:tr>
              <a:tr h="620765">
                <a:tc>
                  <a:txBody>
                    <a:bodyPr/>
                    <a:lstStyle/>
                    <a:p>
                      <a:pPr marL="12065" marR="33655" indent="-6350" algn="ctr">
                        <a:lnSpc>
                          <a:spcPct val="107000"/>
                        </a:lnSpc>
                        <a:spcAft>
                          <a:spcPts val="0"/>
                        </a:spcAft>
                      </a:pPr>
                      <a:r>
                        <a:rPr lang="en-AU" sz="2400">
                          <a:effectLst/>
                        </a:rPr>
                        <a:t>(B)</a:t>
                      </a:r>
                      <a:endParaRPr lang="en-AU" sz="24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73025" marT="71755" marB="0" anchor="ctr"/>
                </a:tc>
                <a:tc>
                  <a:txBody>
                    <a:bodyPr/>
                    <a:lstStyle/>
                    <a:p>
                      <a:pPr marL="12065" indent="-6350">
                        <a:lnSpc>
                          <a:spcPct val="107000"/>
                        </a:lnSpc>
                        <a:spcAft>
                          <a:spcPts val="0"/>
                        </a:spcAft>
                      </a:pPr>
                      <a:r>
                        <a:rPr lang="en-AU" sz="2400">
                          <a:effectLst/>
                        </a:rPr>
                        <a:t>Decreasing</a:t>
                      </a:r>
                      <a:endParaRPr lang="en-AU" sz="24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73025" marT="71755" marB="0" anchor="ctr"/>
                </a:tc>
                <a:tc>
                  <a:txBody>
                    <a:bodyPr/>
                    <a:lstStyle/>
                    <a:p>
                      <a:pPr marL="12065" indent="-6350">
                        <a:lnSpc>
                          <a:spcPct val="107000"/>
                        </a:lnSpc>
                        <a:spcAft>
                          <a:spcPts val="0"/>
                        </a:spcAft>
                      </a:pPr>
                      <a:r>
                        <a:rPr lang="en-AU" sz="2400">
                          <a:effectLst/>
                        </a:rPr>
                        <a:t>Increasing</a:t>
                      </a:r>
                      <a:endParaRPr lang="en-AU" sz="24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73025" marT="71755" marB="0" anchor="ctr"/>
                </a:tc>
                <a:extLst>
                  <a:ext uri="{0D108BD9-81ED-4DB2-BD59-A6C34878D82A}">
                    <a16:rowId xmlns:a16="http://schemas.microsoft.com/office/drawing/2014/main" val="2840985180"/>
                  </a:ext>
                </a:extLst>
              </a:tr>
              <a:tr h="620765">
                <a:tc>
                  <a:txBody>
                    <a:bodyPr/>
                    <a:lstStyle/>
                    <a:p>
                      <a:pPr marL="12065" marR="35560" indent="-6350" algn="ctr">
                        <a:lnSpc>
                          <a:spcPct val="107000"/>
                        </a:lnSpc>
                        <a:spcAft>
                          <a:spcPts val="0"/>
                        </a:spcAft>
                      </a:pPr>
                      <a:r>
                        <a:rPr lang="en-AU" sz="2400">
                          <a:effectLst/>
                        </a:rPr>
                        <a:t>(C)</a:t>
                      </a:r>
                      <a:endParaRPr lang="en-AU" sz="24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73025" marT="71755" marB="0" anchor="ctr"/>
                </a:tc>
                <a:tc>
                  <a:txBody>
                    <a:bodyPr/>
                    <a:lstStyle/>
                    <a:p>
                      <a:pPr marL="12065" indent="-6350">
                        <a:lnSpc>
                          <a:spcPct val="107000"/>
                        </a:lnSpc>
                        <a:spcAft>
                          <a:spcPts val="0"/>
                        </a:spcAft>
                      </a:pPr>
                      <a:r>
                        <a:rPr lang="en-AU" sz="2400">
                          <a:effectLst/>
                        </a:rPr>
                        <a:t>Increasing</a:t>
                      </a:r>
                      <a:endParaRPr lang="en-AU" sz="24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73025" marT="71755" marB="0" anchor="ctr"/>
                </a:tc>
                <a:tc>
                  <a:txBody>
                    <a:bodyPr/>
                    <a:lstStyle/>
                    <a:p>
                      <a:pPr marL="12065" indent="-6350">
                        <a:lnSpc>
                          <a:spcPct val="107000"/>
                        </a:lnSpc>
                        <a:spcAft>
                          <a:spcPts val="0"/>
                        </a:spcAft>
                      </a:pPr>
                      <a:r>
                        <a:rPr lang="en-AU" sz="2400">
                          <a:effectLst/>
                        </a:rPr>
                        <a:t>Increasing</a:t>
                      </a:r>
                      <a:endParaRPr lang="en-AU" sz="24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73025" marT="71755" marB="0" anchor="ctr"/>
                </a:tc>
                <a:extLst>
                  <a:ext uri="{0D108BD9-81ED-4DB2-BD59-A6C34878D82A}">
                    <a16:rowId xmlns:a16="http://schemas.microsoft.com/office/drawing/2014/main" val="2437537384"/>
                  </a:ext>
                </a:extLst>
              </a:tr>
              <a:tr h="620765">
                <a:tc>
                  <a:txBody>
                    <a:bodyPr/>
                    <a:lstStyle/>
                    <a:p>
                      <a:pPr marL="12065" marR="25400" indent="-6350" algn="ctr">
                        <a:lnSpc>
                          <a:spcPct val="107000"/>
                        </a:lnSpc>
                        <a:spcAft>
                          <a:spcPts val="0"/>
                        </a:spcAft>
                      </a:pPr>
                      <a:r>
                        <a:rPr lang="en-AU" sz="2400">
                          <a:effectLst/>
                        </a:rPr>
                        <a:t>(D)</a:t>
                      </a:r>
                      <a:endParaRPr lang="en-AU" sz="24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73025" marT="71755" marB="0" anchor="ctr"/>
                </a:tc>
                <a:tc>
                  <a:txBody>
                    <a:bodyPr/>
                    <a:lstStyle/>
                    <a:p>
                      <a:pPr marL="12065" indent="-6350">
                        <a:lnSpc>
                          <a:spcPct val="107000"/>
                        </a:lnSpc>
                        <a:spcAft>
                          <a:spcPts val="0"/>
                        </a:spcAft>
                      </a:pPr>
                      <a:r>
                        <a:rPr lang="en-AU" sz="2400">
                          <a:effectLst/>
                        </a:rPr>
                        <a:t>Decreasing</a:t>
                      </a:r>
                      <a:endParaRPr lang="en-AU" sz="24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73025" marT="71755" marB="0" anchor="ctr"/>
                </a:tc>
                <a:tc>
                  <a:txBody>
                    <a:bodyPr/>
                    <a:lstStyle/>
                    <a:p>
                      <a:pPr marL="12065" indent="-6350">
                        <a:lnSpc>
                          <a:spcPct val="107000"/>
                        </a:lnSpc>
                        <a:spcAft>
                          <a:spcPts val="0"/>
                        </a:spcAft>
                      </a:pPr>
                      <a:r>
                        <a:rPr lang="en-AU" sz="2400" dirty="0">
                          <a:effectLst/>
                        </a:rPr>
                        <a:t>Decreasing</a:t>
                      </a:r>
                      <a:endParaRPr lang="en-AU" sz="24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73025" marT="71755" marB="0" anchor="ctr"/>
                </a:tc>
                <a:extLst>
                  <a:ext uri="{0D108BD9-81ED-4DB2-BD59-A6C34878D82A}">
                    <a16:rowId xmlns:a16="http://schemas.microsoft.com/office/drawing/2014/main" val="3180491512"/>
                  </a:ext>
                </a:extLst>
              </a:tr>
            </a:tbl>
          </a:graphicData>
        </a:graphic>
      </p:graphicFrame>
    </p:spTree>
    <p:extLst>
      <p:ext uri="{BB962C8B-B14F-4D97-AF65-F5344CB8AC3E}">
        <p14:creationId xmlns:p14="http://schemas.microsoft.com/office/powerpoint/2010/main" val="420030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528" y="531787"/>
            <a:ext cx="11328472" cy="1282296"/>
          </a:xfrm>
        </p:spPr>
        <p:txBody>
          <a:bodyPr>
            <a:noAutofit/>
          </a:bodyPr>
          <a:lstStyle/>
          <a:p>
            <a:pPr>
              <a:lnSpc>
                <a:spcPct val="100000"/>
              </a:lnSpc>
            </a:pPr>
            <a:r>
              <a:rPr lang="en-GB" altLang="en-US" sz="1800" b="1" dirty="0">
                <a:solidFill>
                  <a:srgbClr val="FF0000"/>
                </a:solidFill>
                <a:latin typeface="Arial" panose="020B0604020202020204" pitchFamily="34" charset="0"/>
                <a:cs typeface="Arial" panose="020B0604020202020204" pitchFamily="34" charset="0"/>
              </a:rPr>
              <a:t>Exit ticket: </a:t>
            </a:r>
            <a:br>
              <a:rPr lang="en-GB" altLang="en-US" sz="1800" b="1" dirty="0">
                <a:solidFill>
                  <a:srgbClr val="FF0000"/>
                </a:solidFill>
                <a:latin typeface="Arial" panose="020B0604020202020204" pitchFamily="34" charset="0"/>
                <a:cs typeface="Arial" panose="020B0604020202020204" pitchFamily="34" charset="0"/>
              </a:rPr>
            </a:br>
            <a:r>
              <a:rPr lang="en-AU" sz="1800" b="1" dirty="0">
                <a:solidFill>
                  <a:srgbClr val="7030A0"/>
                </a:solidFill>
                <a:latin typeface="Arial" panose="020B0604020202020204" pitchFamily="34" charset="0"/>
                <a:cs typeface="Arial" panose="020B0604020202020204" pitchFamily="34" charset="0"/>
              </a:rPr>
              <a:t>e. </a:t>
            </a:r>
            <a:r>
              <a:rPr lang="en-AU" sz="1800" b="1" u="sng" dirty="0">
                <a:solidFill>
                  <a:srgbClr val="7030A0"/>
                </a:solidFill>
                <a:latin typeface="Arial" panose="020B0604020202020204" pitchFamily="34" charset="0"/>
                <a:cs typeface="Arial" panose="020B0604020202020204" pitchFamily="34" charset="0"/>
              </a:rPr>
              <a:t>Analyse</a:t>
            </a:r>
            <a:r>
              <a:rPr lang="en-AU" sz="1800" b="1" dirty="0">
                <a:latin typeface="Arial" panose="020B0604020202020204" pitchFamily="34" charset="0"/>
                <a:cs typeface="Arial" panose="020B0604020202020204" pitchFamily="34" charset="0"/>
              </a:rPr>
              <a:t> </a:t>
            </a:r>
            <a:r>
              <a:rPr lang="en-AU" sz="1800" dirty="0">
                <a:latin typeface="Arial" panose="020B0604020202020204" pitchFamily="34" charset="0"/>
                <a:cs typeface="Arial" panose="020B0604020202020204" pitchFamily="34" charset="0"/>
              </a:rPr>
              <a:t>ecological data to </a:t>
            </a:r>
            <a:r>
              <a:rPr lang="en-AU" sz="1800" b="1" u="sng" dirty="0">
                <a:solidFill>
                  <a:srgbClr val="7030A0"/>
                </a:solidFill>
                <a:latin typeface="Arial" panose="020B0604020202020204" pitchFamily="34" charset="0"/>
                <a:cs typeface="Arial" panose="020B0604020202020204" pitchFamily="34" charset="0"/>
              </a:rPr>
              <a:t>predict</a:t>
            </a:r>
            <a:r>
              <a:rPr lang="en-AU" sz="1800" dirty="0">
                <a:latin typeface="Arial" panose="020B0604020202020204" pitchFamily="34" charset="0"/>
                <a:cs typeface="Arial" panose="020B0604020202020204" pitchFamily="34" charset="0"/>
              </a:rPr>
              <a:t> temporal and spatial Successional changes</a:t>
            </a:r>
            <a:br>
              <a:rPr lang="en-AU" sz="1800" dirty="0">
                <a:latin typeface="Arial" panose="020B0604020202020204" pitchFamily="34" charset="0"/>
                <a:cs typeface="Arial" panose="020B0604020202020204" pitchFamily="34" charset="0"/>
              </a:rPr>
            </a:br>
            <a:r>
              <a:rPr lang="en-AU" sz="1800" dirty="0">
                <a:latin typeface="Arial" panose="020B0604020202020204" pitchFamily="34" charset="0"/>
                <a:cs typeface="Arial" panose="020B0604020202020204" pitchFamily="34" charset="0"/>
              </a:rPr>
              <a:t>as well as (3.2.1 e - define ecological niche in terms of habitat, feeding relationships and interactions with other species)</a:t>
            </a:r>
            <a:br>
              <a:rPr lang="en-AU" sz="1800" dirty="0">
                <a:latin typeface="Arial" panose="020B0604020202020204" pitchFamily="34" charset="0"/>
                <a:cs typeface="Arial" panose="020B0604020202020204" pitchFamily="34" charset="0"/>
              </a:rPr>
            </a:br>
            <a:br>
              <a:rPr lang="en-AU" sz="1800" dirty="0">
                <a:latin typeface="Arial" panose="020B0604020202020204" pitchFamily="34" charset="0"/>
                <a:cs typeface="Arial" panose="020B0604020202020204" pitchFamily="34" charset="0"/>
              </a:rPr>
            </a:br>
            <a:r>
              <a:rPr lang="fr-FR" sz="1800" b="1" dirty="0">
                <a:latin typeface="Arial" panose="020B0604020202020204" pitchFamily="34" charset="0"/>
                <a:cs typeface="Arial" panose="020B0604020202020204" pitchFamily="34" charset="0"/>
              </a:rPr>
              <a:t>SO MOCKEXAM 2020 SA1  </a:t>
            </a:r>
            <a:r>
              <a:rPr lang="en-AU" sz="1800" b="1" dirty="0">
                <a:latin typeface="Arial" panose="020B0604020202020204" pitchFamily="34" charset="0"/>
                <a:cs typeface="Arial" panose="020B0604020202020204" pitchFamily="34" charset="0"/>
              </a:rPr>
              <a:t>QUESTION 22 (5 marks) </a:t>
            </a:r>
            <a:endParaRPr lang="en-AU" sz="1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26474" y="6244313"/>
            <a:ext cx="11166762" cy="731434"/>
          </a:xfrm>
        </p:spPr>
        <p:txBody>
          <a:bodyPr>
            <a:noAutofit/>
          </a:bodyPr>
          <a:lstStyle/>
          <a:p>
            <a:r>
              <a:rPr lang="en-AU" sz="2400" dirty="0"/>
              <a:t>a) Draw three conclusions about the successional relationships in this ecosystem. </a:t>
            </a:r>
            <a:r>
              <a:rPr lang="en-AU" sz="2400" i="1" dirty="0"/>
              <a:t>[3 marks] </a:t>
            </a:r>
            <a:r>
              <a:rPr lang="en-AU" sz="2400" dirty="0"/>
              <a:t>	</a:t>
            </a:r>
            <a:endParaRPr lang="en-AU" sz="2400" dirty="0">
              <a:solidFill>
                <a:srgbClr val="FF0000"/>
              </a:solidFill>
            </a:endParaRPr>
          </a:p>
        </p:txBody>
      </p:sp>
      <p:sp>
        <p:nvSpPr>
          <p:cNvPr id="5" name="Rectangle 6"/>
          <p:cNvSpPr>
            <a:spLocks noChangeArrowheads="1"/>
          </p:cNvSpPr>
          <p:nvPr/>
        </p:nvSpPr>
        <p:spPr bwMode="auto">
          <a:xfrm>
            <a:off x="2763838" y="674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TW"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AU" altLang="zh-TW"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zh-TW" sz="1800" b="0" i="0" u="none" strike="noStrike" cap="none" normalizeH="0" baseline="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988220" y="2322068"/>
            <a:ext cx="8155780" cy="3922246"/>
          </a:xfrm>
          <a:prstGeom prst="rect">
            <a:avLst/>
          </a:prstGeom>
        </p:spPr>
      </p:pic>
    </p:spTree>
    <p:extLst>
      <p:ext uri="{BB962C8B-B14F-4D97-AF65-F5344CB8AC3E}">
        <p14:creationId xmlns:p14="http://schemas.microsoft.com/office/powerpoint/2010/main" val="2614529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7B324562498D44B98EC2ABE5D9CD59" ma:contentTypeVersion="33" ma:contentTypeDescription="Create a new document." ma:contentTypeScope="" ma:versionID="463c2dccc99a7afa08999d09c1a6bdee">
  <xsd:schema xmlns:xsd="http://www.w3.org/2001/XMLSchema" xmlns:xs="http://www.w3.org/2001/XMLSchema" xmlns:p="http://schemas.microsoft.com/office/2006/metadata/properties" xmlns:ns3="b9306f95-88d7-4674-bd74-ced2435919e5" xmlns:ns4="2ee2073b-28d7-4525-9f60-4424def2b9b5" targetNamespace="http://schemas.microsoft.com/office/2006/metadata/properties" ma:root="true" ma:fieldsID="09303064831207c0284db4b20e9cd9ae" ns3:_="" ns4:_="">
    <xsd:import namespace="b9306f95-88d7-4674-bd74-ced2435919e5"/>
    <xsd:import namespace="2ee2073b-28d7-4525-9f60-4424def2b9b5"/>
    <xsd:element name="properties">
      <xsd:complexType>
        <xsd:sequence>
          <xsd:element name="documentManagement">
            <xsd:complexType>
              <xsd:all>
                <xsd:element ref="ns3:NotebookType" minOccurs="0"/>
                <xsd:element ref="ns3:FolderType" minOccurs="0"/>
                <xsd:element ref="ns3:Owner" minOccurs="0"/>
                <xsd:element ref="ns3:DefaultSectionNames" minOccurs="0"/>
                <xsd:element ref="ns3:Templates" minOccurs="0"/>
                <xsd:element ref="ns3:CultureName"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4:SharedWithUsers" minOccurs="0"/>
                <xsd:element ref="ns4:SharedWithDetails" minOccurs="0"/>
                <xsd:element ref="ns4:SharingHintHash" minOccurs="0"/>
                <xsd:element ref="ns3:TeamsChannelId" minOccurs="0"/>
                <xsd:element ref="ns3:IsNotebookLocked" minOccurs="0"/>
                <xsd:element ref="ns3:Math_Settings" minOccurs="0"/>
                <xsd:element ref="ns3:MediaServiceMetadata" minOccurs="0"/>
                <xsd:element ref="ns3:MediaServiceFastMetadata" minOccurs="0"/>
                <xsd:element ref="ns3:MediaServiceDateTaken" minOccurs="0"/>
                <xsd:element ref="ns3:Distribution_Groups" minOccurs="0"/>
                <xsd:element ref="ns3:LMS_Mapping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306f95-88d7-4674-bd74-ced2435919e5"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1" nillable="true" ma:displayName="Default Section Names" ma:internalName="DefaultSectionNames">
      <xsd:simpleType>
        <xsd:restriction base="dms:Note">
          <xsd:maxLength value="255"/>
        </xsd:restriction>
      </xsd:simpleType>
    </xsd:element>
    <xsd:element name="Templates" ma:index="12" nillable="true" ma:displayName="Templates" ma:internalName="Templates">
      <xsd:simpleType>
        <xsd:restriction base="dms:Note">
          <xsd:maxLength value="255"/>
        </xsd:restriction>
      </xsd:simpleType>
    </xsd:element>
    <xsd:element name="CultureName" ma:index="13" nillable="true" ma:displayName="Culture Name" ma:internalName="CultureName">
      <xsd:simpleType>
        <xsd:restriction base="dms:Text"/>
      </xsd:simpleType>
    </xsd:element>
    <xsd:element name="AppVersion" ma:index="14" nillable="true" ma:displayName="App Version" ma:internalName="AppVersion">
      <xsd:simpleType>
        <xsd:restriction base="dms:Text"/>
      </xsd:simpleType>
    </xsd:element>
    <xsd:element name="Teachers" ma:index="15"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6"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7"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8" nillable="true" ma:displayName="Invited Teachers" ma:internalName="Invited_Teachers">
      <xsd:simpleType>
        <xsd:restriction base="dms:Note">
          <xsd:maxLength value="255"/>
        </xsd:restriction>
      </xsd:simpleType>
    </xsd:element>
    <xsd:element name="Invited_Students" ma:index="19" nillable="true" ma:displayName="Invited Students" ma:internalName="Invited_Students">
      <xsd:simpleType>
        <xsd:restriction base="dms:Note">
          <xsd:maxLength value="255"/>
        </xsd:restriction>
      </xsd:simpleType>
    </xsd:element>
    <xsd:element name="Self_Registration_Enabled" ma:index="20" nillable="true" ma:displayName="Self Registration Enabled" ma:internalName="Self_Registration_Enabled">
      <xsd:simpleType>
        <xsd:restriction base="dms:Boolean"/>
      </xsd:simpleType>
    </xsd:element>
    <xsd:element name="Has_Teacher_Only_SectionGroup" ma:index="21" nillable="true" ma:displayName="Has Teacher Only SectionGroup" ma:internalName="Has_Teacher_Only_SectionGroup">
      <xsd:simpleType>
        <xsd:restriction base="dms:Boolean"/>
      </xsd:simpleType>
    </xsd:element>
    <xsd:element name="Is_Collaboration_Space_Locked" ma:index="22" nillable="true" ma:displayName="Is Collaboration Space Locked" ma:internalName="Is_Collaboration_Space_Locked">
      <xsd:simpleType>
        <xsd:restriction base="dms:Boolean"/>
      </xsd:simpleType>
    </xsd:element>
    <xsd:element name="TeamsChannelId" ma:index="26" nillable="true" ma:displayName="Teams Channel Id" ma:internalName="TeamsChannelId">
      <xsd:simpleType>
        <xsd:restriction base="dms:Text"/>
      </xsd:simpleType>
    </xsd:element>
    <xsd:element name="IsNotebookLocked" ma:index="27" nillable="true" ma:displayName="Is Notebook Locked" ma:internalName="IsNotebookLocked">
      <xsd:simpleType>
        <xsd:restriction base="dms:Boolean"/>
      </xsd:simpleType>
    </xsd:element>
    <xsd:element name="Math_Settings" ma:index="28" nillable="true" ma:displayName="Math Settings" ma:internalName="Math_Settings">
      <xsd:simpleType>
        <xsd:restriction base="dms:Text"/>
      </xsd:simpleType>
    </xsd:element>
    <xsd:element name="MediaServiceMetadata" ma:index="29" nillable="true" ma:displayName="MediaServiceMetadata" ma:hidden="true" ma:internalName="MediaServiceMetadata" ma:readOnly="true">
      <xsd:simpleType>
        <xsd:restriction base="dms:Note"/>
      </xsd:simpleType>
    </xsd:element>
    <xsd:element name="MediaServiceFastMetadata" ma:index="30" nillable="true" ma:displayName="MediaServiceFastMetadata" ma:hidden="true" ma:internalName="MediaServiceFastMetadata" ma:readOnly="true">
      <xsd:simpleType>
        <xsd:restriction base="dms:Note"/>
      </xsd:simpleType>
    </xsd:element>
    <xsd:element name="MediaServiceDateTaken" ma:index="31" nillable="true" ma:displayName="MediaServiceDateTaken" ma:hidden="true" ma:internalName="MediaServiceDateTaken" ma:readOnly="true">
      <xsd:simpleType>
        <xsd:restriction base="dms:Text"/>
      </xsd:simpleType>
    </xsd:element>
    <xsd:element name="Distribution_Groups" ma:index="32" nillable="true" ma:displayName="Distribution Groups" ma:internalName="Distribution_Groups">
      <xsd:simpleType>
        <xsd:restriction base="dms:Note">
          <xsd:maxLength value="255"/>
        </xsd:restriction>
      </xsd:simpleType>
    </xsd:element>
    <xsd:element name="LMS_Mappings" ma:index="33" nillable="true" ma:displayName="LMS Mappings" ma:internalName="LMS_Mappings">
      <xsd:simpleType>
        <xsd:restriction base="dms:Note">
          <xsd:maxLength value="255"/>
        </xsd:restriction>
      </xsd:simpleType>
    </xsd:element>
    <xsd:element name="MediaServiceAutoKeyPoints" ma:index="34" nillable="true" ma:displayName="MediaServiceAutoKeyPoints" ma:hidden="true" ma:internalName="MediaServiceAutoKeyPoints" ma:readOnly="true">
      <xsd:simpleType>
        <xsd:restriction base="dms:Note"/>
      </xsd:simpleType>
    </xsd:element>
    <xsd:element name="MediaServiceKeyPoints" ma:index="35" nillable="true" ma:displayName="KeyPoints" ma:internalName="MediaServiceKeyPoints" ma:readOnly="true">
      <xsd:simpleType>
        <xsd:restriction base="dms:Note">
          <xsd:maxLength value="255"/>
        </xsd:restriction>
      </xsd:simpleType>
    </xsd:element>
    <xsd:element name="MediaServiceAutoTags" ma:index="36" nillable="true" ma:displayName="Tags" ma:internalName="MediaServiceAutoTags" ma:readOnly="true">
      <xsd:simpleType>
        <xsd:restriction base="dms:Text"/>
      </xsd:simpleType>
    </xsd:element>
    <xsd:element name="MediaServiceOCR" ma:index="37" nillable="true" ma:displayName="Extracted Text" ma:internalName="MediaServiceOCR" ma:readOnly="true">
      <xsd:simpleType>
        <xsd:restriction base="dms:Note">
          <xsd:maxLength value="255"/>
        </xsd:restriction>
      </xsd:simpleType>
    </xsd:element>
    <xsd:element name="MediaServiceGenerationTime" ma:index="38" nillable="true" ma:displayName="MediaServiceGenerationTime" ma:hidden="true" ma:internalName="MediaServiceGenerationTime" ma:readOnly="true">
      <xsd:simpleType>
        <xsd:restriction base="dms:Text"/>
      </xsd:simpleType>
    </xsd:element>
    <xsd:element name="MediaServiceEventHashCode" ma:index="39" nillable="true" ma:displayName="MediaServiceEventHashCode" ma:hidden="true" ma:internalName="MediaServiceEventHashCode" ma:readOnly="true">
      <xsd:simpleType>
        <xsd:restriction base="dms:Text"/>
      </xsd:simpleType>
    </xsd:element>
    <xsd:element name="MediaServiceLocation" ma:index="4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e2073b-28d7-4525-9f60-4424def2b9b5" elementFormDefault="qualified">
    <xsd:import namespace="http://schemas.microsoft.com/office/2006/documentManagement/types"/>
    <xsd:import namespace="http://schemas.microsoft.com/office/infopath/2007/PartnerControls"/>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element name="SharingHintHash" ma:index="2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MS_Mappings xmlns="b9306f95-88d7-4674-bd74-ced2435919e5" xsi:nil="true"/>
    <Is_Collaboration_Space_Locked xmlns="b9306f95-88d7-4674-bd74-ced2435919e5" xsi:nil="true"/>
    <Has_Teacher_Only_SectionGroup xmlns="b9306f95-88d7-4674-bd74-ced2435919e5" xsi:nil="true"/>
    <Owner xmlns="b9306f95-88d7-4674-bd74-ced2435919e5">
      <UserInfo>
        <DisplayName/>
        <AccountId xsi:nil="true"/>
        <AccountType/>
      </UserInfo>
    </Owner>
    <Students xmlns="b9306f95-88d7-4674-bd74-ced2435919e5">
      <UserInfo>
        <DisplayName/>
        <AccountId xsi:nil="true"/>
        <AccountType/>
      </UserInfo>
    </Students>
    <AppVersion xmlns="b9306f95-88d7-4674-bd74-ced2435919e5" xsi:nil="true"/>
    <Invited_Students xmlns="b9306f95-88d7-4674-bd74-ced2435919e5" xsi:nil="true"/>
    <FolderType xmlns="b9306f95-88d7-4674-bd74-ced2435919e5" xsi:nil="true"/>
    <CultureName xmlns="b9306f95-88d7-4674-bd74-ced2435919e5" xsi:nil="true"/>
    <Templates xmlns="b9306f95-88d7-4674-bd74-ced2435919e5" xsi:nil="true"/>
    <Math_Settings xmlns="b9306f95-88d7-4674-bd74-ced2435919e5" xsi:nil="true"/>
    <Self_Registration_Enabled xmlns="b9306f95-88d7-4674-bd74-ced2435919e5" xsi:nil="true"/>
    <Distribution_Groups xmlns="b9306f95-88d7-4674-bd74-ced2435919e5" xsi:nil="true"/>
    <Invited_Teachers xmlns="b9306f95-88d7-4674-bd74-ced2435919e5" xsi:nil="true"/>
    <TeamsChannelId xmlns="b9306f95-88d7-4674-bd74-ced2435919e5" xsi:nil="true"/>
    <IsNotebookLocked xmlns="b9306f95-88d7-4674-bd74-ced2435919e5" xsi:nil="true"/>
    <DefaultSectionNames xmlns="b9306f95-88d7-4674-bd74-ced2435919e5" xsi:nil="true"/>
    <NotebookType xmlns="b9306f95-88d7-4674-bd74-ced2435919e5" xsi:nil="true"/>
    <Teachers xmlns="b9306f95-88d7-4674-bd74-ced2435919e5">
      <UserInfo>
        <DisplayName/>
        <AccountId xsi:nil="true"/>
        <AccountType/>
      </UserInfo>
    </Teachers>
    <Student_Groups xmlns="b9306f95-88d7-4674-bd74-ced2435919e5">
      <UserInfo>
        <DisplayName/>
        <AccountId xsi:nil="true"/>
        <AccountType/>
      </UserInfo>
    </Student_Group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D836FC-8695-4F2B-9299-12588EA347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306f95-88d7-4674-bd74-ced2435919e5"/>
    <ds:schemaRef ds:uri="2ee2073b-28d7-4525-9f60-4424def2b9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02ABE-F124-4A19-8E67-0C410C89209E}">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2ee2073b-28d7-4525-9f60-4424def2b9b5"/>
    <ds:schemaRef ds:uri="b9306f95-88d7-4674-bd74-ced2435919e5"/>
    <ds:schemaRef ds:uri="http://www.w3.org/XML/1998/namespace"/>
  </ds:schemaRefs>
</ds:datastoreItem>
</file>

<file path=customXml/itemProps3.xml><?xml version="1.0" encoding="utf-8"?>
<ds:datastoreItem xmlns:ds="http://schemas.openxmlformats.org/officeDocument/2006/customXml" ds:itemID="{A486AA22-BFFF-4BC0-989F-025223A1F7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880</Words>
  <Application>Microsoft Office PowerPoint</Application>
  <PresentationFormat>Widescreen</PresentationFormat>
  <Paragraphs>105</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Times New Roman</vt:lpstr>
      <vt:lpstr>Tw Cen MT</vt:lpstr>
      <vt:lpstr>Tw Cen MT Condensed</vt:lpstr>
      <vt:lpstr>Wingdings 3</vt:lpstr>
      <vt:lpstr>Integral</vt:lpstr>
      <vt:lpstr>3.2.3 e - SUCCESSIONAL CHANGE</vt:lpstr>
      <vt:lpstr>Learning intention  Success criteria</vt:lpstr>
      <vt:lpstr>Syllabus check:</vt:lpstr>
      <vt:lpstr>Predicting temporal and spatial changes in ecosystems</vt:lpstr>
      <vt:lpstr>Fire as a initiator of succession</vt:lpstr>
      <vt:lpstr>Using data to predict changes</vt:lpstr>
      <vt:lpstr>PowerPoint Presentation</vt:lpstr>
      <vt:lpstr>Using data to predict changes EXTERNAL EXAM 202 MC 7   </vt:lpstr>
      <vt:lpstr>Exit ticket:  e. Analyse ecological data to predict temporal and spatial Successional changes as well as (3.2.1 e - define ecological niche in terms of habitat, feeding relationships and interactions with other species)  SO MOCKEXAM 2020 SA1  QUESTION 22 (5 marks)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enzymes</dc:title>
  <dc:creator>BARRETT, Amanda (axbar10)</dc:creator>
  <cp:lastModifiedBy>NIPPERESS, Emma (enipp2)</cp:lastModifiedBy>
  <cp:revision>284</cp:revision>
  <dcterms:created xsi:type="dcterms:W3CDTF">2019-02-18T05:54:17Z</dcterms:created>
  <dcterms:modified xsi:type="dcterms:W3CDTF">2021-03-18T00:51:22Z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0x010100767B324562498D44B98EC2ABE5D9CD59</vt:lpwstr>
  </property>
</Properties>
</file>