
<file path=[Content_Types].xml><?xml version="1.0" encoding="utf-8"?>
<Types xmlns="http://schemas.openxmlformats.org/package/2006/content-types">
  <Default Extension="bin" ContentType="application/vnd.ms-office.activeX"/>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1.xml" ContentType="application/vnd.ms-office.activeX+xml"/>
  <Override PartName="/ppt/notesSlides/notesSlide6.xml" ContentType="application/vnd.openxmlformats-officedocument.presentationml.notesSlide+xml"/>
  <Override PartName="/ppt/activeX/activeX2.xml" ContentType="application/vnd.ms-office.activeX+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71" r:id="rId3"/>
    <p:sldId id="359" r:id="rId4"/>
    <p:sldId id="350"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40" r:id="rId20"/>
    <p:sldId id="341" r:id="rId21"/>
    <p:sldId id="342" r:id="rId22"/>
    <p:sldId id="351" r:id="rId23"/>
    <p:sldId id="352" r:id="rId24"/>
    <p:sldId id="349" r:id="rId25"/>
    <p:sldId id="353" r:id="rId26"/>
    <p:sldId id="355" r:id="rId27"/>
    <p:sldId id="356" r:id="rId28"/>
    <p:sldId id="357" r:id="rId29"/>
    <p:sldId id="358" r:id="rId30"/>
    <p:sldId id="360" r:id="rId31"/>
    <p:sldId id="361" r:id="rId32"/>
    <p:sldId id="34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Stewart" initials="LS" lastIdx="1" clrIdx="0">
    <p:extLst>
      <p:ext uri="{19B8F6BF-5375-455C-9EA6-DF929625EA0E}">
        <p15:presenceInfo xmlns:p15="http://schemas.microsoft.com/office/powerpoint/2012/main" userId="S-1-5-21-2352012318-2516782138-888662422-8456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76" autoAdjust="0"/>
    <p:restoredTop sz="94627"/>
  </p:normalViewPr>
  <p:slideViewPr>
    <p:cSldViewPr snapToGrid="0" snapToObjects="1">
      <p:cViewPr varScale="1">
        <p:scale>
          <a:sx n="62" d="100"/>
          <a:sy n="62" d="100"/>
        </p:scale>
        <p:origin x="6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E3EFF-570C-4CDA-A040-58397E0E622D}" type="datetimeFigureOut">
              <a:rPr lang="en-AU" smtClean="0"/>
              <a:t>24/04/2021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87EA6-E043-4BF2-852D-E5E84A278EC5}" type="slidenum">
              <a:rPr lang="en-AU" smtClean="0"/>
              <a:t>‹#›</a:t>
            </a:fld>
            <a:endParaRPr lang="en-AU"/>
          </a:p>
        </p:txBody>
      </p:sp>
    </p:spTree>
    <p:extLst>
      <p:ext uri="{BB962C8B-B14F-4D97-AF65-F5344CB8AC3E}">
        <p14:creationId xmlns:p14="http://schemas.microsoft.com/office/powerpoint/2010/main" val="76707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20BBA9FA-A28A-49B7-BB7B-DC8A2C986E10}" type="slidenum">
              <a:rPr lang="en-GB" altLang="en-US" sz="1200" smtClean="0"/>
              <a:pPr/>
              <a:t>5</a:t>
            </a:fld>
            <a:endParaRPr lang="en-GB"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685800" y="4343400"/>
            <a:ext cx="5622925" cy="4114800"/>
          </a:xfrm>
          <a:noFill/>
        </p:spPr>
        <p:txBody>
          <a:bodyPr/>
          <a:lstStyle/>
          <a:p>
            <a:pPr eaLnBrk="1" hangingPunct="1">
              <a:spcBef>
                <a:spcPct val="0"/>
              </a:spcBef>
            </a:pPr>
            <a:endParaRPr lang="en-GB" altLang="en-US"/>
          </a:p>
        </p:txBody>
      </p:sp>
    </p:spTree>
    <p:extLst>
      <p:ext uri="{BB962C8B-B14F-4D97-AF65-F5344CB8AC3E}">
        <p14:creationId xmlns:p14="http://schemas.microsoft.com/office/powerpoint/2010/main" val="1130036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200"/>
              <a:t>Cell Biology </a:t>
            </a:r>
          </a:p>
        </p:txBody>
      </p:sp>
      <p:sp>
        <p:nvSpPr>
          <p:cNvPr id="35843" name="Rectangle 3"/>
          <p:cNvSpPr>
            <a:spLocks noGrp="1" noChangeArrowheads="1"/>
          </p:cNvSpPr>
          <p:nvPr>
            <p:ph type="dt" sz="quarter" idx="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A56862E7-E105-4DAB-8834-E35FAAB3860A}" type="datetime1">
              <a:rPr lang="en-US" altLang="en-US" sz="1200" smtClean="0"/>
              <a:pPr/>
              <a:t>4/24/2021</a:t>
            </a:fld>
            <a:endParaRPr lang="en-US" altLang="en-US" sz="1200"/>
          </a:p>
        </p:txBody>
      </p:sp>
      <p:sp>
        <p:nvSpPr>
          <p:cNvPr id="35844" name="Rectangle 6"/>
          <p:cNvSpPr>
            <a:spLocks noGrp="1" noChangeArrowheads="1"/>
          </p:cNvSpPr>
          <p:nvPr>
            <p:ph type="ftr" sz="quarter" idx="4"/>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200"/>
              <a:t>G. Podgorski, Biol 1010</a:t>
            </a:r>
          </a:p>
        </p:txBody>
      </p:sp>
      <p:sp>
        <p:nvSpPr>
          <p:cNvPr id="35845"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BF175DFD-DDBF-4DC2-A87E-9042AA15667C}" type="slidenum">
              <a:rPr lang="en-US" altLang="en-US" sz="1200" smtClean="0"/>
              <a:pPr/>
              <a:t>32</a:t>
            </a:fld>
            <a:endParaRPr lang="en-US" altLang="en-US" sz="1200"/>
          </a:p>
        </p:txBody>
      </p:sp>
      <p:sp>
        <p:nvSpPr>
          <p:cNvPr id="35846" name="Rectangle 2"/>
          <p:cNvSpPr>
            <a:spLocks noGrp="1" noRot="1" noChangeAspect="1" noChangeArrowheads="1" noTextEdit="1"/>
          </p:cNvSpPr>
          <p:nvPr>
            <p:ph type="sldImg"/>
          </p:nvPr>
        </p:nvSpPr>
        <p:spPr>
          <a:xfrm>
            <a:off x="519113" y="708025"/>
            <a:ext cx="6284912" cy="3536950"/>
          </a:xfrm>
          <a:ln/>
        </p:spPr>
      </p:sp>
      <p:sp>
        <p:nvSpPr>
          <p:cNvPr id="35847" name="Rectangle 3"/>
          <p:cNvSpPr>
            <a:spLocks noGrp="1" noChangeArrowheads="1"/>
          </p:cNvSpPr>
          <p:nvPr>
            <p:ph type="body" idx="1"/>
          </p:nvPr>
        </p:nvSpPr>
        <p:spPr>
          <a:noFill/>
        </p:spPr>
        <p:txBody>
          <a:bodyPr/>
          <a:lstStyle/>
          <a:p>
            <a:pPr eaLnBrk="1" hangingPunct="1"/>
            <a:endParaRPr lang="en-AU" altLang="en-US"/>
          </a:p>
        </p:txBody>
      </p:sp>
    </p:spTree>
    <p:extLst>
      <p:ext uri="{BB962C8B-B14F-4D97-AF65-F5344CB8AC3E}">
        <p14:creationId xmlns:p14="http://schemas.microsoft.com/office/powerpoint/2010/main" val="241122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95216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07443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5C546822-6FAD-4998-B782-0758511764D6}" type="slidenum">
              <a:rPr lang="en-US" altLang="en-US" sz="1200" smtClean="0"/>
              <a:pPr/>
              <a:t>12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GB" altLang="en-US"/>
              <a:t>It is the phosphate group which gives DNA its acidic properties</a:t>
            </a:r>
            <a:endParaRPr lang="en-US" altLang="en-US"/>
          </a:p>
        </p:txBody>
      </p:sp>
    </p:spTree>
    <p:extLst>
      <p:ext uri="{BB962C8B-B14F-4D97-AF65-F5344CB8AC3E}">
        <p14:creationId xmlns:p14="http://schemas.microsoft.com/office/powerpoint/2010/main" val="558192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6461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2E31600D-7AF8-4A10-B32B-F945388FF51F}" type="slidenum">
              <a:rPr lang="en-GB" altLang="en-US" sz="1200" smtClean="0"/>
              <a:pPr/>
              <a:t>23</a:t>
            </a:fld>
            <a:endParaRPr lang="en-GB"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685800" y="4343400"/>
            <a:ext cx="5622925" cy="4114800"/>
          </a:xfrm>
          <a:noFill/>
        </p:spPr>
        <p:txBody>
          <a:bodyPr/>
          <a:lstStyle/>
          <a:p>
            <a:pPr eaLnBrk="1" hangingPunct="1">
              <a:lnSpc>
                <a:spcPct val="90000"/>
              </a:lnSpc>
            </a:pPr>
            <a:endParaRPr lang="en-GB" altLang="en-US"/>
          </a:p>
        </p:txBody>
      </p:sp>
    </p:spTree>
    <p:extLst>
      <p:ext uri="{BB962C8B-B14F-4D97-AF65-F5344CB8AC3E}">
        <p14:creationId xmlns:p14="http://schemas.microsoft.com/office/powerpoint/2010/main" val="23792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FAE421-6357-42E3-9E35-AB570C30DC5C}" type="slidenum">
              <a:rPr lang="en-GB" altLang="en-US" smtClean="0">
                <a:latin typeface="Times New Roman" panose="02020603050405020304" pitchFamily="18" charset="0"/>
              </a:rPr>
              <a:pPr/>
              <a:t>24</a:t>
            </a:fld>
            <a:endParaRPr lang="en-GB" altLang="en-US">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622925" cy="4114800"/>
          </a:xfrm>
          <a:noFill/>
        </p:spPr>
        <p:txBody>
          <a:bodyPr/>
          <a:lstStyle/>
          <a:p>
            <a:pPr eaLnBrk="1" hangingPunct="1">
              <a:spcBef>
                <a:spcPct val="0"/>
              </a:spcBef>
            </a:pPr>
            <a:endParaRPr lang="en-GB" altLang="en-US"/>
          </a:p>
        </p:txBody>
      </p:sp>
    </p:spTree>
    <p:extLst>
      <p:ext uri="{BB962C8B-B14F-4D97-AF65-F5344CB8AC3E}">
        <p14:creationId xmlns:p14="http://schemas.microsoft.com/office/powerpoint/2010/main" val="193971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9FD088DB-8219-408D-87E8-386E57CFF9DC}" type="slidenum">
              <a:rPr lang="en-GB" altLang="en-US" sz="1200" smtClean="0"/>
              <a:pPr/>
              <a:t>25</a:t>
            </a:fld>
            <a:endParaRPr lang="en-GB"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685800" y="4343400"/>
            <a:ext cx="5622925" cy="4114800"/>
          </a:xfrm>
          <a:noFill/>
        </p:spPr>
        <p:txBody>
          <a:bodyPr/>
          <a:lstStyle/>
          <a:p>
            <a:pPr eaLnBrk="1" hangingPunct="1"/>
            <a:endParaRPr lang="en-GB" altLang="en-US"/>
          </a:p>
        </p:txBody>
      </p:sp>
    </p:spTree>
    <p:extLst>
      <p:ext uri="{BB962C8B-B14F-4D97-AF65-F5344CB8AC3E}">
        <p14:creationId xmlns:p14="http://schemas.microsoft.com/office/powerpoint/2010/main" val="380008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82553F32-2EAB-4835-9654-3D890C647F03}" type="slidenum">
              <a:rPr lang="en-US" altLang="en-US" sz="1200" smtClean="0"/>
              <a:pPr/>
              <a:t>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8225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18" Type="http://schemas.openxmlformats.org/officeDocument/2006/relationships/image" Target="../media/image29.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17" Type="http://schemas.openxmlformats.org/officeDocument/2006/relationships/image" Target="../media/image28.jpeg"/><Relationship Id="rId2" Type="http://schemas.openxmlformats.org/officeDocument/2006/relationships/image" Target="../media/image13.jpeg"/><Relationship Id="rId16"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5" Type="http://schemas.openxmlformats.org/officeDocument/2006/relationships/image" Target="../media/image2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 Id="rId1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32.jpe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41.jpeg"/><Relationship Id="rId10" Type="http://schemas.openxmlformats.org/officeDocument/2006/relationships/image" Target="../media/image46.jpeg"/><Relationship Id="rId4" Type="http://schemas.openxmlformats.org/officeDocument/2006/relationships/image" Target="../media/image40.jpeg"/><Relationship Id="rId9" Type="http://schemas.openxmlformats.org/officeDocument/2006/relationships/image" Target="../media/image45.jpeg"/></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control" Target="../activeX/activeX1.xml"/><Relationship Id="rId4" Type="http://schemas.openxmlformats.org/officeDocument/2006/relationships/image" Target="../media/image50.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control" Target="../activeX/activeX2.xml"/><Relationship Id="rId4" Type="http://schemas.openxmlformats.org/officeDocument/2006/relationships/image" Target="../media/image51.wmf"/></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2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_-vZ_g7K6P0"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www.youtube.com/watch?v=8kK2zwjRV0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3DD4-8F3A-724A-A663-96943C6DD71A}"/>
              </a:ext>
            </a:extLst>
          </p:cNvPr>
          <p:cNvSpPr>
            <a:spLocks noGrp="1"/>
          </p:cNvSpPr>
          <p:nvPr>
            <p:ph type="ctrTitle"/>
          </p:nvPr>
        </p:nvSpPr>
        <p:spPr>
          <a:xfrm>
            <a:off x="0" y="4960137"/>
            <a:ext cx="8424620" cy="1463040"/>
          </a:xfrm>
        </p:spPr>
        <p:txBody>
          <a:bodyPr>
            <a:normAutofit/>
          </a:bodyPr>
          <a:lstStyle/>
          <a:p>
            <a:r>
              <a:rPr lang="en-US" dirty="0"/>
              <a:t>4.1.1. </a:t>
            </a:r>
            <a:r>
              <a:rPr lang="en-US" dirty="0" err="1"/>
              <a:t>A,b</a:t>
            </a:r>
            <a:r>
              <a:rPr lang="en-US" dirty="0"/>
              <a:t> – </a:t>
            </a:r>
            <a:r>
              <a:rPr lang="en-US" dirty="0" err="1"/>
              <a:t>dna</a:t>
            </a:r>
            <a:r>
              <a:rPr lang="en-US" dirty="0"/>
              <a:t> structure</a:t>
            </a:r>
          </a:p>
        </p:txBody>
      </p:sp>
      <p:sp>
        <p:nvSpPr>
          <p:cNvPr id="3" name="Subtitle 2">
            <a:extLst>
              <a:ext uri="{FF2B5EF4-FFF2-40B4-BE49-F238E27FC236}">
                <a16:creationId xmlns:a16="http://schemas.microsoft.com/office/drawing/2014/main" id="{100F20FE-5A3D-224A-905D-FB5781A7FB61}"/>
              </a:ext>
            </a:extLst>
          </p:cNvPr>
          <p:cNvSpPr>
            <a:spLocks noGrp="1"/>
          </p:cNvSpPr>
          <p:nvPr>
            <p:ph type="subTitle" idx="1"/>
          </p:nvPr>
        </p:nvSpPr>
        <p:spPr>
          <a:xfrm>
            <a:off x="8424620" y="4960347"/>
            <a:ext cx="3337889" cy="1670858"/>
          </a:xfrm>
        </p:spPr>
        <p:txBody>
          <a:bodyPr>
            <a:normAutofit fontScale="92500" lnSpcReduction="10000"/>
          </a:bodyPr>
          <a:lstStyle/>
          <a:p>
            <a:r>
              <a:rPr lang="en-AU" b="1" dirty="0"/>
              <a:t>TEXT – </a:t>
            </a:r>
          </a:p>
          <a:p>
            <a:r>
              <a:rPr lang="en-AU" b="1" dirty="0"/>
              <a:t>7.1 THE CHEMICAL STRUCTURE OF NUCLEIC ACIDS</a:t>
            </a:r>
          </a:p>
          <a:p>
            <a:r>
              <a:rPr lang="en-AU" b="1" dirty="0"/>
              <a:t>&amp;</a:t>
            </a:r>
          </a:p>
          <a:p>
            <a:r>
              <a:rPr lang="en-AU" b="1" dirty="0"/>
              <a:t>7.2 THE CHEMICAL STRUCTURE OF DNA</a:t>
            </a:r>
          </a:p>
        </p:txBody>
      </p:sp>
    </p:spTree>
    <p:extLst>
      <p:ext uri="{BB962C8B-B14F-4D97-AF65-F5344CB8AC3E}">
        <p14:creationId xmlns:p14="http://schemas.microsoft.com/office/powerpoint/2010/main" val="3356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73264" y="1769656"/>
            <a:ext cx="1008019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dirty="0">
                <a:solidFill>
                  <a:schemeClr val="accent2"/>
                </a:solidFill>
              </a:rPr>
              <a:t>Ribose</a:t>
            </a:r>
            <a:r>
              <a:rPr lang="en-GB" altLang="en-US" dirty="0"/>
              <a:t> is a sugar, like glucose, but with only five</a:t>
            </a:r>
          </a:p>
          <a:p>
            <a:pPr eaLnBrk="1" hangingPunct="1">
              <a:spcBef>
                <a:spcPct val="0"/>
              </a:spcBef>
              <a:buFontTx/>
              <a:buNone/>
            </a:pPr>
            <a:r>
              <a:rPr lang="en-GB" altLang="en-US" dirty="0"/>
              <a:t>carbon atoms in its molecule (we will discuss this molecule later)</a:t>
            </a:r>
            <a:endParaRPr lang="en-US" altLang="en-US" dirty="0"/>
          </a:p>
        </p:txBody>
      </p:sp>
      <p:sp>
        <p:nvSpPr>
          <p:cNvPr id="5123" name="Text Box 3"/>
          <p:cNvSpPr txBox="1">
            <a:spLocks noChangeArrowheads="1"/>
          </p:cNvSpPr>
          <p:nvPr/>
        </p:nvSpPr>
        <p:spPr bwMode="auto">
          <a:xfrm>
            <a:off x="1973263" y="3296654"/>
            <a:ext cx="777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dirty="0">
                <a:solidFill>
                  <a:schemeClr val="accent2"/>
                </a:solidFill>
              </a:rPr>
              <a:t>Deoxyribose</a:t>
            </a:r>
            <a:r>
              <a:rPr lang="en-GB" altLang="en-US" dirty="0"/>
              <a:t> is almost the same but lacks one </a:t>
            </a:r>
          </a:p>
          <a:p>
            <a:pPr eaLnBrk="1" hangingPunct="1">
              <a:spcBef>
                <a:spcPct val="0"/>
              </a:spcBef>
              <a:buFontTx/>
              <a:buNone/>
            </a:pPr>
            <a:r>
              <a:rPr lang="en-GB" altLang="en-US" dirty="0"/>
              <a:t>oxygen atom</a:t>
            </a:r>
            <a:endParaRPr lang="en-US" altLang="en-US" dirty="0"/>
          </a:p>
        </p:txBody>
      </p:sp>
      <p:sp>
        <p:nvSpPr>
          <p:cNvPr id="5129" name="Text Box 9"/>
          <p:cNvSpPr txBox="1">
            <a:spLocks noChangeArrowheads="1"/>
          </p:cNvSpPr>
          <p:nvPr/>
        </p:nvSpPr>
        <p:spPr bwMode="auto">
          <a:xfrm>
            <a:off x="1973264" y="4649545"/>
            <a:ext cx="650571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Both molecules may be represented by the symbol</a:t>
            </a:r>
            <a:endParaRPr lang="en-US" altLang="en-US" dirty="0"/>
          </a:p>
        </p:txBody>
      </p:sp>
      <p:sp>
        <p:nvSpPr>
          <p:cNvPr id="5131" name="AutoShape 11"/>
          <p:cNvSpPr>
            <a:spLocks noChangeArrowheads="1"/>
          </p:cNvSpPr>
          <p:nvPr/>
        </p:nvSpPr>
        <p:spPr bwMode="auto">
          <a:xfrm>
            <a:off x="9123219" y="4082709"/>
            <a:ext cx="2286000" cy="2057400"/>
          </a:xfrm>
          <a:prstGeom prst="pentagon">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4342" name="Rectangle 13"/>
          <p:cNvSpPr>
            <a:spLocks noGrp="1" noChangeArrowheads="1"/>
          </p:cNvSpPr>
          <p:nvPr>
            <p:ph type="title" idx="4294967295"/>
          </p:nvPr>
        </p:nvSpPr>
        <p:spPr>
          <a:xfrm>
            <a:off x="4456113" y="845633"/>
            <a:ext cx="3429000" cy="533400"/>
          </a:xfrm>
        </p:spPr>
        <p:txBody>
          <a:bodyPr>
            <a:noAutofit/>
          </a:bodyPr>
          <a:lstStyle/>
          <a:p>
            <a:pPr eaLnBrk="1" hangingPunct="1"/>
            <a:r>
              <a:rPr lang="en-US" altLang="en-US" sz="3200" dirty="0">
                <a:latin typeface="Arial" panose="020B0604020202020204" pitchFamily="34" charset="0"/>
              </a:rPr>
              <a:t>DNA V’s RNA or Ribose &amp; Deoxyribose</a:t>
            </a:r>
          </a:p>
        </p:txBody>
      </p:sp>
    </p:spTree>
    <p:extLst>
      <p:ext uri="{BB962C8B-B14F-4D97-AF65-F5344CB8AC3E}">
        <p14:creationId xmlns:p14="http://schemas.microsoft.com/office/powerpoint/2010/main" val="353513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up)">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up)">
                                      <p:cBhvr>
                                        <p:cTn id="12" dur="500"/>
                                        <p:tgtEl>
                                          <p:spTgt spid="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9"/>
                                        </p:tgtEl>
                                        <p:attrNameLst>
                                          <p:attrName>style.visibility</p:attrName>
                                        </p:attrNameLst>
                                      </p:cBhvr>
                                      <p:to>
                                        <p:strVal val="visible"/>
                                      </p:to>
                                    </p:set>
                                    <p:animEffect transition="in" filter="wipe(up)">
                                      <p:cBhvr>
                                        <p:cTn id="17" dur="500"/>
                                        <p:tgtEl>
                                          <p:spTgt spid="5129"/>
                                        </p:tgtEl>
                                      </p:cBhvr>
                                    </p:animEffec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29" grpId="0" autoUpdateAnimBg="0"/>
      <p:bldP spid="5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514601" y="685800"/>
            <a:ext cx="69008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The most common nitrogenous bases are</a:t>
            </a:r>
            <a:endParaRPr lang="en-US" altLang="en-US" dirty="0">
              <a:solidFill>
                <a:srgbClr val="FF0000"/>
              </a:solidFill>
            </a:endParaRPr>
          </a:p>
        </p:txBody>
      </p:sp>
      <p:grpSp>
        <p:nvGrpSpPr>
          <p:cNvPr id="6165" name="Group 21"/>
          <p:cNvGrpSpPr>
            <a:grpSpLocks/>
          </p:cNvGrpSpPr>
          <p:nvPr/>
        </p:nvGrpSpPr>
        <p:grpSpPr bwMode="auto">
          <a:xfrm>
            <a:off x="2438401" y="1238250"/>
            <a:ext cx="6767513" cy="1481138"/>
            <a:chOff x="576" y="780"/>
            <a:chExt cx="4263" cy="933"/>
          </a:xfrm>
        </p:grpSpPr>
        <p:sp>
          <p:nvSpPr>
            <p:cNvPr id="15378" name="Text Box 3"/>
            <p:cNvSpPr txBox="1">
              <a:spLocks noChangeArrowheads="1"/>
            </p:cNvSpPr>
            <p:nvPr/>
          </p:nvSpPr>
          <p:spPr bwMode="auto">
            <a:xfrm>
              <a:off x="576" y="1056"/>
              <a:ext cx="11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Adenine</a:t>
              </a:r>
              <a:endParaRPr lang="en-US" altLang="en-US" dirty="0">
                <a:solidFill>
                  <a:srgbClr val="FF0000"/>
                </a:solidFill>
              </a:endParaRPr>
            </a:p>
          </p:txBody>
        </p:sp>
        <p:pic>
          <p:nvPicPr>
            <p:cNvPr id="15379" name="Picture 6" descr="C:\My Documents\My Pictures\DNA\DNA adenine.jpg"/>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920" y="780"/>
              <a:ext cx="2208"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Text Box 17"/>
            <p:cNvSpPr txBox="1">
              <a:spLocks noChangeArrowheads="1"/>
            </p:cNvSpPr>
            <p:nvPr/>
          </p:nvSpPr>
          <p:spPr bwMode="auto">
            <a:xfrm>
              <a:off x="4368" y="1056"/>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solidFill>
                    <a:srgbClr val="FF0000"/>
                  </a:solidFill>
                </a:rPr>
                <a:t>(A)</a:t>
              </a:r>
              <a:endParaRPr lang="en-US" altLang="en-US">
                <a:solidFill>
                  <a:srgbClr val="FF0000"/>
                </a:solidFill>
              </a:endParaRPr>
            </a:p>
          </p:txBody>
        </p:sp>
      </p:grpSp>
      <p:grpSp>
        <p:nvGrpSpPr>
          <p:cNvPr id="6166" name="Group 22"/>
          <p:cNvGrpSpPr>
            <a:grpSpLocks/>
          </p:cNvGrpSpPr>
          <p:nvPr/>
        </p:nvGrpSpPr>
        <p:grpSpPr bwMode="auto">
          <a:xfrm>
            <a:off x="2438401" y="2743200"/>
            <a:ext cx="6797675" cy="1233488"/>
            <a:chOff x="576" y="1728"/>
            <a:chExt cx="4282" cy="777"/>
          </a:xfrm>
        </p:grpSpPr>
        <p:sp>
          <p:nvSpPr>
            <p:cNvPr id="15375" name="Text Box 11"/>
            <p:cNvSpPr txBox="1">
              <a:spLocks noChangeArrowheads="1"/>
            </p:cNvSpPr>
            <p:nvPr/>
          </p:nvSpPr>
          <p:spPr bwMode="auto">
            <a:xfrm>
              <a:off x="576" y="1872"/>
              <a:ext cx="10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Thymine</a:t>
              </a:r>
              <a:endParaRPr lang="en-US" altLang="en-US" dirty="0">
                <a:solidFill>
                  <a:srgbClr val="FF0000"/>
                </a:solidFill>
              </a:endParaRPr>
            </a:p>
          </p:txBody>
        </p:sp>
        <p:pic>
          <p:nvPicPr>
            <p:cNvPr id="15376" name="Picture 13" descr="C:\My Documents\My Pictures\DNA\DNA Thymine.jpg"/>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1968" y="1728"/>
              <a:ext cx="2208"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Text Box 18"/>
            <p:cNvSpPr txBox="1">
              <a:spLocks noChangeArrowheads="1"/>
            </p:cNvSpPr>
            <p:nvPr/>
          </p:nvSpPr>
          <p:spPr bwMode="auto">
            <a:xfrm>
              <a:off x="4416" y="1872"/>
              <a:ext cx="4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solidFill>
                    <a:srgbClr val="FF0000"/>
                  </a:solidFill>
                </a:rPr>
                <a:t>(T)</a:t>
              </a:r>
              <a:endParaRPr lang="en-US" altLang="en-US">
                <a:solidFill>
                  <a:srgbClr val="FF0000"/>
                </a:solidFill>
              </a:endParaRPr>
            </a:p>
          </p:txBody>
        </p:sp>
      </p:grpSp>
      <p:grpSp>
        <p:nvGrpSpPr>
          <p:cNvPr id="6167" name="Group 23"/>
          <p:cNvGrpSpPr>
            <a:grpSpLocks/>
          </p:cNvGrpSpPr>
          <p:nvPr/>
        </p:nvGrpSpPr>
        <p:grpSpPr bwMode="auto">
          <a:xfrm>
            <a:off x="2514600" y="3962400"/>
            <a:ext cx="6745288" cy="1284288"/>
            <a:chOff x="624" y="2496"/>
            <a:chExt cx="4249" cy="809"/>
          </a:xfrm>
        </p:grpSpPr>
        <p:sp>
          <p:nvSpPr>
            <p:cNvPr id="15372" name="Text Box 7"/>
            <p:cNvSpPr txBox="1">
              <a:spLocks noChangeArrowheads="1"/>
            </p:cNvSpPr>
            <p:nvPr/>
          </p:nvSpPr>
          <p:spPr bwMode="auto">
            <a:xfrm>
              <a:off x="624" y="2688"/>
              <a:ext cx="10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Cytosine</a:t>
              </a:r>
              <a:endParaRPr lang="en-US" altLang="en-US" dirty="0">
                <a:solidFill>
                  <a:srgbClr val="FF0000"/>
                </a:solidFill>
              </a:endParaRPr>
            </a:p>
          </p:txBody>
        </p:sp>
        <p:pic>
          <p:nvPicPr>
            <p:cNvPr id="15373" name="Picture 9" descr="C:\My Documents\My Pictures\DNA\DNA Cytosine.jp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2016" y="2496"/>
              <a:ext cx="2304"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Text Box 19"/>
            <p:cNvSpPr txBox="1">
              <a:spLocks noChangeArrowheads="1"/>
            </p:cNvSpPr>
            <p:nvPr/>
          </p:nvSpPr>
          <p:spPr bwMode="auto">
            <a:xfrm>
              <a:off x="4416" y="2688"/>
              <a:ext cx="4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solidFill>
                    <a:srgbClr val="FF0000"/>
                  </a:solidFill>
                </a:rPr>
                <a:t>(C)</a:t>
              </a:r>
              <a:endParaRPr lang="en-US" altLang="en-US">
                <a:solidFill>
                  <a:srgbClr val="FF0000"/>
                </a:solidFill>
              </a:endParaRPr>
            </a:p>
          </p:txBody>
        </p:sp>
      </p:grpSp>
      <p:grpSp>
        <p:nvGrpSpPr>
          <p:cNvPr id="6168" name="Group 24"/>
          <p:cNvGrpSpPr>
            <a:grpSpLocks/>
          </p:cNvGrpSpPr>
          <p:nvPr/>
        </p:nvGrpSpPr>
        <p:grpSpPr bwMode="auto">
          <a:xfrm>
            <a:off x="2590801" y="5410200"/>
            <a:ext cx="6767513" cy="1092200"/>
            <a:chOff x="672" y="3408"/>
            <a:chExt cx="4263" cy="688"/>
          </a:xfrm>
        </p:grpSpPr>
        <p:sp>
          <p:nvSpPr>
            <p:cNvPr id="15369" name="Text Box 14"/>
            <p:cNvSpPr txBox="1">
              <a:spLocks noChangeArrowheads="1"/>
            </p:cNvSpPr>
            <p:nvPr/>
          </p:nvSpPr>
          <p:spPr bwMode="auto">
            <a:xfrm>
              <a:off x="672" y="3552"/>
              <a:ext cx="9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Guanine</a:t>
              </a:r>
              <a:endParaRPr lang="en-US" altLang="en-US" dirty="0">
                <a:solidFill>
                  <a:srgbClr val="FF0000"/>
                </a:solidFill>
              </a:endParaRPr>
            </a:p>
          </p:txBody>
        </p:sp>
        <p:pic>
          <p:nvPicPr>
            <p:cNvPr id="15370" name="Picture 16" descr="C:\My Documents\My Pictures\DNA\DNA Guanine.jpg"/>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2064" y="3408"/>
              <a:ext cx="2208"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20"/>
            <p:cNvSpPr txBox="1">
              <a:spLocks noChangeArrowheads="1"/>
            </p:cNvSpPr>
            <p:nvPr/>
          </p:nvSpPr>
          <p:spPr bwMode="auto">
            <a:xfrm>
              <a:off x="4464" y="3504"/>
              <a:ext cx="4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solidFill>
                    <a:srgbClr val="FF0000"/>
                  </a:solidFill>
                </a:rPr>
                <a:t>(G)</a:t>
              </a:r>
              <a:endParaRPr lang="en-US" altLang="en-US">
                <a:solidFill>
                  <a:srgbClr val="FF0000"/>
                </a:solidFill>
              </a:endParaRPr>
            </a:p>
          </p:txBody>
        </p:sp>
      </p:grpSp>
      <p:sp>
        <p:nvSpPr>
          <p:cNvPr id="15367" name="Rectangle 26"/>
          <p:cNvSpPr>
            <a:spLocks noGrp="1" noChangeArrowheads="1"/>
          </p:cNvSpPr>
          <p:nvPr>
            <p:ph type="title" idx="4294967295"/>
          </p:nvPr>
        </p:nvSpPr>
        <p:spPr>
          <a:xfrm>
            <a:off x="4187826" y="120650"/>
            <a:ext cx="4175125" cy="533400"/>
          </a:xfrm>
        </p:spPr>
        <p:txBody>
          <a:bodyPr>
            <a:normAutofit fontScale="90000"/>
          </a:bodyPr>
          <a:lstStyle/>
          <a:p>
            <a:pPr eaLnBrk="1" hangingPunct="1"/>
            <a:r>
              <a:rPr lang="en-US" altLang="en-US" sz="2400" dirty="0">
                <a:solidFill>
                  <a:schemeClr val="tx1"/>
                </a:solidFill>
                <a:latin typeface="Arial" panose="020B0604020202020204" pitchFamily="34" charset="0"/>
              </a:rPr>
              <a:t>The Nitrogenous Bases</a:t>
            </a:r>
          </a:p>
        </p:txBody>
      </p:sp>
    </p:spTree>
    <p:extLst>
      <p:ext uri="{BB962C8B-B14F-4D97-AF65-F5344CB8AC3E}">
        <p14:creationId xmlns:p14="http://schemas.microsoft.com/office/powerpoint/2010/main" val="951058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up)">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65"/>
                                        </p:tgtEl>
                                        <p:attrNameLst>
                                          <p:attrName>style.visibility</p:attrName>
                                        </p:attrNameLst>
                                      </p:cBhvr>
                                      <p:to>
                                        <p:strVal val="visible"/>
                                      </p:to>
                                    </p:set>
                                    <p:animEffect transition="in" filter="wipe(up)">
                                      <p:cBhvr>
                                        <p:cTn id="12" dur="500"/>
                                        <p:tgtEl>
                                          <p:spTgt spid="6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166"/>
                                        </p:tgtEl>
                                        <p:attrNameLst>
                                          <p:attrName>style.visibility</p:attrName>
                                        </p:attrNameLst>
                                      </p:cBhvr>
                                      <p:to>
                                        <p:strVal val="visible"/>
                                      </p:to>
                                    </p:set>
                                    <p:animEffect transition="in" filter="wipe(up)">
                                      <p:cBhvr>
                                        <p:cTn id="17" dur="500"/>
                                        <p:tgtEl>
                                          <p:spTgt spid="6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167"/>
                                        </p:tgtEl>
                                        <p:attrNameLst>
                                          <p:attrName>style.visibility</p:attrName>
                                        </p:attrNameLst>
                                      </p:cBhvr>
                                      <p:to>
                                        <p:strVal val="visible"/>
                                      </p:to>
                                    </p:set>
                                    <p:animEffect transition="in" filter="wipe(up)">
                                      <p:cBhvr>
                                        <p:cTn id="22" dur="500"/>
                                        <p:tgtEl>
                                          <p:spTgt spid="6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168"/>
                                        </p:tgtEl>
                                        <p:attrNameLst>
                                          <p:attrName>style.visibility</p:attrName>
                                        </p:attrNameLst>
                                      </p:cBhvr>
                                      <p:to>
                                        <p:strVal val="visible"/>
                                      </p:to>
                                    </p:set>
                                    <p:animEffect transition="in" filter="wipe(up)">
                                      <p:cBhvr>
                                        <p:cTn id="27" dur="500"/>
                                        <p:tgtEl>
                                          <p:spTgt spid="6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5" name="Picture 7" descr="C:\My Documents\My Pictures\DNA\DNA adenine.jpg"/>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6408821" y="3429000"/>
            <a:ext cx="35052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Text Box 2"/>
          <p:cNvSpPr txBox="1">
            <a:spLocks noChangeArrowheads="1"/>
          </p:cNvSpPr>
          <p:nvPr/>
        </p:nvSpPr>
        <p:spPr bwMode="auto">
          <a:xfrm>
            <a:off x="738910" y="1407752"/>
            <a:ext cx="3108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The deoxyribose, </a:t>
            </a:r>
            <a:endParaRPr lang="en-US" altLang="en-US" dirty="0"/>
          </a:p>
        </p:txBody>
      </p:sp>
      <p:sp>
        <p:nvSpPr>
          <p:cNvPr id="7181" name="Text Box 13"/>
          <p:cNvSpPr txBox="1">
            <a:spLocks noChangeArrowheads="1"/>
          </p:cNvSpPr>
          <p:nvPr/>
        </p:nvSpPr>
        <p:spPr bwMode="auto">
          <a:xfrm>
            <a:off x="3619501" y="1427379"/>
            <a:ext cx="243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the phosphate</a:t>
            </a:r>
            <a:endParaRPr lang="en-US" altLang="en-US" dirty="0"/>
          </a:p>
        </p:txBody>
      </p:sp>
      <p:sp>
        <p:nvSpPr>
          <p:cNvPr id="7182" name="Text Box 14"/>
          <p:cNvSpPr txBox="1">
            <a:spLocks noChangeArrowheads="1"/>
          </p:cNvSpPr>
          <p:nvPr/>
        </p:nvSpPr>
        <p:spPr bwMode="auto">
          <a:xfrm>
            <a:off x="5973764" y="1435317"/>
            <a:ext cx="57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and one of the nitrogenous bases.</a:t>
            </a:r>
            <a:endParaRPr lang="en-US" altLang="en-US" dirty="0"/>
          </a:p>
        </p:txBody>
      </p:sp>
      <p:grpSp>
        <p:nvGrpSpPr>
          <p:cNvPr id="16390" name="Group 39"/>
          <p:cNvGrpSpPr>
            <a:grpSpLocks/>
          </p:cNvGrpSpPr>
          <p:nvPr/>
        </p:nvGrpSpPr>
        <p:grpSpPr bwMode="auto">
          <a:xfrm>
            <a:off x="2438401" y="3124201"/>
            <a:ext cx="6164263" cy="3033713"/>
            <a:chOff x="576" y="1968"/>
            <a:chExt cx="3883" cy="1911"/>
          </a:xfrm>
        </p:grpSpPr>
        <p:sp>
          <p:nvSpPr>
            <p:cNvPr id="16394" name="Text Box 11"/>
            <p:cNvSpPr txBox="1">
              <a:spLocks noChangeArrowheads="1"/>
            </p:cNvSpPr>
            <p:nvPr/>
          </p:nvSpPr>
          <p:spPr bwMode="auto">
            <a:xfrm>
              <a:off x="3648" y="2496"/>
              <a:ext cx="8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800" dirty="0"/>
                <a:t>adenine</a:t>
              </a:r>
              <a:endParaRPr lang="en-US" altLang="en-US" sz="2800" dirty="0"/>
            </a:p>
          </p:txBody>
        </p:sp>
        <p:sp>
          <p:nvSpPr>
            <p:cNvPr id="16395" name="Text Box 12"/>
            <p:cNvSpPr txBox="1">
              <a:spLocks noChangeArrowheads="1"/>
            </p:cNvSpPr>
            <p:nvPr/>
          </p:nvSpPr>
          <p:spPr bwMode="auto">
            <a:xfrm>
              <a:off x="1632" y="3552"/>
              <a:ext cx="12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800"/>
                <a:t>deoxyribose</a:t>
              </a:r>
              <a:endParaRPr lang="en-US" altLang="en-US" sz="2800"/>
            </a:p>
          </p:txBody>
        </p:sp>
        <p:sp>
          <p:nvSpPr>
            <p:cNvPr id="16396" name="AutoShape 6"/>
            <p:cNvSpPr>
              <a:spLocks noChangeArrowheads="1"/>
            </p:cNvSpPr>
            <p:nvPr/>
          </p:nvSpPr>
          <p:spPr bwMode="auto">
            <a:xfrm>
              <a:off x="1536" y="2256"/>
              <a:ext cx="1200" cy="1104"/>
            </a:xfrm>
            <a:prstGeom prst="pentagon">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6397" name="Text Box 3"/>
            <p:cNvSpPr txBox="1">
              <a:spLocks noChangeArrowheads="1"/>
            </p:cNvSpPr>
            <p:nvPr/>
          </p:nvSpPr>
          <p:spPr bwMode="auto">
            <a:xfrm>
              <a:off x="576" y="1968"/>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PO</a:t>
              </a:r>
              <a:r>
                <a:rPr lang="en-GB" altLang="en-US" baseline="-25000"/>
                <a:t>4</a:t>
              </a:r>
              <a:endParaRPr lang="en-US" altLang="en-US" baseline="-25000"/>
            </a:p>
          </p:txBody>
        </p:sp>
        <p:grpSp>
          <p:nvGrpSpPr>
            <p:cNvPr id="16398" name="Group 35"/>
            <p:cNvGrpSpPr>
              <a:grpSpLocks/>
            </p:cNvGrpSpPr>
            <p:nvPr/>
          </p:nvGrpSpPr>
          <p:grpSpPr bwMode="auto">
            <a:xfrm>
              <a:off x="1104" y="2304"/>
              <a:ext cx="2208" cy="384"/>
              <a:chOff x="1104" y="2304"/>
              <a:chExt cx="2208" cy="384"/>
            </a:xfrm>
          </p:grpSpPr>
          <p:sp>
            <p:nvSpPr>
              <p:cNvPr id="16399" name="Line 8"/>
              <p:cNvSpPr>
                <a:spLocks noChangeShapeType="1"/>
              </p:cNvSpPr>
              <p:nvPr/>
            </p:nvSpPr>
            <p:spPr bwMode="auto">
              <a:xfrm flipH="1" flipV="1">
                <a:off x="1104" y="2304"/>
                <a:ext cx="432"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6400" name="Line 9"/>
              <p:cNvSpPr>
                <a:spLocks noChangeShapeType="1"/>
              </p:cNvSpPr>
              <p:nvPr/>
            </p:nvSpPr>
            <p:spPr bwMode="auto">
              <a:xfrm>
                <a:off x="2736" y="2688"/>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sp>
        <p:nvSpPr>
          <p:cNvPr id="7185" name="Text Box 17"/>
          <p:cNvSpPr txBox="1">
            <a:spLocks noChangeArrowheads="1"/>
          </p:cNvSpPr>
          <p:nvPr/>
        </p:nvSpPr>
        <p:spPr bwMode="auto">
          <a:xfrm>
            <a:off x="2971800" y="2273517"/>
            <a:ext cx="506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Combine to form a nucleotide</a:t>
            </a:r>
            <a:endParaRPr lang="en-US" altLang="en-US"/>
          </a:p>
        </p:txBody>
      </p:sp>
      <p:sp>
        <p:nvSpPr>
          <p:cNvPr id="16392" name="Rectangle 37"/>
          <p:cNvSpPr>
            <a:spLocks noGrp="1" noChangeArrowheads="1"/>
          </p:cNvSpPr>
          <p:nvPr>
            <p:ph type="title" idx="4294967295"/>
          </p:nvPr>
        </p:nvSpPr>
        <p:spPr>
          <a:xfrm>
            <a:off x="1524001" y="592571"/>
            <a:ext cx="3574473" cy="533400"/>
          </a:xfrm>
        </p:spPr>
        <p:txBody>
          <a:bodyPr>
            <a:noAutofit/>
          </a:bodyPr>
          <a:lstStyle/>
          <a:p>
            <a:pPr eaLnBrk="1" hangingPunct="1"/>
            <a:r>
              <a:rPr lang="en-US" altLang="en-US" sz="3200" dirty="0">
                <a:latin typeface="Arial" panose="020B0604020202020204" pitchFamily="34" charset="0"/>
              </a:rPr>
              <a:t>Nucleotides</a:t>
            </a:r>
          </a:p>
        </p:txBody>
      </p:sp>
    </p:spTree>
    <p:extLst>
      <p:ext uri="{BB962C8B-B14F-4D97-AF65-F5344CB8AC3E}">
        <p14:creationId xmlns:p14="http://schemas.microsoft.com/office/powerpoint/2010/main" val="458159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up)">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81"/>
                                        </p:tgtEl>
                                        <p:attrNameLst>
                                          <p:attrName>style.visibility</p:attrName>
                                        </p:attrNameLst>
                                      </p:cBhvr>
                                      <p:to>
                                        <p:strVal val="visible"/>
                                      </p:to>
                                    </p:set>
                                    <p:animEffect transition="in" filter="wipe(up)">
                                      <p:cBhvr>
                                        <p:cTn id="12" dur="500"/>
                                        <p:tgtEl>
                                          <p:spTgt spid="7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82"/>
                                        </p:tgtEl>
                                        <p:attrNameLst>
                                          <p:attrName>style.visibility</p:attrName>
                                        </p:attrNameLst>
                                      </p:cBhvr>
                                      <p:to>
                                        <p:strVal val="visible"/>
                                      </p:to>
                                    </p:set>
                                    <p:animEffect transition="in" filter="wipe(up)">
                                      <p:cBhvr>
                                        <p:cTn id="17" dur="500"/>
                                        <p:tgtEl>
                                          <p:spTgt spid="7182"/>
                                        </p:tgtEl>
                                      </p:cBhvr>
                                    </p:animEffect>
                                  </p:childTnLst>
                                </p:cTn>
                              </p:par>
                            </p:childTnLst>
                          </p:cTn>
                        </p:par>
                        <p:par>
                          <p:cTn id="18" fill="hold" nodeType="afterGroup">
                            <p:stCondLst>
                              <p:cond delay="500"/>
                            </p:stCondLst>
                            <p:childTnLst>
                              <p:par>
                                <p:cTn id="19" presetID="22" presetClass="entr" presetSubtype="1" fill="hold" nodeType="afterEffect">
                                  <p:stCondLst>
                                    <p:cond delay="1000"/>
                                  </p:stCondLst>
                                  <p:childTnLst>
                                    <p:set>
                                      <p:cBhvr>
                                        <p:cTn id="20" dur="1" fill="hold">
                                          <p:stCondLst>
                                            <p:cond delay="0"/>
                                          </p:stCondLst>
                                        </p:cTn>
                                        <p:tgtEl>
                                          <p:spTgt spid="7175"/>
                                        </p:tgtEl>
                                        <p:attrNameLst>
                                          <p:attrName>style.visibility</p:attrName>
                                        </p:attrNameLst>
                                      </p:cBhvr>
                                      <p:to>
                                        <p:strVal val="visible"/>
                                      </p:to>
                                    </p:set>
                                    <p:animEffect transition="in" filter="wipe(up)">
                                      <p:cBhvr>
                                        <p:cTn id="21" dur="500"/>
                                        <p:tgtEl>
                                          <p:spTgt spid="71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185"/>
                                        </p:tgtEl>
                                        <p:attrNameLst>
                                          <p:attrName>style.visibility</p:attrName>
                                        </p:attrNameLst>
                                      </p:cBhvr>
                                      <p:to>
                                        <p:strVal val="visible"/>
                                      </p:to>
                                    </p:set>
                                    <p:animEffect transition="in" filter="wipe(up)">
                                      <p:cBhvr>
                                        <p:cTn id="26" dur="500"/>
                                        <p:tgtEl>
                                          <p:spTgt spid="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81" grpId="0" autoUpdateAnimBg="0"/>
      <p:bldP spid="7182" grpId="0" autoUpdateAnimBg="0"/>
      <p:bldP spid="718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 name="Text Box 51"/>
          <p:cNvSpPr txBox="1">
            <a:spLocks noChangeArrowheads="1"/>
          </p:cNvSpPr>
          <p:nvPr/>
        </p:nvSpPr>
        <p:spPr bwMode="auto">
          <a:xfrm>
            <a:off x="6816724" y="1268702"/>
            <a:ext cx="497811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A molecule of DNA is formed by millions of nucleotides joined together in a long chain. </a:t>
            </a:r>
            <a:r>
              <a:rPr lang="en-GB" altLang="en-US" dirty="0">
                <a:solidFill>
                  <a:srgbClr val="FF0000"/>
                </a:solidFill>
              </a:rPr>
              <a:t>The phosphate of one nucleotide forms a strong covalent bond with the sugar ring (deoxyribose) of the next nucleotide. Producing a ‘backbone’ to the molecule</a:t>
            </a:r>
            <a:endParaRPr lang="en-US" altLang="en-US" dirty="0">
              <a:solidFill>
                <a:srgbClr val="FF0000"/>
              </a:solidFill>
            </a:endParaRPr>
          </a:p>
        </p:txBody>
      </p:sp>
      <p:grpSp>
        <p:nvGrpSpPr>
          <p:cNvPr id="18435" name="Group 63"/>
          <p:cNvGrpSpPr>
            <a:grpSpLocks/>
          </p:cNvGrpSpPr>
          <p:nvPr/>
        </p:nvGrpSpPr>
        <p:grpSpPr bwMode="auto">
          <a:xfrm>
            <a:off x="2209800" y="685800"/>
            <a:ext cx="5068890" cy="6180138"/>
            <a:chOff x="432" y="432"/>
            <a:chExt cx="3193" cy="3893"/>
          </a:xfrm>
        </p:grpSpPr>
        <p:grpSp>
          <p:nvGrpSpPr>
            <p:cNvPr id="18438" name="Group 46"/>
            <p:cNvGrpSpPr>
              <a:grpSpLocks/>
            </p:cNvGrpSpPr>
            <p:nvPr/>
          </p:nvGrpSpPr>
          <p:grpSpPr bwMode="auto">
            <a:xfrm>
              <a:off x="624" y="432"/>
              <a:ext cx="2271" cy="960"/>
              <a:chOff x="672" y="288"/>
              <a:chExt cx="2271" cy="960"/>
            </a:xfrm>
          </p:grpSpPr>
          <p:sp>
            <p:nvSpPr>
              <p:cNvPr id="18462" name="AutoShape 2"/>
              <p:cNvSpPr>
                <a:spLocks noChangeArrowheads="1"/>
              </p:cNvSpPr>
              <p:nvPr/>
            </p:nvSpPr>
            <p:spPr bwMode="auto">
              <a:xfrm>
                <a:off x="1200" y="672"/>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8463" name="Text Box 3"/>
              <p:cNvSpPr txBox="1">
                <a:spLocks noChangeArrowheads="1"/>
              </p:cNvSpPr>
              <p:nvPr/>
            </p:nvSpPr>
            <p:spPr bwMode="auto">
              <a:xfrm>
                <a:off x="672" y="432"/>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PO</a:t>
                </a:r>
                <a:r>
                  <a:rPr lang="en-US" altLang="en-US" sz="2000" baseline="-25000"/>
                  <a:t>4</a:t>
                </a:r>
              </a:p>
            </p:txBody>
          </p:sp>
          <p:pic>
            <p:nvPicPr>
              <p:cNvPr id="18464" name="Picture 4" descr="C:\My Documents\My Pictures\DNA\DNA adenine.jpg"/>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920" y="576"/>
                <a:ext cx="10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5" name="Line 5"/>
              <p:cNvSpPr>
                <a:spLocks noChangeShapeType="1"/>
              </p:cNvSpPr>
              <p:nvPr/>
            </p:nvSpPr>
            <p:spPr bwMode="auto">
              <a:xfrm flipH="1" flipV="1">
                <a:off x="1008" y="672"/>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6" name="Line 6"/>
              <p:cNvSpPr>
                <a:spLocks noChangeShapeType="1"/>
              </p:cNvSpPr>
              <p:nvPr/>
            </p:nvSpPr>
            <p:spPr bwMode="auto">
              <a:xfrm>
                <a:off x="1680" y="81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7" name="Line 26"/>
              <p:cNvSpPr>
                <a:spLocks noChangeShapeType="1"/>
              </p:cNvSpPr>
              <p:nvPr/>
            </p:nvSpPr>
            <p:spPr bwMode="auto">
              <a:xfrm flipH="1">
                <a:off x="1008" y="1056"/>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68" name="Line 30"/>
              <p:cNvSpPr>
                <a:spLocks noChangeShapeType="1"/>
              </p:cNvSpPr>
              <p:nvPr/>
            </p:nvSpPr>
            <p:spPr bwMode="auto">
              <a:xfrm flipV="1">
                <a:off x="1008" y="288"/>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8439" name="Group 49"/>
            <p:cNvGrpSpPr>
              <a:grpSpLocks/>
            </p:cNvGrpSpPr>
            <p:nvPr/>
          </p:nvGrpSpPr>
          <p:grpSpPr bwMode="auto">
            <a:xfrm>
              <a:off x="624" y="1344"/>
              <a:ext cx="2304" cy="816"/>
              <a:chOff x="720" y="1344"/>
              <a:chExt cx="2304" cy="816"/>
            </a:xfrm>
          </p:grpSpPr>
          <p:sp>
            <p:nvSpPr>
              <p:cNvPr id="18456" name="AutoShape 9"/>
              <p:cNvSpPr>
                <a:spLocks noChangeArrowheads="1"/>
              </p:cNvSpPr>
              <p:nvPr/>
            </p:nvSpPr>
            <p:spPr bwMode="auto">
              <a:xfrm>
                <a:off x="1248" y="1584"/>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8457" name="Text Box 10"/>
              <p:cNvSpPr txBox="1">
                <a:spLocks noChangeArrowheads="1"/>
              </p:cNvSpPr>
              <p:nvPr/>
            </p:nvSpPr>
            <p:spPr bwMode="auto">
              <a:xfrm>
                <a:off x="720" y="1344"/>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PO</a:t>
                </a:r>
                <a:r>
                  <a:rPr lang="en-US" altLang="en-US" sz="2000" baseline="-25000"/>
                  <a:t>4</a:t>
                </a:r>
              </a:p>
            </p:txBody>
          </p:sp>
          <p:sp>
            <p:nvSpPr>
              <p:cNvPr id="18458" name="Line 12"/>
              <p:cNvSpPr>
                <a:spLocks noChangeShapeType="1"/>
              </p:cNvSpPr>
              <p:nvPr/>
            </p:nvSpPr>
            <p:spPr bwMode="auto">
              <a:xfrm flipH="1" flipV="1">
                <a:off x="1056" y="158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59" name="Line 27"/>
              <p:cNvSpPr>
                <a:spLocks noChangeShapeType="1"/>
              </p:cNvSpPr>
              <p:nvPr/>
            </p:nvSpPr>
            <p:spPr bwMode="auto">
              <a:xfrm flipH="1">
                <a:off x="1008" y="1968"/>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8460" name="Picture 32" descr="C:\My Documents\My Pictures\DNA\DNA Cytosine.jpg"/>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1968" y="1536"/>
                <a:ext cx="1056"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1" name="Line 34"/>
              <p:cNvSpPr>
                <a:spLocks noChangeShapeType="1"/>
              </p:cNvSpPr>
              <p:nvPr/>
            </p:nvSpPr>
            <p:spPr bwMode="auto">
              <a:xfrm>
                <a:off x="1728" y="172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8440" name="Group 50"/>
            <p:cNvGrpSpPr>
              <a:grpSpLocks/>
            </p:cNvGrpSpPr>
            <p:nvPr/>
          </p:nvGrpSpPr>
          <p:grpSpPr bwMode="auto">
            <a:xfrm>
              <a:off x="576" y="2112"/>
              <a:ext cx="2256" cy="816"/>
              <a:chOff x="432" y="3264"/>
              <a:chExt cx="2256" cy="816"/>
            </a:xfrm>
          </p:grpSpPr>
          <p:sp>
            <p:nvSpPr>
              <p:cNvPr id="18450" name="AutoShape 15"/>
              <p:cNvSpPr>
                <a:spLocks noChangeArrowheads="1"/>
              </p:cNvSpPr>
              <p:nvPr/>
            </p:nvSpPr>
            <p:spPr bwMode="auto">
              <a:xfrm>
                <a:off x="960" y="3504"/>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8451" name="Text Box 16"/>
              <p:cNvSpPr txBox="1">
                <a:spLocks noChangeArrowheads="1"/>
              </p:cNvSpPr>
              <p:nvPr/>
            </p:nvSpPr>
            <p:spPr bwMode="auto">
              <a:xfrm>
                <a:off x="432" y="3264"/>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PO</a:t>
                </a:r>
                <a:r>
                  <a:rPr lang="en-US" altLang="en-US" sz="2000" baseline="-25000"/>
                  <a:t>4</a:t>
                </a:r>
              </a:p>
            </p:txBody>
          </p:sp>
          <p:sp>
            <p:nvSpPr>
              <p:cNvPr id="18452" name="Line 18"/>
              <p:cNvSpPr>
                <a:spLocks noChangeShapeType="1"/>
              </p:cNvSpPr>
              <p:nvPr/>
            </p:nvSpPr>
            <p:spPr bwMode="auto">
              <a:xfrm flipH="1" flipV="1">
                <a:off x="768" y="350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53" name="Line 29"/>
              <p:cNvSpPr>
                <a:spLocks noChangeShapeType="1"/>
              </p:cNvSpPr>
              <p:nvPr/>
            </p:nvSpPr>
            <p:spPr bwMode="auto">
              <a:xfrm flipH="1">
                <a:off x="768" y="3888"/>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8454" name="Picture 35" descr="C:\My Documents\My Pictures\DNA\DNA Thymine.jp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1680" y="3456"/>
                <a:ext cx="100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Line 36"/>
              <p:cNvSpPr>
                <a:spLocks noChangeShapeType="1"/>
              </p:cNvSpPr>
              <p:nvPr/>
            </p:nvSpPr>
            <p:spPr bwMode="auto">
              <a:xfrm>
                <a:off x="1440" y="364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8441" name="Group 45"/>
            <p:cNvGrpSpPr>
              <a:grpSpLocks/>
            </p:cNvGrpSpPr>
            <p:nvPr/>
          </p:nvGrpSpPr>
          <p:grpSpPr bwMode="auto">
            <a:xfrm>
              <a:off x="576" y="2880"/>
              <a:ext cx="2289" cy="864"/>
              <a:chOff x="672" y="3072"/>
              <a:chExt cx="2289" cy="864"/>
            </a:xfrm>
          </p:grpSpPr>
          <p:sp>
            <p:nvSpPr>
              <p:cNvPr id="18444" name="AutoShape 21"/>
              <p:cNvSpPr>
                <a:spLocks noChangeArrowheads="1"/>
              </p:cNvSpPr>
              <p:nvPr/>
            </p:nvSpPr>
            <p:spPr bwMode="auto">
              <a:xfrm>
                <a:off x="1200" y="3312"/>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8445" name="Text Box 22"/>
              <p:cNvSpPr txBox="1">
                <a:spLocks noChangeArrowheads="1"/>
              </p:cNvSpPr>
              <p:nvPr/>
            </p:nvSpPr>
            <p:spPr bwMode="auto">
              <a:xfrm>
                <a:off x="672" y="3072"/>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PO</a:t>
                </a:r>
                <a:r>
                  <a:rPr lang="en-US" altLang="en-US" sz="2000" baseline="-25000"/>
                  <a:t>4</a:t>
                </a:r>
              </a:p>
            </p:txBody>
          </p:sp>
          <p:sp>
            <p:nvSpPr>
              <p:cNvPr id="18446" name="Line 24"/>
              <p:cNvSpPr>
                <a:spLocks noChangeShapeType="1"/>
              </p:cNvSpPr>
              <p:nvPr/>
            </p:nvSpPr>
            <p:spPr bwMode="auto">
              <a:xfrm flipH="1" flipV="1">
                <a:off x="1008" y="3312"/>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8447" name="Line 31"/>
              <p:cNvSpPr>
                <a:spLocks noChangeShapeType="1"/>
              </p:cNvSpPr>
              <p:nvPr/>
            </p:nvSpPr>
            <p:spPr bwMode="auto">
              <a:xfrm flipH="1">
                <a:off x="1008" y="3696"/>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18448" name="Picture 37" descr="C:\My Documents\My Pictures\DNA\DNA Guanine.jpg"/>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1920" y="3312"/>
                <a:ext cx="104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9" name="Line 38"/>
              <p:cNvSpPr>
                <a:spLocks noChangeShapeType="1"/>
              </p:cNvSpPr>
              <p:nvPr/>
            </p:nvSpPr>
            <p:spPr bwMode="auto">
              <a:xfrm>
                <a:off x="1680" y="345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18442" name="Text Box 59"/>
            <p:cNvSpPr txBox="1">
              <a:spLocks noChangeArrowheads="1"/>
            </p:cNvSpPr>
            <p:nvPr/>
          </p:nvSpPr>
          <p:spPr bwMode="auto">
            <a:xfrm>
              <a:off x="432" y="3802"/>
              <a:ext cx="143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sugar-phosphate </a:t>
              </a:r>
            </a:p>
            <a:p>
              <a:pPr eaLnBrk="1" hangingPunct="1">
                <a:spcBef>
                  <a:spcPct val="0"/>
                </a:spcBef>
                <a:buFontTx/>
                <a:buNone/>
              </a:pPr>
              <a:r>
                <a:rPr lang="en-US" altLang="en-US" sz="2400"/>
                <a:t>backbone</a:t>
              </a:r>
            </a:p>
          </p:txBody>
        </p:sp>
        <p:sp>
          <p:nvSpPr>
            <p:cNvPr id="18443" name="Text Box 60"/>
            <p:cNvSpPr txBox="1">
              <a:spLocks noChangeArrowheads="1"/>
            </p:cNvSpPr>
            <p:nvPr/>
          </p:nvSpPr>
          <p:spPr bwMode="auto">
            <a:xfrm>
              <a:off x="1968" y="3840"/>
              <a:ext cx="16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dirty="0"/>
                <a:t>+ nitrogenous bases</a:t>
              </a:r>
              <a:endParaRPr lang="en-US" altLang="en-US" sz="2400" dirty="0"/>
            </a:p>
          </p:txBody>
        </p:sp>
      </p:grpSp>
      <p:sp>
        <p:nvSpPr>
          <p:cNvPr id="18436" name="Rectangle 61"/>
          <p:cNvSpPr>
            <a:spLocks noGrp="1" noChangeArrowheads="1"/>
          </p:cNvSpPr>
          <p:nvPr>
            <p:ph type="title" idx="4294967295"/>
          </p:nvPr>
        </p:nvSpPr>
        <p:spPr>
          <a:xfrm>
            <a:off x="4830617" y="284163"/>
            <a:ext cx="5283201" cy="457200"/>
          </a:xfrm>
        </p:spPr>
        <p:txBody>
          <a:bodyPr>
            <a:noAutofit/>
          </a:bodyPr>
          <a:lstStyle/>
          <a:p>
            <a:pPr eaLnBrk="1" hangingPunct="1"/>
            <a:r>
              <a:rPr lang="en-US" altLang="en-US" sz="3200" dirty="0">
                <a:solidFill>
                  <a:schemeClr val="tx1"/>
                </a:solidFill>
                <a:latin typeface="Arial" panose="020B0604020202020204" pitchFamily="34" charset="0"/>
              </a:rPr>
              <a:t>Joined nucleotides</a:t>
            </a:r>
          </a:p>
        </p:txBody>
      </p:sp>
    </p:spTree>
    <p:extLst>
      <p:ext uri="{BB962C8B-B14F-4D97-AF65-F5344CB8AC3E}">
        <p14:creationId xmlns:p14="http://schemas.microsoft.com/office/powerpoint/2010/main" val="902381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67"/>
                                        </p:tgtEl>
                                        <p:attrNameLst>
                                          <p:attrName>style.visibility</p:attrName>
                                        </p:attrNameLst>
                                      </p:cBhvr>
                                      <p:to>
                                        <p:strVal val="visible"/>
                                      </p:to>
                                    </p:set>
                                    <p:animEffect transition="in" filter="wipe(up)">
                                      <p:cBhvr>
                                        <p:cTn id="7" dur="500"/>
                                        <p:tgtEl>
                                          <p:spTgt spid="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26"/>
          <p:cNvSpPr txBox="1">
            <a:spLocks noChangeArrowheads="1"/>
          </p:cNvSpPr>
          <p:nvPr/>
        </p:nvSpPr>
        <p:spPr bwMode="auto">
          <a:xfrm>
            <a:off x="1011383" y="1447800"/>
            <a:ext cx="1032163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t>In fact, the DNA  usually consists of a double strand of nucleotides </a:t>
            </a:r>
          </a:p>
        </p:txBody>
      </p:sp>
      <p:sp>
        <p:nvSpPr>
          <p:cNvPr id="12291" name="Text Box 1027"/>
          <p:cNvSpPr txBox="1">
            <a:spLocks noChangeArrowheads="1"/>
          </p:cNvSpPr>
          <p:nvPr/>
        </p:nvSpPr>
        <p:spPr bwMode="auto">
          <a:xfrm>
            <a:off x="1011383" y="2706255"/>
            <a:ext cx="111806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The sugar (deoxyribose) - phosphate chains are on the outside</a:t>
            </a:r>
          </a:p>
          <a:p>
            <a:pPr eaLnBrk="1" hangingPunct="1">
              <a:spcBef>
                <a:spcPct val="0"/>
              </a:spcBef>
              <a:buFontTx/>
              <a:buNone/>
            </a:pPr>
            <a:r>
              <a:rPr lang="en-GB" altLang="en-US" dirty="0">
                <a:solidFill>
                  <a:srgbClr val="FF0000"/>
                </a:solidFill>
              </a:rPr>
              <a:t>and the two strands </a:t>
            </a:r>
            <a:r>
              <a:rPr lang="en-GB" altLang="en-US" u="sng" dirty="0">
                <a:solidFill>
                  <a:srgbClr val="FF0000"/>
                </a:solidFill>
              </a:rPr>
              <a:t>are held together by weak base specific hydrogen bonds between the nitrogenous bases.</a:t>
            </a:r>
          </a:p>
        </p:txBody>
      </p:sp>
    </p:spTree>
    <p:extLst>
      <p:ext uri="{BB962C8B-B14F-4D97-AF65-F5344CB8AC3E}">
        <p14:creationId xmlns:p14="http://schemas.microsoft.com/office/powerpoint/2010/main" val="3839313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up)">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51" name="Group 87"/>
          <p:cNvGrpSpPr>
            <a:grpSpLocks/>
          </p:cNvGrpSpPr>
          <p:nvPr/>
        </p:nvGrpSpPr>
        <p:grpSpPr bwMode="auto">
          <a:xfrm>
            <a:off x="2362201" y="457200"/>
            <a:ext cx="2536825" cy="6053138"/>
            <a:chOff x="576" y="288"/>
            <a:chExt cx="1598" cy="3813"/>
          </a:xfrm>
        </p:grpSpPr>
        <p:grpSp>
          <p:nvGrpSpPr>
            <p:cNvPr id="20541" name="Group 43"/>
            <p:cNvGrpSpPr>
              <a:grpSpLocks/>
            </p:cNvGrpSpPr>
            <p:nvPr/>
          </p:nvGrpSpPr>
          <p:grpSpPr bwMode="auto">
            <a:xfrm>
              <a:off x="624" y="1584"/>
              <a:ext cx="1550" cy="598"/>
              <a:chOff x="624" y="1680"/>
              <a:chExt cx="1550" cy="598"/>
            </a:xfrm>
          </p:grpSpPr>
          <p:sp>
            <p:nvSpPr>
              <p:cNvPr id="20591" name="AutoShape 14"/>
              <p:cNvSpPr>
                <a:spLocks noChangeArrowheads="1"/>
              </p:cNvSpPr>
              <p:nvPr/>
            </p:nvSpPr>
            <p:spPr bwMode="auto">
              <a:xfrm>
                <a:off x="1006" y="1919"/>
                <a:ext cx="346"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92" name="Text Box 15"/>
              <p:cNvSpPr txBox="1">
                <a:spLocks noChangeArrowheads="1"/>
              </p:cNvSpPr>
              <p:nvPr/>
            </p:nvSpPr>
            <p:spPr bwMode="auto">
              <a:xfrm>
                <a:off x="624" y="1728"/>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a:t>PO</a:t>
                </a:r>
                <a:r>
                  <a:rPr lang="en-US" altLang="en-US" sz="1400" baseline="-25000"/>
                  <a:t>4</a:t>
                </a:r>
              </a:p>
            </p:txBody>
          </p:sp>
          <p:sp>
            <p:nvSpPr>
              <p:cNvPr id="20593" name="Line 16"/>
              <p:cNvSpPr>
                <a:spLocks noChangeShapeType="1"/>
              </p:cNvSpPr>
              <p:nvPr/>
            </p:nvSpPr>
            <p:spPr bwMode="auto">
              <a:xfrm flipH="1" flipV="1">
                <a:off x="867" y="1919"/>
                <a:ext cx="139"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94" name="Line 17"/>
              <p:cNvSpPr>
                <a:spLocks noChangeShapeType="1"/>
              </p:cNvSpPr>
              <p:nvPr/>
            </p:nvSpPr>
            <p:spPr bwMode="auto">
              <a:xfrm>
                <a:off x="1352" y="2009"/>
                <a:ext cx="2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95" name="Line 18"/>
              <p:cNvSpPr>
                <a:spLocks noChangeShapeType="1"/>
              </p:cNvSpPr>
              <p:nvPr/>
            </p:nvSpPr>
            <p:spPr bwMode="auto">
              <a:xfrm flipH="1">
                <a:off x="867" y="2158"/>
                <a:ext cx="208" cy="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96" name="Line 19"/>
              <p:cNvSpPr>
                <a:spLocks noChangeShapeType="1"/>
              </p:cNvSpPr>
              <p:nvPr/>
            </p:nvSpPr>
            <p:spPr bwMode="auto">
              <a:xfrm flipV="1">
                <a:off x="867" y="1680"/>
                <a:ext cx="173" cy="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97" name="Picture 20" descr="C:\My Documents\My Pictures\DNA\DNA adenine.jpg"/>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595" y="1949"/>
                <a:ext cx="57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42" name="Group 69"/>
            <p:cNvGrpSpPr>
              <a:grpSpLocks/>
            </p:cNvGrpSpPr>
            <p:nvPr/>
          </p:nvGrpSpPr>
          <p:grpSpPr bwMode="auto">
            <a:xfrm>
              <a:off x="624" y="2160"/>
              <a:ext cx="1535" cy="501"/>
              <a:chOff x="624" y="2256"/>
              <a:chExt cx="1535" cy="501"/>
            </a:xfrm>
          </p:grpSpPr>
          <p:sp>
            <p:nvSpPr>
              <p:cNvPr id="20585" name="AutoShape 22"/>
              <p:cNvSpPr>
                <a:spLocks noChangeArrowheads="1"/>
              </p:cNvSpPr>
              <p:nvPr/>
            </p:nvSpPr>
            <p:spPr bwMode="auto">
              <a:xfrm>
                <a:off x="992" y="2398"/>
                <a:ext cx="346"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86" name="Text Box 23"/>
              <p:cNvSpPr txBox="1">
                <a:spLocks noChangeArrowheads="1"/>
              </p:cNvSpPr>
              <p:nvPr/>
            </p:nvSpPr>
            <p:spPr bwMode="auto">
              <a:xfrm>
                <a:off x="624" y="2256"/>
                <a:ext cx="2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t>PO</a:t>
                </a:r>
                <a:r>
                  <a:rPr lang="en-US" altLang="en-US" sz="1200" baseline="-25000"/>
                  <a:t>4</a:t>
                </a:r>
              </a:p>
            </p:txBody>
          </p:sp>
          <p:sp>
            <p:nvSpPr>
              <p:cNvPr id="20587" name="Line 24"/>
              <p:cNvSpPr>
                <a:spLocks noChangeShapeType="1"/>
              </p:cNvSpPr>
              <p:nvPr/>
            </p:nvSpPr>
            <p:spPr bwMode="auto">
              <a:xfrm flipH="1" flipV="1">
                <a:off x="853" y="2398"/>
                <a:ext cx="139"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88" name="Line 25"/>
              <p:cNvSpPr>
                <a:spLocks noChangeShapeType="1"/>
              </p:cNvSpPr>
              <p:nvPr/>
            </p:nvSpPr>
            <p:spPr bwMode="auto">
              <a:xfrm flipH="1">
                <a:off x="819" y="2637"/>
                <a:ext cx="242" cy="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89" name="Line 26"/>
              <p:cNvSpPr>
                <a:spLocks noChangeShapeType="1"/>
              </p:cNvSpPr>
              <p:nvPr/>
            </p:nvSpPr>
            <p:spPr bwMode="auto">
              <a:xfrm>
                <a:off x="1338" y="2488"/>
                <a:ext cx="2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90" name="Picture 27" descr="C:\My Documents\My Pictures\DNA\DNA Cytosine.jpg"/>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1581" y="2428"/>
                <a:ext cx="57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43" name="Group 79"/>
            <p:cNvGrpSpPr>
              <a:grpSpLocks/>
            </p:cNvGrpSpPr>
            <p:nvPr/>
          </p:nvGrpSpPr>
          <p:grpSpPr bwMode="auto">
            <a:xfrm>
              <a:off x="576" y="2640"/>
              <a:ext cx="1550" cy="499"/>
              <a:chOff x="576" y="2736"/>
              <a:chExt cx="1550" cy="499"/>
            </a:xfrm>
          </p:grpSpPr>
          <p:sp>
            <p:nvSpPr>
              <p:cNvPr id="20578" name="Line 31"/>
              <p:cNvSpPr>
                <a:spLocks noChangeShapeType="1"/>
              </p:cNvSpPr>
              <p:nvPr/>
            </p:nvSpPr>
            <p:spPr bwMode="auto">
              <a:xfrm flipH="1" flipV="1">
                <a:off x="818" y="2876"/>
                <a:ext cx="139"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79" name="Line 32"/>
              <p:cNvSpPr>
                <a:spLocks noChangeShapeType="1"/>
              </p:cNvSpPr>
              <p:nvPr/>
            </p:nvSpPr>
            <p:spPr bwMode="auto">
              <a:xfrm flipH="1">
                <a:off x="818" y="3115"/>
                <a:ext cx="208" cy="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nvGrpSpPr>
              <p:cNvPr id="20580" name="Group 53"/>
              <p:cNvGrpSpPr>
                <a:grpSpLocks/>
              </p:cNvGrpSpPr>
              <p:nvPr/>
            </p:nvGrpSpPr>
            <p:grpSpPr bwMode="auto">
              <a:xfrm>
                <a:off x="576" y="2736"/>
                <a:ext cx="1550" cy="379"/>
                <a:chOff x="576" y="2736"/>
                <a:chExt cx="1550" cy="379"/>
              </a:xfrm>
            </p:grpSpPr>
            <p:sp>
              <p:nvSpPr>
                <p:cNvPr id="20581" name="AutoShape 29"/>
                <p:cNvSpPr>
                  <a:spLocks noChangeArrowheads="1"/>
                </p:cNvSpPr>
                <p:nvPr/>
              </p:nvSpPr>
              <p:spPr bwMode="auto">
                <a:xfrm>
                  <a:off x="957" y="2876"/>
                  <a:ext cx="346"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82" name="Text Box 30"/>
                <p:cNvSpPr txBox="1">
                  <a:spLocks noChangeArrowheads="1"/>
                </p:cNvSpPr>
                <p:nvPr/>
              </p:nvSpPr>
              <p:spPr bwMode="auto">
                <a:xfrm>
                  <a:off x="576" y="2736"/>
                  <a:ext cx="2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t>PO</a:t>
                  </a:r>
                  <a:r>
                    <a:rPr lang="en-US" altLang="en-US" sz="1200" baseline="-25000"/>
                    <a:t>4</a:t>
                  </a:r>
                </a:p>
              </p:txBody>
            </p:sp>
            <p:sp>
              <p:nvSpPr>
                <p:cNvPr id="20583" name="Line 33"/>
                <p:cNvSpPr>
                  <a:spLocks noChangeShapeType="1"/>
                </p:cNvSpPr>
                <p:nvPr/>
              </p:nvSpPr>
              <p:spPr bwMode="auto">
                <a:xfrm>
                  <a:off x="1303" y="2966"/>
                  <a:ext cx="2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84" name="Picture 34" descr="C:\My Documents\My Pictures\DNA\DNA Thymine.jp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1546" y="2906"/>
                  <a:ext cx="58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544" name="Group 61"/>
            <p:cNvGrpSpPr>
              <a:grpSpLocks/>
            </p:cNvGrpSpPr>
            <p:nvPr/>
          </p:nvGrpSpPr>
          <p:grpSpPr bwMode="auto">
            <a:xfrm>
              <a:off x="576" y="3072"/>
              <a:ext cx="1550" cy="541"/>
              <a:chOff x="576" y="3216"/>
              <a:chExt cx="1550" cy="541"/>
            </a:xfrm>
          </p:grpSpPr>
          <p:sp>
            <p:nvSpPr>
              <p:cNvPr id="20572" name="AutoShape 37"/>
              <p:cNvSpPr>
                <a:spLocks noChangeArrowheads="1"/>
              </p:cNvSpPr>
              <p:nvPr/>
            </p:nvSpPr>
            <p:spPr bwMode="auto">
              <a:xfrm>
                <a:off x="957" y="3368"/>
                <a:ext cx="347"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73" name="Text Box 38"/>
              <p:cNvSpPr txBox="1">
                <a:spLocks noChangeArrowheads="1"/>
              </p:cNvSpPr>
              <p:nvPr/>
            </p:nvSpPr>
            <p:spPr bwMode="auto">
              <a:xfrm>
                <a:off x="576" y="3216"/>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a:t>PO</a:t>
                </a:r>
                <a:r>
                  <a:rPr lang="en-US" altLang="en-US" sz="1400" baseline="-25000"/>
                  <a:t>4</a:t>
                </a:r>
              </a:p>
            </p:txBody>
          </p:sp>
          <p:sp>
            <p:nvSpPr>
              <p:cNvPr id="20574" name="Line 39"/>
              <p:cNvSpPr>
                <a:spLocks noChangeShapeType="1"/>
              </p:cNvSpPr>
              <p:nvPr/>
            </p:nvSpPr>
            <p:spPr bwMode="auto">
              <a:xfrm flipH="1" flipV="1">
                <a:off x="819" y="3368"/>
                <a:ext cx="138"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75" name="Line 40"/>
              <p:cNvSpPr>
                <a:spLocks noChangeShapeType="1"/>
              </p:cNvSpPr>
              <p:nvPr/>
            </p:nvSpPr>
            <p:spPr bwMode="auto">
              <a:xfrm flipH="1">
                <a:off x="819" y="3607"/>
                <a:ext cx="207" cy="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76" name="Line 41"/>
              <p:cNvSpPr>
                <a:spLocks noChangeShapeType="1"/>
              </p:cNvSpPr>
              <p:nvPr/>
            </p:nvSpPr>
            <p:spPr bwMode="auto">
              <a:xfrm>
                <a:off x="1304" y="3458"/>
                <a:ext cx="2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77" name="Picture 42" descr="C:\My Documents\My Pictures\DNA\DNA Guanine.jpg"/>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1546" y="3398"/>
                <a:ext cx="5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45" name="Group 77"/>
            <p:cNvGrpSpPr>
              <a:grpSpLocks/>
            </p:cNvGrpSpPr>
            <p:nvPr/>
          </p:nvGrpSpPr>
          <p:grpSpPr bwMode="auto">
            <a:xfrm>
              <a:off x="624" y="768"/>
              <a:ext cx="1550" cy="814"/>
              <a:chOff x="624" y="864"/>
              <a:chExt cx="1550" cy="814"/>
            </a:xfrm>
          </p:grpSpPr>
          <p:grpSp>
            <p:nvGrpSpPr>
              <p:cNvPr id="20560" name="Group 52"/>
              <p:cNvGrpSpPr>
                <a:grpSpLocks/>
              </p:cNvGrpSpPr>
              <p:nvPr/>
            </p:nvGrpSpPr>
            <p:grpSpPr bwMode="auto">
              <a:xfrm>
                <a:off x="624" y="1200"/>
                <a:ext cx="1550" cy="478"/>
                <a:chOff x="816" y="1200"/>
                <a:chExt cx="1550" cy="478"/>
              </a:xfrm>
            </p:grpSpPr>
            <p:sp>
              <p:nvSpPr>
                <p:cNvPr id="20566" name="AutoShape 45"/>
                <p:cNvSpPr>
                  <a:spLocks noChangeArrowheads="1"/>
                </p:cNvSpPr>
                <p:nvPr/>
              </p:nvSpPr>
              <p:spPr bwMode="auto">
                <a:xfrm>
                  <a:off x="1198" y="1439"/>
                  <a:ext cx="346"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67" name="Text Box 46"/>
                <p:cNvSpPr txBox="1">
                  <a:spLocks noChangeArrowheads="1"/>
                </p:cNvSpPr>
                <p:nvPr/>
              </p:nvSpPr>
              <p:spPr bwMode="auto">
                <a:xfrm>
                  <a:off x="816" y="1248"/>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a:t>PO</a:t>
                  </a:r>
                  <a:r>
                    <a:rPr lang="en-US" altLang="en-US" sz="1400" baseline="-25000"/>
                    <a:t>4</a:t>
                  </a:r>
                </a:p>
              </p:txBody>
            </p:sp>
            <p:sp>
              <p:nvSpPr>
                <p:cNvPr id="20568" name="Line 47"/>
                <p:cNvSpPr>
                  <a:spLocks noChangeShapeType="1"/>
                </p:cNvSpPr>
                <p:nvPr/>
              </p:nvSpPr>
              <p:spPr bwMode="auto">
                <a:xfrm flipH="1" flipV="1">
                  <a:off x="1059" y="1439"/>
                  <a:ext cx="139"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69" name="Line 48"/>
                <p:cNvSpPr>
                  <a:spLocks noChangeShapeType="1"/>
                </p:cNvSpPr>
                <p:nvPr/>
              </p:nvSpPr>
              <p:spPr bwMode="auto">
                <a:xfrm>
                  <a:off x="1544" y="1529"/>
                  <a:ext cx="2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70" name="Line 50"/>
                <p:cNvSpPr>
                  <a:spLocks noChangeShapeType="1"/>
                </p:cNvSpPr>
                <p:nvPr/>
              </p:nvSpPr>
              <p:spPr bwMode="auto">
                <a:xfrm flipV="1">
                  <a:off x="1059" y="1200"/>
                  <a:ext cx="173" cy="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71" name="Picture 51" descr="C:\My Documents\My Pictures\DNA\DNA adenine.jpg"/>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787" y="1469"/>
                  <a:ext cx="57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61" name="AutoShape 55"/>
              <p:cNvSpPr>
                <a:spLocks noChangeArrowheads="1"/>
              </p:cNvSpPr>
              <p:nvPr/>
            </p:nvSpPr>
            <p:spPr bwMode="auto">
              <a:xfrm>
                <a:off x="1005" y="1004"/>
                <a:ext cx="346"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62" name="Text Box 56"/>
              <p:cNvSpPr txBox="1">
                <a:spLocks noChangeArrowheads="1"/>
              </p:cNvSpPr>
              <p:nvPr/>
            </p:nvSpPr>
            <p:spPr bwMode="auto">
              <a:xfrm>
                <a:off x="624" y="864"/>
                <a:ext cx="2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t>PO</a:t>
                </a:r>
                <a:r>
                  <a:rPr lang="en-US" altLang="en-US" sz="1200" baseline="-25000"/>
                  <a:t>4</a:t>
                </a:r>
              </a:p>
            </p:txBody>
          </p:sp>
          <p:sp>
            <p:nvSpPr>
              <p:cNvPr id="20563" name="Line 57"/>
              <p:cNvSpPr>
                <a:spLocks noChangeShapeType="1"/>
              </p:cNvSpPr>
              <p:nvPr/>
            </p:nvSpPr>
            <p:spPr bwMode="auto">
              <a:xfrm>
                <a:off x="1351" y="1094"/>
                <a:ext cx="2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64" name="Picture 58" descr="C:\My Documents\My Pictures\DNA\DNA Thymine.jp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1594" y="1034"/>
                <a:ext cx="58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5" name="Line 60"/>
              <p:cNvSpPr>
                <a:spLocks noChangeShapeType="1"/>
              </p:cNvSpPr>
              <p:nvPr/>
            </p:nvSpPr>
            <p:spPr bwMode="auto">
              <a:xfrm flipH="1" flipV="1">
                <a:off x="864" y="960"/>
                <a:ext cx="138"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20546" name="Group 62"/>
            <p:cNvGrpSpPr>
              <a:grpSpLocks/>
            </p:cNvGrpSpPr>
            <p:nvPr/>
          </p:nvGrpSpPr>
          <p:grpSpPr bwMode="auto">
            <a:xfrm>
              <a:off x="624" y="288"/>
              <a:ext cx="1550" cy="541"/>
              <a:chOff x="576" y="3216"/>
              <a:chExt cx="1550" cy="541"/>
            </a:xfrm>
          </p:grpSpPr>
          <p:sp>
            <p:nvSpPr>
              <p:cNvPr id="20554" name="AutoShape 63"/>
              <p:cNvSpPr>
                <a:spLocks noChangeArrowheads="1"/>
              </p:cNvSpPr>
              <p:nvPr/>
            </p:nvSpPr>
            <p:spPr bwMode="auto">
              <a:xfrm>
                <a:off x="957" y="3368"/>
                <a:ext cx="347"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55" name="Text Box 64"/>
              <p:cNvSpPr txBox="1">
                <a:spLocks noChangeArrowheads="1"/>
              </p:cNvSpPr>
              <p:nvPr/>
            </p:nvSpPr>
            <p:spPr bwMode="auto">
              <a:xfrm>
                <a:off x="576" y="3216"/>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a:t>PO</a:t>
                </a:r>
                <a:r>
                  <a:rPr lang="en-US" altLang="en-US" sz="1400" baseline="-25000"/>
                  <a:t>4</a:t>
                </a:r>
              </a:p>
            </p:txBody>
          </p:sp>
          <p:sp>
            <p:nvSpPr>
              <p:cNvPr id="20556" name="Line 65"/>
              <p:cNvSpPr>
                <a:spLocks noChangeShapeType="1"/>
              </p:cNvSpPr>
              <p:nvPr/>
            </p:nvSpPr>
            <p:spPr bwMode="auto">
              <a:xfrm flipH="1" flipV="1">
                <a:off x="819" y="3368"/>
                <a:ext cx="138"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57" name="Line 66"/>
              <p:cNvSpPr>
                <a:spLocks noChangeShapeType="1"/>
              </p:cNvSpPr>
              <p:nvPr/>
            </p:nvSpPr>
            <p:spPr bwMode="auto">
              <a:xfrm flipH="1">
                <a:off x="819" y="3607"/>
                <a:ext cx="207" cy="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58" name="Line 67"/>
              <p:cNvSpPr>
                <a:spLocks noChangeShapeType="1"/>
              </p:cNvSpPr>
              <p:nvPr/>
            </p:nvSpPr>
            <p:spPr bwMode="auto">
              <a:xfrm>
                <a:off x="1304" y="3458"/>
                <a:ext cx="2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59" name="Picture 68" descr="C:\My Documents\My Pictures\DNA\DNA Guanine.jpg"/>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1546" y="3398"/>
                <a:ext cx="5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47" name="Group 80"/>
            <p:cNvGrpSpPr>
              <a:grpSpLocks/>
            </p:cNvGrpSpPr>
            <p:nvPr/>
          </p:nvGrpSpPr>
          <p:grpSpPr bwMode="auto">
            <a:xfrm>
              <a:off x="576" y="3600"/>
              <a:ext cx="1535" cy="501"/>
              <a:chOff x="624" y="2256"/>
              <a:chExt cx="1535" cy="501"/>
            </a:xfrm>
          </p:grpSpPr>
          <p:sp>
            <p:nvSpPr>
              <p:cNvPr id="20548" name="AutoShape 81"/>
              <p:cNvSpPr>
                <a:spLocks noChangeArrowheads="1"/>
              </p:cNvSpPr>
              <p:nvPr/>
            </p:nvSpPr>
            <p:spPr bwMode="auto">
              <a:xfrm>
                <a:off x="992" y="2398"/>
                <a:ext cx="346" cy="239"/>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0549" name="Text Box 82"/>
              <p:cNvSpPr txBox="1">
                <a:spLocks noChangeArrowheads="1"/>
              </p:cNvSpPr>
              <p:nvPr/>
            </p:nvSpPr>
            <p:spPr bwMode="auto">
              <a:xfrm>
                <a:off x="624" y="2256"/>
                <a:ext cx="2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t>PO</a:t>
                </a:r>
                <a:r>
                  <a:rPr lang="en-US" altLang="en-US" sz="1200" baseline="-25000"/>
                  <a:t>4</a:t>
                </a:r>
              </a:p>
            </p:txBody>
          </p:sp>
          <p:sp>
            <p:nvSpPr>
              <p:cNvPr id="20550" name="Line 83"/>
              <p:cNvSpPr>
                <a:spLocks noChangeShapeType="1"/>
              </p:cNvSpPr>
              <p:nvPr/>
            </p:nvSpPr>
            <p:spPr bwMode="auto">
              <a:xfrm flipH="1" flipV="1">
                <a:off x="853" y="2398"/>
                <a:ext cx="139"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51" name="Line 84"/>
              <p:cNvSpPr>
                <a:spLocks noChangeShapeType="1"/>
              </p:cNvSpPr>
              <p:nvPr/>
            </p:nvSpPr>
            <p:spPr bwMode="auto">
              <a:xfrm flipH="1">
                <a:off x="819" y="2637"/>
                <a:ext cx="242" cy="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52" name="Line 85"/>
              <p:cNvSpPr>
                <a:spLocks noChangeShapeType="1"/>
              </p:cNvSpPr>
              <p:nvPr/>
            </p:nvSpPr>
            <p:spPr bwMode="auto">
              <a:xfrm>
                <a:off x="1338" y="2488"/>
                <a:ext cx="2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53" name="Picture 86" descr="C:\My Documents\My Pictures\DNA\DNA Cytosine.jpg"/>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1581" y="2428"/>
                <a:ext cx="57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427" name="Group 163"/>
          <p:cNvGrpSpPr>
            <a:grpSpLocks/>
          </p:cNvGrpSpPr>
          <p:nvPr/>
        </p:nvGrpSpPr>
        <p:grpSpPr bwMode="auto">
          <a:xfrm>
            <a:off x="4876801" y="1752600"/>
            <a:ext cx="2530476" cy="717550"/>
            <a:chOff x="2112" y="1104"/>
            <a:chExt cx="1594" cy="452"/>
          </a:xfrm>
        </p:grpSpPr>
        <p:pic>
          <p:nvPicPr>
            <p:cNvPr id="20535" name="Picture 89" descr="C:\My Documents\My Pictures\DNA\DNA Ribose upside dow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1248"/>
              <a:ext cx="4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6" name="Line 90"/>
            <p:cNvSpPr>
              <a:spLocks noChangeShapeType="1"/>
            </p:cNvSpPr>
            <p:nvPr/>
          </p:nvSpPr>
          <p:spPr bwMode="auto">
            <a:xfrm flipH="1" flipV="1">
              <a:off x="2682" y="1415"/>
              <a:ext cx="2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37" name="Text Box 91"/>
            <p:cNvSpPr txBox="1">
              <a:spLocks noChangeArrowheads="1"/>
            </p:cNvSpPr>
            <p:nvPr/>
          </p:nvSpPr>
          <p:spPr bwMode="auto">
            <a:xfrm>
              <a:off x="3408" y="1104"/>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538" name="Line 92"/>
            <p:cNvSpPr>
              <a:spLocks noChangeShapeType="1"/>
            </p:cNvSpPr>
            <p:nvPr/>
          </p:nvSpPr>
          <p:spPr bwMode="auto">
            <a:xfrm flipV="1">
              <a:off x="3216" y="1155"/>
              <a:ext cx="178"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39" name="Line 93"/>
            <p:cNvSpPr>
              <a:spLocks noChangeShapeType="1"/>
            </p:cNvSpPr>
            <p:nvPr/>
          </p:nvSpPr>
          <p:spPr bwMode="auto">
            <a:xfrm>
              <a:off x="3288" y="1415"/>
              <a:ext cx="178"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40" name="Picture 94" descr="C:\My Documents\My Pictures\DNA\DNA Thymine flipped.jpg"/>
            <p:cNvPicPr>
              <a:picLocks noChangeAspect="1" noChangeArrowheads="1"/>
            </p:cNvPicPr>
            <p:nvPr/>
          </p:nvPicPr>
          <p:blipFill>
            <a:blip r:embed="rId7">
              <a:lum contrast="20000"/>
              <a:extLst>
                <a:ext uri="{28A0092B-C50C-407E-A947-70E740481C1C}">
                  <a14:useLocalDpi xmlns:a14="http://schemas.microsoft.com/office/drawing/2010/main" val="0"/>
                </a:ext>
              </a:extLst>
            </a:blip>
            <a:srcRect/>
            <a:stretch>
              <a:fillRect/>
            </a:stretch>
          </p:blipFill>
          <p:spPr bwMode="auto">
            <a:xfrm>
              <a:off x="2112" y="1350"/>
              <a:ext cx="5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368" name="Group 104"/>
          <p:cNvGrpSpPr>
            <a:grpSpLocks/>
          </p:cNvGrpSpPr>
          <p:nvPr/>
        </p:nvGrpSpPr>
        <p:grpSpPr bwMode="auto">
          <a:xfrm>
            <a:off x="4876801" y="3200400"/>
            <a:ext cx="2761905" cy="838200"/>
            <a:chOff x="2112" y="2014"/>
            <a:chExt cx="1876" cy="505"/>
          </a:xfrm>
        </p:grpSpPr>
        <p:pic>
          <p:nvPicPr>
            <p:cNvPr id="20529" name="Picture 97" descr="C:\My Documents\My Pictures\DNA\DNA Ribose upside dow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3" y="2202"/>
              <a:ext cx="4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0" name="Text Box 98"/>
            <p:cNvSpPr txBox="1">
              <a:spLocks noChangeArrowheads="1"/>
            </p:cNvSpPr>
            <p:nvPr/>
          </p:nvSpPr>
          <p:spPr bwMode="auto">
            <a:xfrm>
              <a:off x="3667" y="2014"/>
              <a:ext cx="321"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531" name="Line 99"/>
            <p:cNvSpPr>
              <a:spLocks noChangeShapeType="1"/>
            </p:cNvSpPr>
            <p:nvPr/>
          </p:nvSpPr>
          <p:spPr bwMode="auto">
            <a:xfrm flipV="1">
              <a:off x="3422" y="2102"/>
              <a:ext cx="245" cy="1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32" name="Line 100"/>
            <p:cNvSpPr>
              <a:spLocks noChangeShapeType="1"/>
            </p:cNvSpPr>
            <p:nvPr/>
          </p:nvSpPr>
          <p:spPr bwMode="auto">
            <a:xfrm>
              <a:off x="3504" y="2403"/>
              <a:ext cx="204"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33" name="Picture 101" descr="C:\My Documents\My Pictures\DNA\DNA Guanine flipped.jp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112" y="2302"/>
              <a:ext cx="68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4" name="Line 102"/>
            <p:cNvSpPr>
              <a:spLocks noChangeShapeType="1"/>
            </p:cNvSpPr>
            <p:nvPr/>
          </p:nvSpPr>
          <p:spPr bwMode="auto">
            <a:xfrm flipH="1">
              <a:off x="2767" y="2369"/>
              <a:ext cx="3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1376" name="Group 112"/>
          <p:cNvGrpSpPr>
            <a:grpSpLocks/>
          </p:cNvGrpSpPr>
          <p:nvPr/>
        </p:nvGrpSpPr>
        <p:grpSpPr bwMode="auto">
          <a:xfrm>
            <a:off x="4953001" y="2438400"/>
            <a:ext cx="2454276" cy="793750"/>
            <a:chOff x="2160" y="1056"/>
            <a:chExt cx="1546" cy="500"/>
          </a:xfrm>
        </p:grpSpPr>
        <p:pic>
          <p:nvPicPr>
            <p:cNvPr id="20523" name="Picture 113" descr="C:\My Documents\My Pictures\DNA\DNA Ribose upside dow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248"/>
              <a:ext cx="4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4" name="Line 114"/>
            <p:cNvSpPr>
              <a:spLocks noChangeShapeType="1"/>
            </p:cNvSpPr>
            <p:nvPr/>
          </p:nvSpPr>
          <p:spPr bwMode="auto">
            <a:xfrm flipH="1" flipV="1">
              <a:off x="2730" y="1415"/>
              <a:ext cx="2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25" name="Text Box 115"/>
            <p:cNvSpPr txBox="1">
              <a:spLocks noChangeArrowheads="1"/>
            </p:cNvSpPr>
            <p:nvPr/>
          </p:nvSpPr>
          <p:spPr bwMode="auto">
            <a:xfrm>
              <a:off x="3408" y="1056"/>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526" name="Line 116"/>
            <p:cNvSpPr>
              <a:spLocks noChangeShapeType="1"/>
            </p:cNvSpPr>
            <p:nvPr/>
          </p:nvSpPr>
          <p:spPr bwMode="auto">
            <a:xfrm flipV="1">
              <a:off x="3264" y="1155"/>
              <a:ext cx="178"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27" name="Line 117"/>
            <p:cNvSpPr>
              <a:spLocks noChangeShapeType="1"/>
            </p:cNvSpPr>
            <p:nvPr/>
          </p:nvSpPr>
          <p:spPr bwMode="auto">
            <a:xfrm>
              <a:off x="3336" y="1415"/>
              <a:ext cx="178"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28" name="Picture 118" descr="C:\My Documents\My Pictures\DNA\DNA Thymine flipped.jpg"/>
            <p:cNvPicPr>
              <a:picLocks noChangeAspect="1" noChangeArrowheads="1"/>
            </p:cNvPicPr>
            <p:nvPr/>
          </p:nvPicPr>
          <p:blipFill>
            <a:blip r:embed="rId7">
              <a:lum contrast="20000"/>
              <a:extLst>
                <a:ext uri="{28A0092B-C50C-407E-A947-70E740481C1C}">
                  <a14:useLocalDpi xmlns:a14="http://schemas.microsoft.com/office/drawing/2010/main" val="0"/>
                </a:ext>
              </a:extLst>
            </a:blip>
            <a:srcRect/>
            <a:stretch>
              <a:fillRect/>
            </a:stretch>
          </p:blipFill>
          <p:spPr bwMode="auto">
            <a:xfrm>
              <a:off x="2160" y="1350"/>
              <a:ext cx="59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390" name="Group 126"/>
          <p:cNvGrpSpPr>
            <a:grpSpLocks/>
          </p:cNvGrpSpPr>
          <p:nvPr/>
        </p:nvGrpSpPr>
        <p:grpSpPr bwMode="auto">
          <a:xfrm>
            <a:off x="4876800" y="3959226"/>
            <a:ext cx="2763838" cy="841375"/>
            <a:chOff x="2112" y="2494"/>
            <a:chExt cx="1820" cy="530"/>
          </a:xfrm>
        </p:grpSpPr>
        <p:pic>
          <p:nvPicPr>
            <p:cNvPr id="20517" name="Picture 120" descr="C:\My Documents\My Pictures\DNA\DNA Ribose upside down.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2688"/>
              <a:ext cx="47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8" name="Text Box 121"/>
            <p:cNvSpPr txBox="1">
              <a:spLocks noChangeArrowheads="1"/>
            </p:cNvSpPr>
            <p:nvPr/>
          </p:nvSpPr>
          <p:spPr bwMode="auto">
            <a:xfrm>
              <a:off x="3623" y="2494"/>
              <a:ext cx="3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519" name="Line 122"/>
            <p:cNvSpPr>
              <a:spLocks noChangeShapeType="1"/>
            </p:cNvSpPr>
            <p:nvPr/>
          </p:nvSpPr>
          <p:spPr bwMode="auto">
            <a:xfrm flipV="1">
              <a:off x="3344" y="2576"/>
              <a:ext cx="278" cy="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20" name="Line 123"/>
            <p:cNvSpPr>
              <a:spLocks noChangeShapeType="1"/>
            </p:cNvSpPr>
            <p:nvPr/>
          </p:nvSpPr>
          <p:spPr bwMode="auto">
            <a:xfrm>
              <a:off x="3423" y="2864"/>
              <a:ext cx="278" cy="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21" name="Picture 124" descr="C:\My Documents\My Pictures\DNA\DNA adenine flipped.jpg"/>
            <p:cNvPicPr>
              <a:picLocks noChangeAspect="1" noChangeArrowheads="1"/>
            </p:cNvPicPr>
            <p:nvPr/>
          </p:nvPicPr>
          <p:blipFill>
            <a:blip r:embed="rId11">
              <a:lum contrast="20000"/>
              <a:extLst>
                <a:ext uri="{28A0092B-C50C-407E-A947-70E740481C1C}">
                  <a14:useLocalDpi xmlns:a14="http://schemas.microsoft.com/office/drawing/2010/main" val="0"/>
                </a:ext>
              </a:extLst>
            </a:blip>
            <a:srcRect/>
            <a:stretch>
              <a:fillRect/>
            </a:stretch>
          </p:blipFill>
          <p:spPr bwMode="auto">
            <a:xfrm>
              <a:off x="2112" y="2800"/>
              <a:ext cx="68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2" name="Line 125"/>
            <p:cNvSpPr>
              <a:spLocks noChangeShapeType="1"/>
            </p:cNvSpPr>
            <p:nvPr/>
          </p:nvSpPr>
          <p:spPr bwMode="auto">
            <a:xfrm flipH="1">
              <a:off x="2748" y="2864"/>
              <a:ext cx="3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1399" name="Group 135"/>
          <p:cNvGrpSpPr>
            <a:grpSpLocks/>
          </p:cNvGrpSpPr>
          <p:nvPr/>
        </p:nvGrpSpPr>
        <p:grpSpPr bwMode="auto">
          <a:xfrm>
            <a:off x="4876801" y="990600"/>
            <a:ext cx="2611438" cy="788988"/>
            <a:chOff x="2112" y="624"/>
            <a:chExt cx="1645" cy="497"/>
          </a:xfrm>
        </p:grpSpPr>
        <p:pic>
          <p:nvPicPr>
            <p:cNvPr id="20511" name="Picture 128" descr="C:\My Documents\My Pictures\DNA\DNA Ribose upside down.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2" y="818"/>
              <a:ext cx="42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2" name="Text Box 129"/>
            <p:cNvSpPr txBox="1">
              <a:spLocks noChangeArrowheads="1"/>
            </p:cNvSpPr>
            <p:nvPr/>
          </p:nvSpPr>
          <p:spPr bwMode="auto">
            <a:xfrm>
              <a:off x="3459" y="624"/>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513" name="Line 130"/>
            <p:cNvSpPr>
              <a:spLocks noChangeShapeType="1"/>
            </p:cNvSpPr>
            <p:nvPr/>
          </p:nvSpPr>
          <p:spPr bwMode="auto">
            <a:xfrm flipV="1">
              <a:off x="3210" y="706"/>
              <a:ext cx="248" cy="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14" name="Picture 132" descr="C:\My Documents\My Pictures\DNA\DNA adenine flipped.jpg"/>
            <p:cNvPicPr>
              <a:picLocks noChangeAspect="1" noChangeArrowheads="1"/>
            </p:cNvPicPr>
            <p:nvPr/>
          </p:nvPicPr>
          <p:blipFill>
            <a:blip r:embed="rId13">
              <a:lum contrast="20000"/>
              <a:extLst>
                <a:ext uri="{28A0092B-C50C-407E-A947-70E740481C1C}">
                  <a14:useLocalDpi xmlns:a14="http://schemas.microsoft.com/office/drawing/2010/main" val="0"/>
                </a:ext>
              </a:extLst>
            </a:blip>
            <a:srcRect/>
            <a:stretch>
              <a:fillRect/>
            </a:stretch>
          </p:blipFill>
          <p:spPr bwMode="auto">
            <a:xfrm>
              <a:off x="2112" y="930"/>
              <a:ext cx="608"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5" name="Line 133"/>
            <p:cNvSpPr>
              <a:spLocks noChangeShapeType="1"/>
            </p:cNvSpPr>
            <p:nvPr/>
          </p:nvSpPr>
          <p:spPr bwMode="auto">
            <a:xfrm flipH="1">
              <a:off x="2679" y="994"/>
              <a:ext cx="28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16" name="Line 134"/>
            <p:cNvSpPr>
              <a:spLocks noChangeShapeType="1"/>
            </p:cNvSpPr>
            <p:nvPr/>
          </p:nvSpPr>
          <p:spPr bwMode="auto">
            <a:xfrm>
              <a:off x="3264" y="1008"/>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1429" name="Group 165"/>
          <p:cNvGrpSpPr>
            <a:grpSpLocks/>
          </p:cNvGrpSpPr>
          <p:nvPr/>
        </p:nvGrpSpPr>
        <p:grpSpPr bwMode="auto">
          <a:xfrm>
            <a:off x="4800601" y="5486400"/>
            <a:ext cx="2835276" cy="838200"/>
            <a:chOff x="2064" y="3456"/>
            <a:chExt cx="1786" cy="528"/>
          </a:xfrm>
        </p:grpSpPr>
        <p:pic>
          <p:nvPicPr>
            <p:cNvPr id="20505" name="Picture 152" descr="C:\My Documents\My Pictures\DNA\DNA Ribose upside down.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7" y="3653"/>
              <a:ext cx="45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6" name="Text Box 153"/>
            <p:cNvSpPr txBox="1">
              <a:spLocks noChangeArrowheads="1"/>
            </p:cNvSpPr>
            <p:nvPr/>
          </p:nvSpPr>
          <p:spPr bwMode="auto">
            <a:xfrm>
              <a:off x="3552" y="3456"/>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507" name="Line 154"/>
            <p:cNvSpPr>
              <a:spLocks noChangeShapeType="1"/>
            </p:cNvSpPr>
            <p:nvPr/>
          </p:nvSpPr>
          <p:spPr bwMode="auto">
            <a:xfrm flipV="1">
              <a:off x="3279" y="3548"/>
              <a:ext cx="227" cy="1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08" name="Line 155"/>
            <p:cNvSpPr>
              <a:spLocks noChangeShapeType="1"/>
            </p:cNvSpPr>
            <p:nvPr/>
          </p:nvSpPr>
          <p:spPr bwMode="auto">
            <a:xfrm>
              <a:off x="3355" y="3863"/>
              <a:ext cx="189" cy="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09" name="Picture 156" descr="C:\My Documents\My Pictures\DNA\DNA Guanine flipped.jp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064" y="3757"/>
              <a:ext cx="63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0" name="Line 157"/>
            <p:cNvSpPr>
              <a:spLocks noChangeShapeType="1"/>
            </p:cNvSpPr>
            <p:nvPr/>
          </p:nvSpPr>
          <p:spPr bwMode="auto">
            <a:xfrm flipH="1">
              <a:off x="2671" y="3827"/>
              <a:ext cx="3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1428" name="Group 164"/>
          <p:cNvGrpSpPr>
            <a:grpSpLocks/>
          </p:cNvGrpSpPr>
          <p:nvPr/>
        </p:nvGrpSpPr>
        <p:grpSpPr bwMode="auto">
          <a:xfrm>
            <a:off x="4876802" y="4648201"/>
            <a:ext cx="2838451" cy="885825"/>
            <a:chOff x="2112" y="2928"/>
            <a:chExt cx="1788" cy="558"/>
          </a:xfrm>
        </p:grpSpPr>
        <p:pic>
          <p:nvPicPr>
            <p:cNvPr id="20499" name="Picture 137" descr="C:\My Documents\My Pictures\DNA\DNA Ribose upside dow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5" y="3144"/>
              <a:ext cx="47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0" name="Line 138"/>
            <p:cNvSpPr>
              <a:spLocks noChangeShapeType="1"/>
            </p:cNvSpPr>
            <p:nvPr/>
          </p:nvSpPr>
          <p:spPr bwMode="auto">
            <a:xfrm flipH="1">
              <a:off x="2740" y="3324"/>
              <a:ext cx="3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501" name="Text Box 139"/>
            <p:cNvSpPr txBox="1">
              <a:spLocks noChangeArrowheads="1"/>
            </p:cNvSpPr>
            <p:nvPr/>
          </p:nvSpPr>
          <p:spPr bwMode="auto">
            <a:xfrm>
              <a:off x="3602" y="2928"/>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502" name="Line 140"/>
            <p:cNvSpPr>
              <a:spLocks noChangeShapeType="1"/>
            </p:cNvSpPr>
            <p:nvPr/>
          </p:nvSpPr>
          <p:spPr bwMode="auto">
            <a:xfrm flipV="1">
              <a:off x="3329" y="3036"/>
              <a:ext cx="27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503" name="Picture 142" descr="C:\My Documents\My Pictures\DNA\DNA Cytosine flipped.jpg"/>
            <p:cNvPicPr>
              <a:picLocks noChangeAspect="1" noChangeArrowheads="1"/>
            </p:cNvPicPr>
            <p:nvPr/>
          </p:nvPicPr>
          <p:blipFill>
            <a:blip r:embed="rId16">
              <a:lum contrast="20000"/>
              <a:extLst>
                <a:ext uri="{28A0092B-C50C-407E-A947-70E740481C1C}">
                  <a14:useLocalDpi xmlns:a14="http://schemas.microsoft.com/office/drawing/2010/main" val="0"/>
                </a:ext>
              </a:extLst>
            </a:blip>
            <a:srcRect/>
            <a:stretch>
              <a:fillRect/>
            </a:stretch>
          </p:blipFill>
          <p:spPr bwMode="auto">
            <a:xfrm>
              <a:off x="2112" y="3252"/>
              <a:ext cx="65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4" name="Line 159"/>
            <p:cNvSpPr>
              <a:spLocks noChangeShapeType="1"/>
            </p:cNvSpPr>
            <p:nvPr/>
          </p:nvSpPr>
          <p:spPr bwMode="auto">
            <a:xfrm>
              <a:off x="3408" y="3360"/>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1426" name="Group 162"/>
          <p:cNvGrpSpPr>
            <a:grpSpLocks/>
          </p:cNvGrpSpPr>
          <p:nvPr/>
        </p:nvGrpSpPr>
        <p:grpSpPr bwMode="auto">
          <a:xfrm>
            <a:off x="4876801" y="304800"/>
            <a:ext cx="2697163" cy="762000"/>
            <a:chOff x="2112" y="192"/>
            <a:chExt cx="1699" cy="480"/>
          </a:xfrm>
        </p:grpSpPr>
        <p:pic>
          <p:nvPicPr>
            <p:cNvPr id="20493" name="Picture 145" descr="C:\My Documents\My Pictures\DNA\DNA Ribose upside down.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23" y="372"/>
              <a:ext cx="44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4" name="Line 146"/>
            <p:cNvSpPr>
              <a:spLocks noChangeShapeType="1"/>
            </p:cNvSpPr>
            <p:nvPr/>
          </p:nvSpPr>
          <p:spPr bwMode="auto">
            <a:xfrm flipH="1">
              <a:off x="2701" y="522"/>
              <a:ext cx="29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0495" name="Text Box 147"/>
            <p:cNvSpPr txBox="1">
              <a:spLocks noChangeArrowheads="1"/>
            </p:cNvSpPr>
            <p:nvPr/>
          </p:nvSpPr>
          <p:spPr bwMode="auto">
            <a:xfrm>
              <a:off x="3513" y="192"/>
              <a:ext cx="2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a:t>PO</a:t>
              </a:r>
              <a:r>
                <a:rPr lang="en-GB" altLang="en-US" sz="1400" baseline="-25000"/>
                <a:t>4</a:t>
              </a:r>
              <a:endParaRPr lang="en-US" altLang="en-US" sz="1400" baseline="-25000"/>
            </a:p>
          </p:txBody>
        </p:sp>
        <p:sp>
          <p:nvSpPr>
            <p:cNvPr id="20496" name="Line 148"/>
            <p:cNvSpPr>
              <a:spLocks noChangeShapeType="1"/>
            </p:cNvSpPr>
            <p:nvPr/>
          </p:nvSpPr>
          <p:spPr bwMode="auto">
            <a:xfrm flipV="1">
              <a:off x="3254" y="282"/>
              <a:ext cx="258" cy="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0497" name="Picture 150" descr="C:\My Documents\My Pictures\DNA\DNA Cytosine flipped.jpg"/>
            <p:cNvPicPr>
              <a:picLocks noChangeAspect="1" noChangeArrowheads="1"/>
            </p:cNvPicPr>
            <p:nvPr/>
          </p:nvPicPr>
          <p:blipFill>
            <a:blip r:embed="rId18">
              <a:lum contrast="20000"/>
              <a:extLst>
                <a:ext uri="{28A0092B-C50C-407E-A947-70E740481C1C}">
                  <a14:useLocalDpi xmlns:a14="http://schemas.microsoft.com/office/drawing/2010/main" val="0"/>
                </a:ext>
              </a:extLst>
            </a:blip>
            <a:srcRect/>
            <a:stretch>
              <a:fillRect/>
            </a:stretch>
          </p:blipFill>
          <p:spPr bwMode="auto">
            <a:xfrm>
              <a:off x="2112" y="462"/>
              <a:ext cx="618"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8" name="Line 161"/>
            <p:cNvSpPr>
              <a:spLocks noChangeShapeType="1"/>
            </p:cNvSpPr>
            <p:nvPr/>
          </p:nvSpPr>
          <p:spPr bwMode="auto">
            <a:xfrm>
              <a:off x="3312" y="52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20491" name="Rectangle 166"/>
          <p:cNvSpPr>
            <a:spLocks noGrp="1" noChangeArrowheads="1"/>
          </p:cNvSpPr>
          <p:nvPr>
            <p:ph type="title" idx="4294967295"/>
          </p:nvPr>
        </p:nvSpPr>
        <p:spPr>
          <a:xfrm>
            <a:off x="8018463" y="2317750"/>
            <a:ext cx="3139063" cy="381000"/>
          </a:xfrm>
        </p:spPr>
        <p:txBody>
          <a:bodyPr>
            <a:normAutofit fontScale="90000"/>
          </a:bodyPr>
          <a:lstStyle/>
          <a:p>
            <a:pPr eaLnBrk="1" hangingPunct="1"/>
            <a:r>
              <a:rPr lang="en-US" altLang="en-US" sz="2400" dirty="0">
                <a:latin typeface="Arial" panose="020B0604020202020204" pitchFamily="34" charset="0"/>
              </a:rPr>
              <a:t>2-stranded DNA</a:t>
            </a:r>
          </a:p>
        </p:txBody>
      </p:sp>
    </p:spTree>
    <p:extLst>
      <p:ext uri="{BB962C8B-B14F-4D97-AF65-F5344CB8AC3E}">
        <p14:creationId xmlns:p14="http://schemas.microsoft.com/office/powerpoint/2010/main" val="1701932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351"/>
                                        </p:tgtEl>
                                        <p:attrNameLst>
                                          <p:attrName>style.visibility</p:attrName>
                                        </p:attrNameLst>
                                      </p:cBhvr>
                                      <p:to>
                                        <p:strVal val="visible"/>
                                      </p:to>
                                    </p:set>
                                    <p:animEffect transition="in" filter="wipe(up)">
                                      <p:cBhvr>
                                        <p:cTn id="7" dur="500"/>
                                        <p:tgtEl>
                                          <p:spTgt spid="11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11426"/>
                                        </p:tgtEl>
                                        <p:attrNameLst>
                                          <p:attrName>style.visibility</p:attrName>
                                        </p:attrNameLst>
                                      </p:cBhvr>
                                      <p:to>
                                        <p:strVal val="visible"/>
                                      </p:to>
                                    </p:set>
                                    <p:anim calcmode="lin" valueType="num">
                                      <p:cBhvr additive="base">
                                        <p:cTn id="12" dur="500" fill="hold"/>
                                        <p:tgtEl>
                                          <p:spTgt spid="11426"/>
                                        </p:tgtEl>
                                        <p:attrNameLst>
                                          <p:attrName>ppt_x</p:attrName>
                                        </p:attrNameLst>
                                      </p:cBhvr>
                                      <p:tavLst>
                                        <p:tav tm="0">
                                          <p:val>
                                            <p:strVal val="1+#ppt_w/2"/>
                                          </p:val>
                                        </p:tav>
                                        <p:tav tm="100000">
                                          <p:val>
                                            <p:strVal val="#ppt_x"/>
                                          </p:val>
                                        </p:tav>
                                      </p:tavLst>
                                    </p:anim>
                                    <p:anim calcmode="lin" valueType="num">
                                      <p:cBhvr additive="base">
                                        <p:cTn id="13" dur="500" fill="hold"/>
                                        <p:tgtEl>
                                          <p:spTgt spid="1142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11399"/>
                                        </p:tgtEl>
                                        <p:attrNameLst>
                                          <p:attrName>style.visibility</p:attrName>
                                        </p:attrNameLst>
                                      </p:cBhvr>
                                      <p:to>
                                        <p:strVal val="visible"/>
                                      </p:to>
                                    </p:set>
                                    <p:anim calcmode="lin" valueType="num">
                                      <p:cBhvr additive="base">
                                        <p:cTn id="17" dur="500" fill="hold"/>
                                        <p:tgtEl>
                                          <p:spTgt spid="11399"/>
                                        </p:tgtEl>
                                        <p:attrNameLst>
                                          <p:attrName>ppt_x</p:attrName>
                                        </p:attrNameLst>
                                      </p:cBhvr>
                                      <p:tavLst>
                                        <p:tav tm="0">
                                          <p:val>
                                            <p:strVal val="1+#ppt_w/2"/>
                                          </p:val>
                                        </p:tav>
                                        <p:tav tm="100000">
                                          <p:val>
                                            <p:strVal val="#ppt_x"/>
                                          </p:val>
                                        </p:tav>
                                      </p:tavLst>
                                    </p:anim>
                                    <p:anim calcmode="lin" valueType="num">
                                      <p:cBhvr additive="base">
                                        <p:cTn id="18" dur="500" fill="hold"/>
                                        <p:tgtEl>
                                          <p:spTgt spid="1139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2" presetClass="entr" presetSubtype="2" fill="hold" nodeType="afterEffect">
                                  <p:stCondLst>
                                    <p:cond delay="0"/>
                                  </p:stCondLst>
                                  <p:childTnLst>
                                    <p:set>
                                      <p:cBhvr>
                                        <p:cTn id="21" dur="1" fill="hold">
                                          <p:stCondLst>
                                            <p:cond delay="0"/>
                                          </p:stCondLst>
                                        </p:cTn>
                                        <p:tgtEl>
                                          <p:spTgt spid="11427"/>
                                        </p:tgtEl>
                                        <p:attrNameLst>
                                          <p:attrName>style.visibility</p:attrName>
                                        </p:attrNameLst>
                                      </p:cBhvr>
                                      <p:to>
                                        <p:strVal val="visible"/>
                                      </p:to>
                                    </p:set>
                                    <p:anim calcmode="lin" valueType="num">
                                      <p:cBhvr additive="base">
                                        <p:cTn id="22" dur="500" fill="hold"/>
                                        <p:tgtEl>
                                          <p:spTgt spid="11427"/>
                                        </p:tgtEl>
                                        <p:attrNameLst>
                                          <p:attrName>ppt_x</p:attrName>
                                        </p:attrNameLst>
                                      </p:cBhvr>
                                      <p:tavLst>
                                        <p:tav tm="0">
                                          <p:val>
                                            <p:strVal val="1+#ppt_w/2"/>
                                          </p:val>
                                        </p:tav>
                                        <p:tav tm="100000">
                                          <p:val>
                                            <p:strVal val="#ppt_x"/>
                                          </p:val>
                                        </p:tav>
                                      </p:tavLst>
                                    </p:anim>
                                    <p:anim calcmode="lin" valueType="num">
                                      <p:cBhvr additive="base">
                                        <p:cTn id="23" dur="500" fill="hold"/>
                                        <p:tgtEl>
                                          <p:spTgt spid="1142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500"/>
                            </p:stCondLst>
                            <p:childTnLst>
                              <p:par>
                                <p:cTn id="25" presetID="2" presetClass="entr" presetSubtype="2" fill="hold" nodeType="afterEffect">
                                  <p:stCondLst>
                                    <p:cond delay="0"/>
                                  </p:stCondLst>
                                  <p:childTnLst>
                                    <p:set>
                                      <p:cBhvr>
                                        <p:cTn id="26" dur="1" fill="hold">
                                          <p:stCondLst>
                                            <p:cond delay="0"/>
                                          </p:stCondLst>
                                        </p:cTn>
                                        <p:tgtEl>
                                          <p:spTgt spid="11376"/>
                                        </p:tgtEl>
                                        <p:attrNameLst>
                                          <p:attrName>style.visibility</p:attrName>
                                        </p:attrNameLst>
                                      </p:cBhvr>
                                      <p:to>
                                        <p:strVal val="visible"/>
                                      </p:to>
                                    </p:set>
                                    <p:anim calcmode="lin" valueType="num">
                                      <p:cBhvr additive="base">
                                        <p:cTn id="27" dur="500" fill="hold"/>
                                        <p:tgtEl>
                                          <p:spTgt spid="11376"/>
                                        </p:tgtEl>
                                        <p:attrNameLst>
                                          <p:attrName>ppt_x</p:attrName>
                                        </p:attrNameLst>
                                      </p:cBhvr>
                                      <p:tavLst>
                                        <p:tav tm="0">
                                          <p:val>
                                            <p:strVal val="1+#ppt_w/2"/>
                                          </p:val>
                                        </p:tav>
                                        <p:tav tm="100000">
                                          <p:val>
                                            <p:strVal val="#ppt_x"/>
                                          </p:val>
                                        </p:tav>
                                      </p:tavLst>
                                    </p:anim>
                                    <p:anim calcmode="lin" valueType="num">
                                      <p:cBhvr additive="base">
                                        <p:cTn id="28" dur="500" fill="hold"/>
                                        <p:tgtEl>
                                          <p:spTgt spid="1137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000"/>
                            </p:stCondLst>
                            <p:childTnLst>
                              <p:par>
                                <p:cTn id="30" presetID="2" presetClass="entr" presetSubtype="2" fill="hold" nodeType="afterEffect">
                                  <p:stCondLst>
                                    <p:cond delay="0"/>
                                  </p:stCondLst>
                                  <p:childTnLst>
                                    <p:set>
                                      <p:cBhvr>
                                        <p:cTn id="31" dur="1" fill="hold">
                                          <p:stCondLst>
                                            <p:cond delay="0"/>
                                          </p:stCondLst>
                                        </p:cTn>
                                        <p:tgtEl>
                                          <p:spTgt spid="11368"/>
                                        </p:tgtEl>
                                        <p:attrNameLst>
                                          <p:attrName>style.visibility</p:attrName>
                                        </p:attrNameLst>
                                      </p:cBhvr>
                                      <p:to>
                                        <p:strVal val="visible"/>
                                      </p:to>
                                    </p:set>
                                    <p:anim calcmode="lin" valueType="num">
                                      <p:cBhvr additive="base">
                                        <p:cTn id="32" dur="500" fill="hold"/>
                                        <p:tgtEl>
                                          <p:spTgt spid="11368"/>
                                        </p:tgtEl>
                                        <p:attrNameLst>
                                          <p:attrName>ppt_x</p:attrName>
                                        </p:attrNameLst>
                                      </p:cBhvr>
                                      <p:tavLst>
                                        <p:tav tm="0">
                                          <p:val>
                                            <p:strVal val="1+#ppt_w/2"/>
                                          </p:val>
                                        </p:tav>
                                        <p:tav tm="100000">
                                          <p:val>
                                            <p:strVal val="#ppt_x"/>
                                          </p:val>
                                        </p:tav>
                                      </p:tavLst>
                                    </p:anim>
                                    <p:anim calcmode="lin" valueType="num">
                                      <p:cBhvr additive="base">
                                        <p:cTn id="33" dur="500" fill="hold"/>
                                        <p:tgtEl>
                                          <p:spTgt spid="1136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2" presetClass="entr" presetSubtype="2" fill="hold" nodeType="afterEffect">
                                  <p:stCondLst>
                                    <p:cond delay="0"/>
                                  </p:stCondLst>
                                  <p:childTnLst>
                                    <p:set>
                                      <p:cBhvr>
                                        <p:cTn id="36" dur="1" fill="hold">
                                          <p:stCondLst>
                                            <p:cond delay="0"/>
                                          </p:stCondLst>
                                        </p:cTn>
                                        <p:tgtEl>
                                          <p:spTgt spid="11390"/>
                                        </p:tgtEl>
                                        <p:attrNameLst>
                                          <p:attrName>style.visibility</p:attrName>
                                        </p:attrNameLst>
                                      </p:cBhvr>
                                      <p:to>
                                        <p:strVal val="visible"/>
                                      </p:to>
                                    </p:set>
                                    <p:anim calcmode="lin" valueType="num">
                                      <p:cBhvr additive="base">
                                        <p:cTn id="37" dur="500" fill="hold"/>
                                        <p:tgtEl>
                                          <p:spTgt spid="11390"/>
                                        </p:tgtEl>
                                        <p:attrNameLst>
                                          <p:attrName>ppt_x</p:attrName>
                                        </p:attrNameLst>
                                      </p:cBhvr>
                                      <p:tavLst>
                                        <p:tav tm="0">
                                          <p:val>
                                            <p:strVal val="1+#ppt_w/2"/>
                                          </p:val>
                                        </p:tav>
                                        <p:tav tm="100000">
                                          <p:val>
                                            <p:strVal val="#ppt_x"/>
                                          </p:val>
                                        </p:tav>
                                      </p:tavLst>
                                    </p:anim>
                                    <p:anim calcmode="lin" valueType="num">
                                      <p:cBhvr additive="base">
                                        <p:cTn id="38" dur="500" fill="hold"/>
                                        <p:tgtEl>
                                          <p:spTgt spid="1139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000"/>
                            </p:stCondLst>
                            <p:childTnLst>
                              <p:par>
                                <p:cTn id="40" presetID="2" presetClass="entr" presetSubtype="2" fill="hold" nodeType="afterEffect">
                                  <p:stCondLst>
                                    <p:cond delay="0"/>
                                  </p:stCondLst>
                                  <p:childTnLst>
                                    <p:set>
                                      <p:cBhvr>
                                        <p:cTn id="41" dur="1" fill="hold">
                                          <p:stCondLst>
                                            <p:cond delay="0"/>
                                          </p:stCondLst>
                                        </p:cTn>
                                        <p:tgtEl>
                                          <p:spTgt spid="11428"/>
                                        </p:tgtEl>
                                        <p:attrNameLst>
                                          <p:attrName>style.visibility</p:attrName>
                                        </p:attrNameLst>
                                      </p:cBhvr>
                                      <p:to>
                                        <p:strVal val="visible"/>
                                      </p:to>
                                    </p:set>
                                    <p:anim calcmode="lin" valueType="num">
                                      <p:cBhvr additive="base">
                                        <p:cTn id="42" dur="500" fill="hold"/>
                                        <p:tgtEl>
                                          <p:spTgt spid="11428"/>
                                        </p:tgtEl>
                                        <p:attrNameLst>
                                          <p:attrName>ppt_x</p:attrName>
                                        </p:attrNameLst>
                                      </p:cBhvr>
                                      <p:tavLst>
                                        <p:tav tm="0">
                                          <p:val>
                                            <p:strVal val="1+#ppt_w/2"/>
                                          </p:val>
                                        </p:tav>
                                        <p:tav tm="100000">
                                          <p:val>
                                            <p:strVal val="#ppt_x"/>
                                          </p:val>
                                        </p:tav>
                                      </p:tavLst>
                                    </p:anim>
                                    <p:anim calcmode="lin" valueType="num">
                                      <p:cBhvr additive="base">
                                        <p:cTn id="43" dur="500" fill="hold"/>
                                        <p:tgtEl>
                                          <p:spTgt spid="11428"/>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3500"/>
                            </p:stCondLst>
                            <p:childTnLst>
                              <p:par>
                                <p:cTn id="45" presetID="2" presetClass="entr" presetSubtype="2" fill="hold" nodeType="afterEffect">
                                  <p:stCondLst>
                                    <p:cond delay="0"/>
                                  </p:stCondLst>
                                  <p:childTnLst>
                                    <p:set>
                                      <p:cBhvr>
                                        <p:cTn id="46" dur="1" fill="hold">
                                          <p:stCondLst>
                                            <p:cond delay="0"/>
                                          </p:stCondLst>
                                        </p:cTn>
                                        <p:tgtEl>
                                          <p:spTgt spid="11429"/>
                                        </p:tgtEl>
                                        <p:attrNameLst>
                                          <p:attrName>style.visibility</p:attrName>
                                        </p:attrNameLst>
                                      </p:cBhvr>
                                      <p:to>
                                        <p:strVal val="visible"/>
                                      </p:to>
                                    </p:set>
                                    <p:anim calcmode="lin" valueType="num">
                                      <p:cBhvr additive="base">
                                        <p:cTn id="47" dur="500" fill="hold"/>
                                        <p:tgtEl>
                                          <p:spTgt spid="11429"/>
                                        </p:tgtEl>
                                        <p:attrNameLst>
                                          <p:attrName>ppt_x</p:attrName>
                                        </p:attrNameLst>
                                      </p:cBhvr>
                                      <p:tavLst>
                                        <p:tav tm="0">
                                          <p:val>
                                            <p:strVal val="1+#ppt_w/2"/>
                                          </p:val>
                                        </p:tav>
                                        <p:tav tm="100000">
                                          <p:val>
                                            <p:strVal val="#ppt_x"/>
                                          </p:val>
                                        </p:tav>
                                      </p:tavLst>
                                    </p:anim>
                                    <p:anim calcmode="lin" valueType="num">
                                      <p:cBhvr additive="base">
                                        <p:cTn id="48" dur="500" fill="hold"/>
                                        <p:tgtEl>
                                          <p:spTgt spid="11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081212" y="1325563"/>
            <a:ext cx="700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solidFill>
                  <a:srgbClr val="FF0000"/>
                </a:solidFill>
              </a:rPr>
              <a:t>The bases always pair up in the same way</a:t>
            </a:r>
            <a:endParaRPr lang="en-US" altLang="en-US">
              <a:solidFill>
                <a:srgbClr val="FF0000"/>
              </a:solidFill>
            </a:endParaRPr>
          </a:p>
        </p:txBody>
      </p:sp>
      <p:sp>
        <p:nvSpPr>
          <p:cNvPr id="13315" name="Text Box 3"/>
          <p:cNvSpPr txBox="1">
            <a:spLocks noChangeArrowheads="1"/>
          </p:cNvSpPr>
          <p:nvPr/>
        </p:nvSpPr>
        <p:spPr bwMode="auto">
          <a:xfrm>
            <a:off x="2081212" y="2392363"/>
            <a:ext cx="6200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Adenine forms a bond with Thymine</a:t>
            </a:r>
            <a:endParaRPr lang="en-US" altLang="en-US" dirty="0">
              <a:solidFill>
                <a:srgbClr val="FF0000"/>
              </a:solidFill>
            </a:endParaRPr>
          </a:p>
        </p:txBody>
      </p:sp>
      <p:sp>
        <p:nvSpPr>
          <p:cNvPr id="13316" name="Text Box 4"/>
          <p:cNvSpPr txBox="1">
            <a:spLocks noChangeArrowheads="1"/>
          </p:cNvSpPr>
          <p:nvPr/>
        </p:nvSpPr>
        <p:spPr bwMode="auto">
          <a:xfrm>
            <a:off x="2370136" y="4468813"/>
            <a:ext cx="5695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solidFill>
                  <a:srgbClr val="FF0000"/>
                </a:solidFill>
              </a:rPr>
              <a:t>and Cytosine bonds with Guanine</a:t>
            </a:r>
            <a:endParaRPr lang="en-US" altLang="en-US">
              <a:solidFill>
                <a:srgbClr val="FF0000"/>
              </a:solidFill>
            </a:endParaRPr>
          </a:p>
        </p:txBody>
      </p:sp>
      <p:sp>
        <p:nvSpPr>
          <p:cNvPr id="13321" name="Rectangle 9"/>
          <p:cNvSpPr>
            <a:spLocks noGrp="1" noChangeArrowheads="1"/>
          </p:cNvSpPr>
          <p:nvPr>
            <p:ph type="title" idx="4294967295"/>
          </p:nvPr>
        </p:nvSpPr>
        <p:spPr>
          <a:xfrm>
            <a:off x="2807855" y="425452"/>
            <a:ext cx="5050270" cy="371475"/>
          </a:xfrm>
        </p:spPr>
        <p:txBody>
          <a:bodyPr>
            <a:normAutofit fontScale="90000"/>
          </a:bodyPr>
          <a:lstStyle/>
          <a:p>
            <a:pPr eaLnBrk="1" hangingPunct="1"/>
            <a:r>
              <a:rPr lang="en-US" altLang="en-US" sz="2400" dirty="0">
                <a:solidFill>
                  <a:srgbClr val="FF0000"/>
                </a:solidFill>
                <a:latin typeface="Arial" panose="020B0604020202020204" pitchFamily="34" charset="0"/>
              </a:rPr>
              <a:t>Complementary Nitrogenous Base pairing</a:t>
            </a:r>
          </a:p>
        </p:txBody>
      </p:sp>
      <p:grpSp>
        <p:nvGrpSpPr>
          <p:cNvPr id="13332" name="Group 20"/>
          <p:cNvGrpSpPr>
            <a:grpSpLocks/>
          </p:cNvGrpSpPr>
          <p:nvPr/>
        </p:nvGrpSpPr>
        <p:grpSpPr bwMode="auto">
          <a:xfrm>
            <a:off x="2995611" y="3382964"/>
            <a:ext cx="2057400" cy="525463"/>
            <a:chOff x="864" y="1824"/>
            <a:chExt cx="1296" cy="331"/>
          </a:xfrm>
        </p:grpSpPr>
        <p:pic>
          <p:nvPicPr>
            <p:cNvPr id="21521" name="Picture 5" descr="C:\My Documents\My Pictures\DNA\DNA adenine.jpg"/>
            <p:cNvPicPr>
              <a:picLocks noChangeAspect="1" noChangeArrowheads="1"/>
            </p:cNvPicPr>
            <p:nvPr/>
          </p:nvPicPr>
          <p:blipFill>
            <a:blip r:embed="rId2">
              <a:lum contrast="22000"/>
              <a:extLst>
                <a:ext uri="{28A0092B-C50C-407E-A947-70E740481C1C}">
                  <a14:useLocalDpi xmlns:a14="http://schemas.microsoft.com/office/drawing/2010/main" val="0"/>
                </a:ext>
              </a:extLst>
            </a:blip>
            <a:srcRect/>
            <a:stretch>
              <a:fillRect/>
            </a:stretch>
          </p:blipFill>
          <p:spPr bwMode="auto">
            <a:xfrm>
              <a:off x="864" y="1824"/>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2" name="Text Box 11"/>
            <p:cNvSpPr txBox="1">
              <a:spLocks noChangeArrowheads="1"/>
            </p:cNvSpPr>
            <p:nvPr/>
          </p:nvSpPr>
          <p:spPr bwMode="auto">
            <a:xfrm>
              <a:off x="1104" y="1872"/>
              <a:ext cx="7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latin typeface="Arial" panose="020B0604020202020204" pitchFamily="34" charset="0"/>
                </a:rPr>
                <a:t>Adenine</a:t>
              </a:r>
              <a:endParaRPr lang="en-US" altLang="en-US" sz="2000">
                <a:latin typeface="Arial" panose="020B0604020202020204" pitchFamily="34" charset="0"/>
              </a:endParaRPr>
            </a:p>
          </p:txBody>
        </p:sp>
      </p:grpSp>
      <p:grpSp>
        <p:nvGrpSpPr>
          <p:cNvPr id="13328" name="Group 16"/>
          <p:cNvGrpSpPr>
            <a:grpSpLocks/>
          </p:cNvGrpSpPr>
          <p:nvPr/>
        </p:nvGrpSpPr>
        <p:grpSpPr bwMode="auto">
          <a:xfrm>
            <a:off x="5053011" y="3382964"/>
            <a:ext cx="2133600" cy="557213"/>
            <a:chOff x="2160" y="1824"/>
            <a:chExt cx="1344" cy="351"/>
          </a:xfrm>
        </p:grpSpPr>
        <p:pic>
          <p:nvPicPr>
            <p:cNvPr id="21519" name="Picture 6" descr="C:\My Documents\My Pictures\DNA\DNA Thymine flipped.jpg"/>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2160" y="1824"/>
              <a:ext cx="13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0" name="Text Box 12"/>
            <p:cNvSpPr txBox="1">
              <a:spLocks noChangeArrowheads="1"/>
            </p:cNvSpPr>
            <p:nvPr/>
          </p:nvSpPr>
          <p:spPr bwMode="auto">
            <a:xfrm>
              <a:off x="2592" y="1872"/>
              <a:ext cx="7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latin typeface="Arial" panose="020B0604020202020204" pitchFamily="34" charset="0"/>
                </a:rPr>
                <a:t>Thymine</a:t>
              </a:r>
              <a:endParaRPr lang="en-US" altLang="en-US" sz="2000">
                <a:latin typeface="Arial" panose="020B0604020202020204" pitchFamily="34" charset="0"/>
              </a:endParaRPr>
            </a:p>
          </p:txBody>
        </p:sp>
      </p:grpSp>
      <p:grpSp>
        <p:nvGrpSpPr>
          <p:cNvPr id="13331" name="Group 19"/>
          <p:cNvGrpSpPr>
            <a:grpSpLocks/>
          </p:cNvGrpSpPr>
          <p:nvPr/>
        </p:nvGrpSpPr>
        <p:grpSpPr bwMode="auto">
          <a:xfrm>
            <a:off x="2919411" y="5483227"/>
            <a:ext cx="2362200" cy="617537"/>
            <a:chOff x="816" y="3147"/>
            <a:chExt cx="1488" cy="389"/>
          </a:xfrm>
        </p:grpSpPr>
        <p:pic>
          <p:nvPicPr>
            <p:cNvPr id="21517" name="Picture 7" descr="C:\My Documents\My Pictures\DNA\DNA Cytosine.jp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816" y="3147"/>
              <a:ext cx="1488"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Text Box 13"/>
            <p:cNvSpPr txBox="1">
              <a:spLocks noChangeArrowheads="1"/>
            </p:cNvSpPr>
            <p:nvPr/>
          </p:nvSpPr>
          <p:spPr bwMode="auto">
            <a:xfrm>
              <a:off x="1056" y="3216"/>
              <a:ext cx="7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latin typeface="Arial" panose="020B0604020202020204" pitchFamily="34" charset="0"/>
                </a:rPr>
                <a:t>Cytosine</a:t>
              </a:r>
              <a:endParaRPr lang="en-US" altLang="en-US" sz="2000">
                <a:latin typeface="Arial" panose="020B0604020202020204" pitchFamily="34" charset="0"/>
              </a:endParaRPr>
            </a:p>
          </p:txBody>
        </p:sp>
      </p:grpSp>
      <p:grpSp>
        <p:nvGrpSpPr>
          <p:cNvPr id="13333" name="Group 21"/>
          <p:cNvGrpSpPr>
            <a:grpSpLocks/>
          </p:cNvGrpSpPr>
          <p:nvPr/>
        </p:nvGrpSpPr>
        <p:grpSpPr bwMode="auto">
          <a:xfrm>
            <a:off x="5281611" y="5440364"/>
            <a:ext cx="2438400" cy="587375"/>
            <a:chOff x="2304" y="3120"/>
            <a:chExt cx="1536" cy="370"/>
          </a:xfrm>
        </p:grpSpPr>
        <p:pic>
          <p:nvPicPr>
            <p:cNvPr id="21515" name="Picture 8" descr="C:\My Documents\My Pictures\DNA\DNA Guanine flipped.jpg"/>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2304" y="3120"/>
              <a:ext cx="153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Text Box 14"/>
            <p:cNvSpPr txBox="1">
              <a:spLocks noChangeArrowheads="1"/>
            </p:cNvSpPr>
            <p:nvPr/>
          </p:nvSpPr>
          <p:spPr bwMode="auto">
            <a:xfrm>
              <a:off x="2688" y="3168"/>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latin typeface="Arial" panose="020B0604020202020204" pitchFamily="34" charset="0"/>
                </a:rPr>
                <a:t>Guanine</a:t>
              </a:r>
              <a:endParaRPr lang="en-US" altLang="en-US" sz="2000">
                <a:latin typeface="Arial" panose="020B0604020202020204" pitchFamily="34" charset="0"/>
              </a:endParaRPr>
            </a:p>
          </p:txBody>
        </p:sp>
      </p:grpSp>
    </p:spTree>
    <p:extLst>
      <p:ext uri="{BB962C8B-B14F-4D97-AF65-F5344CB8AC3E}">
        <p14:creationId xmlns:p14="http://schemas.microsoft.com/office/powerpoint/2010/main" val="3597122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21"/>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wipe(up)">
                                      <p:cBhvr>
                                        <p:cTn id="10" dur="500"/>
                                        <p:tgtEl>
                                          <p:spTgt spid="133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315"/>
                                        </p:tgtEl>
                                        <p:attrNameLst>
                                          <p:attrName>style.visibility</p:attrName>
                                        </p:attrNameLst>
                                      </p:cBhvr>
                                      <p:to>
                                        <p:strVal val="visible"/>
                                      </p:to>
                                    </p:set>
                                    <p:animEffect transition="in" filter="wipe(up)">
                                      <p:cBhvr>
                                        <p:cTn id="15" dur="500"/>
                                        <p:tgtEl>
                                          <p:spTgt spid="133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13332"/>
                                        </p:tgtEl>
                                        <p:attrNameLst>
                                          <p:attrName>style.visibility</p:attrName>
                                        </p:attrNameLst>
                                      </p:cBhvr>
                                      <p:to>
                                        <p:strVal val="visible"/>
                                      </p:to>
                                    </p:set>
                                    <p:anim calcmode="lin" valueType="num">
                                      <p:cBhvr additive="base">
                                        <p:cTn id="20" dur="500" fill="hold"/>
                                        <p:tgtEl>
                                          <p:spTgt spid="13332"/>
                                        </p:tgtEl>
                                        <p:attrNameLst>
                                          <p:attrName>ppt_x</p:attrName>
                                        </p:attrNameLst>
                                      </p:cBhvr>
                                      <p:tavLst>
                                        <p:tav tm="0">
                                          <p:val>
                                            <p:strVal val="0-#ppt_w/2"/>
                                          </p:val>
                                        </p:tav>
                                        <p:tav tm="100000">
                                          <p:val>
                                            <p:strVal val="#ppt_x"/>
                                          </p:val>
                                        </p:tav>
                                      </p:tavLst>
                                    </p:anim>
                                    <p:anim calcmode="lin" valueType="num">
                                      <p:cBhvr additive="base">
                                        <p:cTn id="21" dur="500" fill="hold"/>
                                        <p:tgtEl>
                                          <p:spTgt spid="1333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13328"/>
                                        </p:tgtEl>
                                        <p:attrNameLst>
                                          <p:attrName>style.visibility</p:attrName>
                                        </p:attrNameLst>
                                      </p:cBhvr>
                                      <p:to>
                                        <p:strVal val="visible"/>
                                      </p:to>
                                    </p:set>
                                    <p:anim calcmode="lin" valueType="num">
                                      <p:cBhvr additive="base">
                                        <p:cTn id="26" dur="500" fill="hold"/>
                                        <p:tgtEl>
                                          <p:spTgt spid="13328"/>
                                        </p:tgtEl>
                                        <p:attrNameLst>
                                          <p:attrName>ppt_x</p:attrName>
                                        </p:attrNameLst>
                                      </p:cBhvr>
                                      <p:tavLst>
                                        <p:tav tm="0">
                                          <p:val>
                                            <p:strVal val="1+#ppt_w/2"/>
                                          </p:val>
                                        </p:tav>
                                        <p:tav tm="100000">
                                          <p:val>
                                            <p:strVal val="#ppt_x"/>
                                          </p:val>
                                        </p:tav>
                                      </p:tavLst>
                                    </p:anim>
                                    <p:anim calcmode="lin" valueType="num">
                                      <p:cBhvr additive="base">
                                        <p:cTn id="27" dur="500" fill="hold"/>
                                        <p:tgtEl>
                                          <p:spTgt spid="13328"/>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316"/>
                                        </p:tgtEl>
                                        <p:attrNameLst>
                                          <p:attrName>style.visibility</p:attrName>
                                        </p:attrNameLst>
                                      </p:cBhvr>
                                      <p:to>
                                        <p:strVal val="visible"/>
                                      </p:to>
                                    </p:set>
                                    <p:animEffect transition="in" filter="wipe(up)">
                                      <p:cBhvr>
                                        <p:cTn id="32" dur="500"/>
                                        <p:tgtEl>
                                          <p:spTgt spid="13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331"/>
                                        </p:tgtEl>
                                        <p:attrNameLst>
                                          <p:attrName>style.visibility</p:attrName>
                                        </p:attrNameLst>
                                      </p:cBhvr>
                                      <p:to>
                                        <p:strVal val="visible"/>
                                      </p:to>
                                    </p:set>
                                    <p:anim calcmode="lin" valueType="num">
                                      <p:cBhvr additive="base">
                                        <p:cTn id="37" dur="500" fill="hold"/>
                                        <p:tgtEl>
                                          <p:spTgt spid="13331"/>
                                        </p:tgtEl>
                                        <p:attrNameLst>
                                          <p:attrName>ppt_x</p:attrName>
                                        </p:attrNameLst>
                                      </p:cBhvr>
                                      <p:tavLst>
                                        <p:tav tm="0">
                                          <p:val>
                                            <p:strVal val="0-#ppt_w/2"/>
                                          </p:val>
                                        </p:tav>
                                        <p:tav tm="100000">
                                          <p:val>
                                            <p:strVal val="#ppt_x"/>
                                          </p:val>
                                        </p:tav>
                                      </p:tavLst>
                                    </p:anim>
                                    <p:anim calcmode="lin" valueType="num">
                                      <p:cBhvr additive="base">
                                        <p:cTn id="38" dur="500" fill="hold"/>
                                        <p:tgtEl>
                                          <p:spTgt spid="1333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3333"/>
                                        </p:tgtEl>
                                        <p:attrNameLst>
                                          <p:attrName>style.visibility</p:attrName>
                                        </p:attrNameLst>
                                      </p:cBhvr>
                                      <p:to>
                                        <p:strVal val="visible"/>
                                      </p:to>
                                    </p:set>
                                    <p:anim calcmode="lin" valueType="num">
                                      <p:cBhvr additive="base">
                                        <p:cTn id="43" dur="500" fill="hold"/>
                                        <p:tgtEl>
                                          <p:spTgt spid="13333"/>
                                        </p:tgtEl>
                                        <p:attrNameLst>
                                          <p:attrName>ppt_x</p:attrName>
                                        </p:attrNameLst>
                                      </p:cBhvr>
                                      <p:tavLst>
                                        <p:tav tm="0">
                                          <p:val>
                                            <p:strVal val="1+#ppt_w/2"/>
                                          </p:val>
                                        </p:tav>
                                        <p:tav tm="100000">
                                          <p:val>
                                            <p:strVal val="#ppt_x"/>
                                          </p:val>
                                        </p:tav>
                                      </p:tavLst>
                                    </p:anim>
                                    <p:anim calcmode="lin" valueType="num">
                                      <p:cBhvr additive="base">
                                        <p:cTn id="44" dur="500" fill="hold"/>
                                        <p:tgtEl>
                                          <p:spTgt spid="13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16" grpId="0" autoUpdateAnimBg="0"/>
      <p:bldP spid="133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587770" y="297657"/>
            <a:ext cx="3494376" cy="1143000"/>
          </a:xfrm>
        </p:spPr>
        <p:txBody>
          <a:bodyPr/>
          <a:lstStyle/>
          <a:p>
            <a:pPr eaLnBrk="1" hangingPunct="1"/>
            <a:r>
              <a:rPr lang="en-CA" altLang="en-US" dirty="0">
                <a:solidFill>
                  <a:srgbClr val="FF0000"/>
                </a:solidFill>
              </a:rPr>
              <a:t>DNA Structure</a:t>
            </a:r>
          </a:p>
        </p:txBody>
      </p:sp>
      <p:sp>
        <p:nvSpPr>
          <p:cNvPr id="22531" name="Content Placeholder 2"/>
          <p:cNvSpPr>
            <a:spLocks noGrp="1"/>
          </p:cNvSpPr>
          <p:nvPr>
            <p:ph idx="1"/>
          </p:nvPr>
        </p:nvSpPr>
        <p:spPr>
          <a:xfrm>
            <a:off x="866776" y="1357313"/>
            <a:ext cx="5340060" cy="4929188"/>
          </a:xfrm>
        </p:spPr>
        <p:txBody>
          <a:bodyPr>
            <a:normAutofit/>
          </a:bodyPr>
          <a:lstStyle/>
          <a:p>
            <a:pPr eaLnBrk="1" hangingPunct="1"/>
            <a:r>
              <a:rPr lang="en-CA" altLang="en-US" sz="2400" dirty="0"/>
              <a:t>Because of this complementary base pairing, </a:t>
            </a:r>
            <a:r>
              <a:rPr lang="en-CA" altLang="en-US" sz="2400" dirty="0">
                <a:solidFill>
                  <a:srgbClr val="FF0000"/>
                </a:solidFill>
              </a:rPr>
              <a:t>the order of the bases in one strand determines the order of the bases in the other strand.</a:t>
            </a:r>
          </a:p>
          <a:p>
            <a:pPr eaLnBrk="1" hangingPunct="1"/>
            <a:r>
              <a:rPr lang="en-CA" altLang="en-US" sz="2400" dirty="0">
                <a:solidFill>
                  <a:srgbClr val="FF0000"/>
                </a:solidFill>
              </a:rPr>
              <a:t>The paired nitrogenous bases are chemically bonded together using weak chemical bonds called hydrogen bonds. These bonds are base-specific resulting in the observed base pairing.</a:t>
            </a:r>
          </a:p>
        </p:txBody>
      </p:sp>
      <p:pic>
        <p:nvPicPr>
          <p:cNvPr id="2" name="Picture 1"/>
          <p:cNvPicPr>
            <a:picLocks noChangeAspect="1"/>
          </p:cNvPicPr>
          <p:nvPr/>
        </p:nvPicPr>
        <p:blipFill>
          <a:blip r:embed="rId3"/>
          <a:stretch>
            <a:fillRect/>
          </a:stretch>
        </p:blipFill>
        <p:spPr>
          <a:xfrm>
            <a:off x="7129895" y="1440657"/>
            <a:ext cx="4230832" cy="2518352"/>
          </a:xfrm>
          <a:prstGeom prst="rect">
            <a:avLst/>
          </a:prstGeom>
        </p:spPr>
      </p:pic>
      <p:pic>
        <p:nvPicPr>
          <p:cNvPr id="4" name="Picture 3"/>
          <p:cNvPicPr>
            <a:picLocks noChangeAspect="1"/>
          </p:cNvPicPr>
          <p:nvPr/>
        </p:nvPicPr>
        <p:blipFill>
          <a:blip r:embed="rId4"/>
          <a:stretch>
            <a:fillRect/>
          </a:stretch>
        </p:blipFill>
        <p:spPr>
          <a:xfrm>
            <a:off x="6320270" y="4042353"/>
            <a:ext cx="1619250" cy="819150"/>
          </a:xfrm>
          <a:prstGeom prst="rect">
            <a:avLst/>
          </a:prstGeom>
        </p:spPr>
      </p:pic>
      <p:pic>
        <p:nvPicPr>
          <p:cNvPr id="5" name="Picture 4"/>
          <p:cNvPicPr>
            <a:picLocks noChangeAspect="1"/>
          </p:cNvPicPr>
          <p:nvPr/>
        </p:nvPicPr>
        <p:blipFill>
          <a:blip r:embed="rId5"/>
          <a:stretch>
            <a:fillRect/>
          </a:stretch>
        </p:blipFill>
        <p:spPr>
          <a:xfrm>
            <a:off x="8231765" y="3959009"/>
            <a:ext cx="1685925" cy="971550"/>
          </a:xfrm>
          <a:prstGeom prst="rect">
            <a:avLst/>
          </a:prstGeom>
        </p:spPr>
      </p:pic>
      <p:pic>
        <p:nvPicPr>
          <p:cNvPr id="6" name="Picture 5"/>
          <p:cNvPicPr>
            <a:picLocks noChangeAspect="1"/>
          </p:cNvPicPr>
          <p:nvPr/>
        </p:nvPicPr>
        <p:blipFill>
          <a:blip r:embed="rId6"/>
          <a:stretch>
            <a:fillRect/>
          </a:stretch>
        </p:blipFill>
        <p:spPr>
          <a:xfrm>
            <a:off x="10209935" y="3959009"/>
            <a:ext cx="1609725" cy="790575"/>
          </a:xfrm>
          <a:prstGeom prst="rect">
            <a:avLst/>
          </a:prstGeom>
        </p:spPr>
      </p:pic>
      <p:sp>
        <p:nvSpPr>
          <p:cNvPr id="3" name="Rectangle 2"/>
          <p:cNvSpPr/>
          <p:nvPr/>
        </p:nvSpPr>
        <p:spPr>
          <a:xfrm>
            <a:off x="6722854" y="5181289"/>
            <a:ext cx="4608634" cy="369332"/>
          </a:xfrm>
          <a:prstGeom prst="rect">
            <a:avLst/>
          </a:prstGeom>
        </p:spPr>
        <p:txBody>
          <a:bodyPr wrap="none">
            <a:spAutoFit/>
          </a:bodyPr>
          <a:lstStyle/>
          <a:p>
            <a:pPr>
              <a:defRPr/>
            </a:pPr>
            <a:r>
              <a:rPr lang="en-CA" altLang="en-US" dirty="0">
                <a:solidFill>
                  <a:srgbClr val="FF0000"/>
                </a:solidFill>
              </a:rPr>
              <a:t>Draw the diagram including the hydrogen bonds</a:t>
            </a:r>
          </a:p>
        </p:txBody>
      </p:sp>
    </p:spTree>
    <p:extLst>
      <p:ext uri="{BB962C8B-B14F-4D97-AF65-F5344CB8AC3E}">
        <p14:creationId xmlns:p14="http://schemas.microsoft.com/office/powerpoint/2010/main" val="1962324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21" name="Group 81"/>
          <p:cNvGrpSpPr>
            <a:grpSpLocks/>
          </p:cNvGrpSpPr>
          <p:nvPr/>
        </p:nvGrpSpPr>
        <p:grpSpPr bwMode="auto">
          <a:xfrm>
            <a:off x="5867400" y="4343400"/>
            <a:ext cx="3570288" cy="1219200"/>
            <a:chOff x="2880" y="2736"/>
            <a:chExt cx="2249" cy="768"/>
          </a:xfrm>
        </p:grpSpPr>
        <p:pic>
          <p:nvPicPr>
            <p:cNvPr id="24641" name="Picture 35" descr="C:\My Documents\My Pictures\DNA\DNA Ribose upside dow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3024"/>
              <a:ext cx="576"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42" name="Line 46"/>
            <p:cNvSpPr>
              <a:spLocks noChangeShapeType="1"/>
            </p:cNvSpPr>
            <p:nvPr/>
          </p:nvSpPr>
          <p:spPr bwMode="auto">
            <a:xfrm flipH="1">
              <a:off x="3648" y="3264"/>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43" name="Text Box 49"/>
            <p:cNvSpPr txBox="1">
              <a:spLocks noChangeArrowheads="1"/>
            </p:cNvSpPr>
            <p:nvPr/>
          </p:nvSpPr>
          <p:spPr bwMode="auto">
            <a:xfrm>
              <a:off x="4752" y="2736"/>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t>PO</a:t>
              </a:r>
              <a:r>
                <a:rPr lang="en-GB" altLang="en-US" sz="2000" baseline="-25000"/>
                <a:t>4</a:t>
              </a:r>
              <a:endParaRPr lang="en-US" altLang="en-US" sz="2000" baseline="-25000"/>
            </a:p>
          </p:txBody>
        </p:sp>
        <p:sp>
          <p:nvSpPr>
            <p:cNvPr id="24644" name="Line 57"/>
            <p:cNvSpPr>
              <a:spLocks noChangeShapeType="1"/>
            </p:cNvSpPr>
            <p:nvPr/>
          </p:nvSpPr>
          <p:spPr bwMode="auto">
            <a:xfrm flipV="1">
              <a:off x="4368" y="2880"/>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45" name="Line 58"/>
            <p:cNvSpPr>
              <a:spLocks noChangeShapeType="1"/>
            </p:cNvSpPr>
            <p:nvPr/>
          </p:nvSpPr>
          <p:spPr bwMode="auto">
            <a:xfrm>
              <a:off x="4464" y="331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4646" name="Picture 76" descr="C:\My Documents\My Pictures\DNA\DNA Cytosine flipped.jpg"/>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2880" y="3168"/>
              <a:ext cx="80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320" name="Group 80"/>
          <p:cNvGrpSpPr>
            <a:grpSpLocks/>
          </p:cNvGrpSpPr>
          <p:nvPr/>
        </p:nvGrpSpPr>
        <p:grpSpPr bwMode="auto">
          <a:xfrm>
            <a:off x="5867400" y="2971800"/>
            <a:ext cx="3494088" cy="1371600"/>
            <a:chOff x="2880" y="1872"/>
            <a:chExt cx="2201" cy="864"/>
          </a:xfrm>
        </p:grpSpPr>
        <p:pic>
          <p:nvPicPr>
            <p:cNvPr id="24635" name="Picture 34" descr="C:\My Documents\My Pictures\DNA\DNA Ribose upside dow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2256"/>
              <a:ext cx="576"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6" name="Text Box 48"/>
            <p:cNvSpPr txBox="1">
              <a:spLocks noChangeArrowheads="1"/>
            </p:cNvSpPr>
            <p:nvPr/>
          </p:nvSpPr>
          <p:spPr bwMode="auto">
            <a:xfrm>
              <a:off x="4704" y="1872"/>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t>PO</a:t>
              </a:r>
              <a:r>
                <a:rPr lang="en-GB" altLang="en-US" sz="2000" baseline="-25000"/>
                <a:t>4</a:t>
              </a:r>
              <a:endParaRPr lang="en-US" altLang="en-US" sz="2000" baseline="-25000"/>
            </a:p>
          </p:txBody>
        </p:sp>
        <p:sp>
          <p:nvSpPr>
            <p:cNvPr id="24637" name="Line 55"/>
            <p:cNvSpPr>
              <a:spLocks noChangeShapeType="1"/>
            </p:cNvSpPr>
            <p:nvPr/>
          </p:nvSpPr>
          <p:spPr bwMode="auto">
            <a:xfrm flipV="1">
              <a:off x="4368" y="2064"/>
              <a:ext cx="3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38" name="Line 56"/>
            <p:cNvSpPr>
              <a:spLocks noChangeShapeType="1"/>
            </p:cNvSpPr>
            <p:nvPr/>
          </p:nvSpPr>
          <p:spPr bwMode="auto">
            <a:xfrm>
              <a:off x="4464" y="2496"/>
              <a:ext cx="3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4639" name="Picture 75" descr="C:\My Documents\My Pictures\DNA\DNA adenine flipped.jp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2880" y="2400"/>
              <a:ext cx="82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40" name="Line 79"/>
            <p:cNvSpPr>
              <a:spLocks noChangeShapeType="1"/>
            </p:cNvSpPr>
            <p:nvPr/>
          </p:nvSpPr>
          <p:spPr bwMode="auto">
            <a:xfrm flipH="1">
              <a:off x="3648" y="2496"/>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grpSp>
        <p:nvGrpSpPr>
          <p:cNvPr id="10327" name="Group 87"/>
          <p:cNvGrpSpPr>
            <a:grpSpLocks/>
          </p:cNvGrpSpPr>
          <p:nvPr/>
        </p:nvGrpSpPr>
        <p:grpSpPr bwMode="auto">
          <a:xfrm>
            <a:off x="5943600" y="685801"/>
            <a:ext cx="3341688" cy="1179513"/>
            <a:chOff x="2784" y="432"/>
            <a:chExt cx="2105" cy="743"/>
          </a:xfrm>
        </p:grpSpPr>
        <p:grpSp>
          <p:nvGrpSpPr>
            <p:cNvPr id="24627" name="Group 77"/>
            <p:cNvGrpSpPr>
              <a:grpSpLocks/>
            </p:cNvGrpSpPr>
            <p:nvPr/>
          </p:nvGrpSpPr>
          <p:grpSpPr bwMode="auto">
            <a:xfrm>
              <a:off x="2784" y="432"/>
              <a:ext cx="2105" cy="743"/>
              <a:chOff x="2880" y="432"/>
              <a:chExt cx="2105" cy="743"/>
            </a:xfrm>
          </p:grpSpPr>
          <p:pic>
            <p:nvPicPr>
              <p:cNvPr id="24629" name="Picture 32" descr="C:\My Documents\My Pictures\DNA\DNA Ribose upside dow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720"/>
                <a:ext cx="576"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0" name="Line 37"/>
              <p:cNvSpPr>
                <a:spLocks noChangeShapeType="1"/>
              </p:cNvSpPr>
              <p:nvPr/>
            </p:nvSpPr>
            <p:spPr bwMode="auto">
              <a:xfrm flipH="1" flipV="1">
                <a:off x="3648" y="960"/>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31" name="Text Box 50"/>
              <p:cNvSpPr txBox="1">
                <a:spLocks noChangeArrowheads="1"/>
              </p:cNvSpPr>
              <p:nvPr/>
            </p:nvSpPr>
            <p:spPr bwMode="auto">
              <a:xfrm>
                <a:off x="4608" y="432"/>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t>PO</a:t>
                </a:r>
                <a:r>
                  <a:rPr lang="en-GB" altLang="en-US" sz="2000" baseline="-25000"/>
                  <a:t>4</a:t>
                </a:r>
                <a:endParaRPr lang="en-US" altLang="en-US" sz="2000" baseline="-25000"/>
              </a:p>
            </p:txBody>
          </p:sp>
          <p:sp>
            <p:nvSpPr>
              <p:cNvPr id="24632" name="Line 51"/>
              <p:cNvSpPr>
                <a:spLocks noChangeShapeType="1"/>
              </p:cNvSpPr>
              <p:nvPr/>
            </p:nvSpPr>
            <p:spPr bwMode="auto">
              <a:xfrm flipV="1">
                <a:off x="4368" y="57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33" name="Line 52"/>
              <p:cNvSpPr>
                <a:spLocks noChangeShapeType="1"/>
              </p:cNvSpPr>
              <p:nvPr/>
            </p:nvSpPr>
            <p:spPr bwMode="auto">
              <a:xfrm>
                <a:off x="4464" y="9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4634" name="Picture 73" descr="C:\My Documents\My Pictures\DNA\DNA Thymine flipped.jpg"/>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2880" y="864"/>
                <a:ext cx="80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28" name="Text Box 86"/>
            <p:cNvSpPr txBox="1">
              <a:spLocks noChangeArrowheads="1"/>
            </p:cNvSpPr>
            <p:nvPr/>
          </p:nvSpPr>
          <p:spPr bwMode="auto">
            <a:xfrm>
              <a:off x="2928" y="863"/>
              <a:ext cx="5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a:latin typeface="Arial" panose="020B0604020202020204" pitchFamily="34" charset="0"/>
                </a:rPr>
                <a:t>thymine</a:t>
              </a:r>
              <a:endParaRPr lang="en-US" altLang="en-US" sz="1600">
                <a:latin typeface="Arial" panose="020B0604020202020204" pitchFamily="34" charset="0"/>
              </a:endParaRPr>
            </a:p>
          </p:txBody>
        </p:sp>
      </p:grpSp>
      <p:grpSp>
        <p:nvGrpSpPr>
          <p:cNvPr id="10331" name="Group 91"/>
          <p:cNvGrpSpPr>
            <a:grpSpLocks/>
          </p:cNvGrpSpPr>
          <p:nvPr/>
        </p:nvGrpSpPr>
        <p:grpSpPr bwMode="auto">
          <a:xfrm>
            <a:off x="2438401" y="685800"/>
            <a:ext cx="3484563" cy="5257800"/>
            <a:chOff x="576" y="432"/>
            <a:chExt cx="2195" cy="3312"/>
          </a:xfrm>
        </p:grpSpPr>
        <p:grpSp>
          <p:nvGrpSpPr>
            <p:cNvPr id="24593" name="Group 85"/>
            <p:cNvGrpSpPr>
              <a:grpSpLocks/>
            </p:cNvGrpSpPr>
            <p:nvPr/>
          </p:nvGrpSpPr>
          <p:grpSpPr bwMode="auto">
            <a:xfrm>
              <a:off x="576" y="432"/>
              <a:ext cx="2195" cy="3312"/>
              <a:chOff x="576" y="432"/>
              <a:chExt cx="2195" cy="3312"/>
            </a:xfrm>
          </p:grpSpPr>
          <p:grpSp>
            <p:nvGrpSpPr>
              <p:cNvPr id="24595" name="Group 72"/>
              <p:cNvGrpSpPr>
                <a:grpSpLocks/>
              </p:cNvGrpSpPr>
              <p:nvPr/>
            </p:nvGrpSpPr>
            <p:grpSpPr bwMode="auto">
              <a:xfrm>
                <a:off x="576" y="432"/>
                <a:ext cx="2195" cy="3312"/>
                <a:chOff x="576" y="432"/>
                <a:chExt cx="2195" cy="3312"/>
              </a:xfrm>
            </p:grpSpPr>
            <p:grpSp>
              <p:nvGrpSpPr>
                <p:cNvPr id="24597" name="Group 67"/>
                <p:cNvGrpSpPr>
                  <a:grpSpLocks/>
                </p:cNvGrpSpPr>
                <p:nvPr/>
              </p:nvGrpSpPr>
              <p:grpSpPr bwMode="auto">
                <a:xfrm>
                  <a:off x="624" y="432"/>
                  <a:ext cx="2147" cy="960"/>
                  <a:chOff x="624" y="432"/>
                  <a:chExt cx="2147" cy="960"/>
                </a:xfrm>
              </p:grpSpPr>
              <p:sp>
                <p:nvSpPr>
                  <p:cNvPr id="24620" name="AutoShape 3"/>
                  <p:cNvSpPr>
                    <a:spLocks noChangeArrowheads="1"/>
                  </p:cNvSpPr>
                  <p:nvPr/>
                </p:nvSpPr>
                <p:spPr bwMode="auto">
                  <a:xfrm>
                    <a:off x="1152" y="816"/>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4621" name="Text Box 4"/>
                  <p:cNvSpPr txBox="1">
                    <a:spLocks noChangeArrowheads="1"/>
                  </p:cNvSpPr>
                  <p:nvPr/>
                </p:nvSpPr>
                <p:spPr bwMode="auto">
                  <a:xfrm>
                    <a:off x="624" y="576"/>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PO</a:t>
                    </a:r>
                    <a:r>
                      <a:rPr lang="en-US" altLang="en-US" sz="2000" baseline="-25000"/>
                      <a:t>4</a:t>
                    </a:r>
                  </a:p>
                </p:txBody>
              </p:sp>
              <p:sp>
                <p:nvSpPr>
                  <p:cNvPr id="24622" name="Line 6"/>
                  <p:cNvSpPr>
                    <a:spLocks noChangeShapeType="1"/>
                  </p:cNvSpPr>
                  <p:nvPr/>
                </p:nvSpPr>
                <p:spPr bwMode="auto">
                  <a:xfrm flipH="1" flipV="1">
                    <a:off x="960" y="816"/>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23" name="Line 7"/>
                  <p:cNvSpPr>
                    <a:spLocks noChangeShapeType="1"/>
                  </p:cNvSpPr>
                  <p:nvPr/>
                </p:nvSpPr>
                <p:spPr bwMode="auto">
                  <a:xfrm>
                    <a:off x="1632" y="960"/>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24" name="Line 8"/>
                  <p:cNvSpPr>
                    <a:spLocks noChangeShapeType="1"/>
                  </p:cNvSpPr>
                  <p:nvPr/>
                </p:nvSpPr>
                <p:spPr bwMode="auto">
                  <a:xfrm flipH="1">
                    <a:off x="960" y="1200"/>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25" name="Line 9"/>
                  <p:cNvSpPr>
                    <a:spLocks noChangeShapeType="1"/>
                  </p:cNvSpPr>
                  <p:nvPr/>
                </p:nvSpPr>
                <p:spPr bwMode="auto">
                  <a:xfrm flipV="1">
                    <a:off x="960" y="43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4626" name="Picture 61" descr="C:\My Documents\My Pictures\DNA\DNA adenine.jpg"/>
                  <p:cNvPicPr>
                    <a:picLocks noChangeAspect="1" noChangeArrowheads="1"/>
                  </p:cNvPicPr>
                  <p:nvPr/>
                </p:nvPicPr>
                <p:blipFill>
                  <a:blip r:embed="rId6">
                    <a:lum contrast="20000"/>
                    <a:extLst>
                      <a:ext uri="{28A0092B-C50C-407E-A947-70E740481C1C}">
                        <a14:useLocalDpi xmlns:a14="http://schemas.microsoft.com/office/drawing/2010/main" val="0"/>
                      </a:ext>
                    </a:extLst>
                  </a:blip>
                  <a:srcRect/>
                  <a:stretch>
                    <a:fillRect/>
                  </a:stretch>
                </p:blipFill>
                <p:spPr bwMode="auto">
                  <a:xfrm>
                    <a:off x="1968" y="864"/>
                    <a:ext cx="80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8" name="Group 68"/>
                <p:cNvGrpSpPr>
                  <a:grpSpLocks/>
                </p:cNvGrpSpPr>
                <p:nvPr/>
              </p:nvGrpSpPr>
              <p:grpSpPr bwMode="auto">
                <a:xfrm>
                  <a:off x="624" y="1344"/>
                  <a:ext cx="2145" cy="816"/>
                  <a:chOff x="624" y="1344"/>
                  <a:chExt cx="2145" cy="816"/>
                </a:xfrm>
              </p:grpSpPr>
              <p:sp>
                <p:nvSpPr>
                  <p:cNvPr id="24614" name="AutoShape 11"/>
                  <p:cNvSpPr>
                    <a:spLocks noChangeArrowheads="1"/>
                  </p:cNvSpPr>
                  <p:nvPr/>
                </p:nvSpPr>
                <p:spPr bwMode="auto">
                  <a:xfrm>
                    <a:off x="1152" y="1584"/>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4615" name="Text Box 12"/>
                  <p:cNvSpPr txBox="1">
                    <a:spLocks noChangeArrowheads="1"/>
                  </p:cNvSpPr>
                  <p:nvPr/>
                </p:nvSpPr>
                <p:spPr bwMode="auto">
                  <a:xfrm>
                    <a:off x="624" y="1344"/>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PO</a:t>
                    </a:r>
                    <a:r>
                      <a:rPr lang="en-US" altLang="en-US" sz="2000" baseline="-25000"/>
                      <a:t>4</a:t>
                    </a:r>
                  </a:p>
                </p:txBody>
              </p:sp>
              <p:sp>
                <p:nvSpPr>
                  <p:cNvPr id="24616" name="Line 13"/>
                  <p:cNvSpPr>
                    <a:spLocks noChangeShapeType="1"/>
                  </p:cNvSpPr>
                  <p:nvPr/>
                </p:nvSpPr>
                <p:spPr bwMode="auto">
                  <a:xfrm flipH="1" flipV="1">
                    <a:off x="960" y="158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7" name="Line 14"/>
                  <p:cNvSpPr>
                    <a:spLocks noChangeShapeType="1"/>
                  </p:cNvSpPr>
                  <p:nvPr/>
                </p:nvSpPr>
                <p:spPr bwMode="auto">
                  <a:xfrm flipH="1">
                    <a:off x="912" y="1968"/>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8" name="Line 16"/>
                  <p:cNvSpPr>
                    <a:spLocks noChangeShapeType="1"/>
                  </p:cNvSpPr>
                  <p:nvPr/>
                </p:nvSpPr>
                <p:spPr bwMode="auto">
                  <a:xfrm>
                    <a:off x="1632" y="172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4619" name="Picture 63" descr="C:\My Documents\My Pictures\DNA\DNA Cytosine.jpg"/>
                  <p:cNvPicPr>
                    <a:picLocks noChangeAspect="1" noChangeArrowheads="1"/>
                  </p:cNvPicPr>
                  <p:nvPr/>
                </p:nvPicPr>
                <p:blipFill>
                  <a:blip r:embed="rId7">
                    <a:lum contrast="20000"/>
                    <a:extLst>
                      <a:ext uri="{28A0092B-C50C-407E-A947-70E740481C1C}">
                        <a14:useLocalDpi xmlns:a14="http://schemas.microsoft.com/office/drawing/2010/main" val="0"/>
                      </a:ext>
                    </a:extLst>
                  </a:blip>
                  <a:srcRect/>
                  <a:stretch>
                    <a:fillRect/>
                  </a:stretch>
                </p:blipFill>
                <p:spPr bwMode="auto">
                  <a:xfrm>
                    <a:off x="1968" y="1632"/>
                    <a:ext cx="80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9" name="Group 69"/>
                <p:cNvGrpSpPr>
                  <a:grpSpLocks/>
                </p:cNvGrpSpPr>
                <p:nvPr/>
              </p:nvGrpSpPr>
              <p:grpSpPr bwMode="auto">
                <a:xfrm>
                  <a:off x="576" y="2112"/>
                  <a:ext cx="2148" cy="816"/>
                  <a:chOff x="576" y="2112"/>
                  <a:chExt cx="2148" cy="816"/>
                </a:xfrm>
              </p:grpSpPr>
              <p:sp>
                <p:nvSpPr>
                  <p:cNvPr id="24608" name="AutoShape 18"/>
                  <p:cNvSpPr>
                    <a:spLocks noChangeArrowheads="1"/>
                  </p:cNvSpPr>
                  <p:nvPr/>
                </p:nvSpPr>
                <p:spPr bwMode="auto">
                  <a:xfrm>
                    <a:off x="1104" y="2352"/>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4609" name="Text Box 19"/>
                  <p:cNvSpPr txBox="1">
                    <a:spLocks noChangeArrowheads="1"/>
                  </p:cNvSpPr>
                  <p:nvPr/>
                </p:nvSpPr>
                <p:spPr bwMode="auto">
                  <a:xfrm>
                    <a:off x="576" y="2112"/>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PO</a:t>
                    </a:r>
                    <a:r>
                      <a:rPr lang="en-US" altLang="en-US" sz="2000" baseline="-25000"/>
                      <a:t>4</a:t>
                    </a:r>
                  </a:p>
                </p:txBody>
              </p:sp>
              <p:sp>
                <p:nvSpPr>
                  <p:cNvPr id="24610" name="Line 20"/>
                  <p:cNvSpPr>
                    <a:spLocks noChangeShapeType="1"/>
                  </p:cNvSpPr>
                  <p:nvPr/>
                </p:nvSpPr>
                <p:spPr bwMode="auto">
                  <a:xfrm flipH="1" flipV="1">
                    <a:off x="912" y="2352"/>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1" name="Line 21"/>
                  <p:cNvSpPr>
                    <a:spLocks noChangeShapeType="1"/>
                  </p:cNvSpPr>
                  <p:nvPr/>
                </p:nvSpPr>
                <p:spPr bwMode="auto">
                  <a:xfrm flipH="1">
                    <a:off x="912" y="2736"/>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12" name="Line 23"/>
                  <p:cNvSpPr>
                    <a:spLocks noChangeShapeType="1"/>
                  </p:cNvSpPr>
                  <p:nvPr/>
                </p:nvSpPr>
                <p:spPr bwMode="auto">
                  <a:xfrm>
                    <a:off x="1584" y="249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4613" name="Picture 64" descr="C:\My Documents\My Pictures\DNA\DNA Thymine.jpg"/>
                  <p:cNvPicPr>
                    <a:picLocks noChangeAspect="1" noChangeArrowheads="1"/>
                  </p:cNvPicPr>
                  <p:nvPr/>
                </p:nvPicPr>
                <p:blipFill>
                  <a:blip r:embed="rId8">
                    <a:lum contrast="20000"/>
                    <a:extLst>
                      <a:ext uri="{28A0092B-C50C-407E-A947-70E740481C1C}">
                        <a14:useLocalDpi xmlns:a14="http://schemas.microsoft.com/office/drawing/2010/main" val="0"/>
                      </a:ext>
                    </a:extLst>
                  </a:blip>
                  <a:srcRect/>
                  <a:stretch>
                    <a:fillRect/>
                  </a:stretch>
                </p:blipFill>
                <p:spPr bwMode="auto">
                  <a:xfrm>
                    <a:off x="1920" y="2400"/>
                    <a:ext cx="80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00" name="Group 71"/>
                <p:cNvGrpSpPr>
                  <a:grpSpLocks/>
                </p:cNvGrpSpPr>
                <p:nvPr/>
              </p:nvGrpSpPr>
              <p:grpSpPr bwMode="auto">
                <a:xfrm>
                  <a:off x="576" y="2880"/>
                  <a:ext cx="2148" cy="864"/>
                  <a:chOff x="576" y="2880"/>
                  <a:chExt cx="2148" cy="864"/>
                </a:xfrm>
              </p:grpSpPr>
              <p:grpSp>
                <p:nvGrpSpPr>
                  <p:cNvPr id="24601" name="Group 70"/>
                  <p:cNvGrpSpPr>
                    <a:grpSpLocks/>
                  </p:cNvGrpSpPr>
                  <p:nvPr/>
                </p:nvGrpSpPr>
                <p:grpSpPr bwMode="auto">
                  <a:xfrm>
                    <a:off x="576" y="2880"/>
                    <a:ext cx="1344" cy="864"/>
                    <a:chOff x="576" y="2880"/>
                    <a:chExt cx="1344" cy="864"/>
                  </a:xfrm>
                </p:grpSpPr>
                <p:sp>
                  <p:nvSpPr>
                    <p:cNvPr id="24603" name="AutoShape 25"/>
                    <p:cNvSpPr>
                      <a:spLocks noChangeArrowheads="1"/>
                    </p:cNvSpPr>
                    <p:nvPr/>
                  </p:nvSpPr>
                  <p:spPr bwMode="auto">
                    <a:xfrm>
                      <a:off x="1104" y="3120"/>
                      <a:ext cx="480" cy="384"/>
                    </a:xfrm>
                    <a:prstGeom prst="pentagon">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24604" name="Text Box 26"/>
                    <p:cNvSpPr txBox="1">
                      <a:spLocks noChangeArrowheads="1"/>
                    </p:cNvSpPr>
                    <p:nvPr/>
                  </p:nvSpPr>
                  <p:spPr bwMode="auto">
                    <a:xfrm>
                      <a:off x="576" y="2880"/>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t>PO</a:t>
                      </a:r>
                      <a:r>
                        <a:rPr lang="en-US" altLang="en-US" sz="2000" baseline="-25000" dirty="0"/>
                        <a:t>4</a:t>
                      </a:r>
                    </a:p>
                  </p:txBody>
                </p:sp>
                <p:sp>
                  <p:nvSpPr>
                    <p:cNvPr id="24605" name="Line 27"/>
                    <p:cNvSpPr>
                      <a:spLocks noChangeShapeType="1"/>
                    </p:cNvSpPr>
                    <p:nvPr/>
                  </p:nvSpPr>
                  <p:spPr bwMode="auto">
                    <a:xfrm flipH="1" flipV="1">
                      <a:off x="912" y="3120"/>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06" name="Line 28"/>
                    <p:cNvSpPr>
                      <a:spLocks noChangeShapeType="1"/>
                    </p:cNvSpPr>
                    <p:nvPr/>
                  </p:nvSpPr>
                  <p:spPr bwMode="auto">
                    <a:xfrm flipH="1">
                      <a:off x="912" y="3504"/>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607" name="Line 30"/>
                    <p:cNvSpPr>
                      <a:spLocks noChangeShapeType="1"/>
                    </p:cNvSpPr>
                    <p:nvPr/>
                  </p:nvSpPr>
                  <p:spPr bwMode="auto">
                    <a:xfrm>
                      <a:off x="1584" y="326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pic>
                <p:nvPicPr>
                  <p:cNvPr id="24602" name="Picture 66" descr="C:\My Documents\My Pictures\DNA\DNA Guanine.jp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1920" y="3168"/>
                    <a:ext cx="80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4596" name="Text Box 84"/>
              <p:cNvSpPr txBox="1">
                <a:spLocks noChangeArrowheads="1"/>
              </p:cNvSpPr>
              <p:nvPr/>
            </p:nvSpPr>
            <p:spPr bwMode="auto">
              <a:xfrm>
                <a:off x="2016" y="864"/>
                <a:ext cx="7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Arial" panose="020B0604020202020204" pitchFamily="34" charset="0"/>
                  </a:rPr>
                  <a:t>adenine</a:t>
                </a:r>
              </a:p>
            </p:txBody>
          </p:sp>
        </p:grpSp>
        <p:sp>
          <p:nvSpPr>
            <p:cNvPr id="24594" name="Text Box 88"/>
            <p:cNvSpPr txBox="1">
              <a:spLocks noChangeArrowheads="1"/>
            </p:cNvSpPr>
            <p:nvPr/>
          </p:nvSpPr>
          <p:spPr bwMode="auto">
            <a:xfrm>
              <a:off x="2064" y="1615"/>
              <a:ext cx="5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Arial" panose="020B0604020202020204" pitchFamily="34" charset="0"/>
                </a:rPr>
                <a:t>cytosine</a:t>
              </a:r>
            </a:p>
          </p:txBody>
        </p:sp>
      </p:grpSp>
      <p:grpSp>
        <p:nvGrpSpPr>
          <p:cNvPr id="10330" name="Group 90"/>
          <p:cNvGrpSpPr>
            <a:grpSpLocks/>
          </p:cNvGrpSpPr>
          <p:nvPr/>
        </p:nvGrpSpPr>
        <p:grpSpPr bwMode="auto">
          <a:xfrm>
            <a:off x="5867400" y="1828801"/>
            <a:ext cx="3494088" cy="1255713"/>
            <a:chOff x="2736" y="1152"/>
            <a:chExt cx="2201" cy="791"/>
          </a:xfrm>
        </p:grpSpPr>
        <p:grpSp>
          <p:nvGrpSpPr>
            <p:cNvPr id="24585" name="Group 83"/>
            <p:cNvGrpSpPr>
              <a:grpSpLocks/>
            </p:cNvGrpSpPr>
            <p:nvPr/>
          </p:nvGrpSpPr>
          <p:grpSpPr bwMode="auto">
            <a:xfrm>
              <a:off x="2736" y="1152"/>
              <a:ext cx="2201" cy="791"/>
              <a:chOff x="2736" y="1152"/>
              <a:chExt cx="2201" cy="791"/>
            </a:xfrm>
          </p:grpSpPr>
          <p:pic>
            <p:nvPicPr>
              <p:cNvPr id="24587" name="Picture 33" descr="C:\My Documents\My Pictures\DNA\DNA Ribose upside dow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 y="1488"/>
                <a:ext cx="576"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Text Box 47"/>
              <p:cNvSpPr txBox="1">
                <a:spLocks noChangeArrowheads="1"/>
              </p:cNvSpPr>
              <p:nvPr/>
            </p:nvSpPr>
            <p:spPr bwMode="auto">
              <a:xfrm>
                <a:off x="4560" y="1152"/>
                <a:ext cx="3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a:t>PO</a:t>
                </a:r>
                <a:r>
                  <a:rPr lang="en-GB" altLang="en-US" sz="2000" baseline="-25000"/>
                  <a:t>4</a:t>
                </a:r>
                <a:endParaRPr lang="en-US" altLang="en-US" sz="2000" baseline="-25000"/>
              </a:p>
            </p:txBody>
          </p:sp>
          <p:sp>
            <p:nvSpPr>
              <p:cNvPr id="24589" name="Line 53"/>
              <p:cNvSpPr>
                <a:spLocks noChangeShapeType="1"/>
              </p:cNvSpPr>
              <p:nvPr/>
            </p:nvSpPr>
            <p:spPr bwMode="auto">
              <a:xfrm flipV="1">
                <a:off x="4272"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590" name="Line 54"/>
              <p:cNvSpPr>
                <a:spLocks noChangeShapeType="1"/>
              </p:cNvSpPr>
              <p:nvPr/>
            </p:nvSpPr>
            <p:spPr bwMode="auto">
              <a:xfrm>
                <a:off x="4368" y="1776"/>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pic>
            <p:nvPicPr>
              <p:cNvPr id="24591" name="Picture 74" descr="C:\My Documents\My Pictures\DNA\DNA Guanine flipped.jpg"/>
              <p:cNvPicPr>
                <a:picLocks noChangeAspect="1" noChangeArrowheads="1"/>
              </p:cNvPicPr>
              <p:nvPr/>
            </p:nvPicPr>
            <p:blipFill>
              <a:blip r:embed="rId10">
                <a:lum contrast="20000"/>
                <a:extLst>
                  <a:ext uri="{28A0092B-C50C-407E-A947-70E740481C1C}">
                    <a14:useLocalDpi xmlns:a14="http://schemas.microsoft.com/office/drawing/2010/main" val="0"/>
                  </a:ext>
                </a:extLst>
              </a:blip>
              <a:srcRect/>
              <a:stretch>
                <a:fillRect/>
              </a:stretch>
            </p:blipFill>
            <p:spPr bwMode="auto">
              <a:xfrm>
                <a:off x="2736" y="1632"/>
                <a:ext cx="80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2" name="Line 82"/>
              <p:cNvSpPr>
                <a:spLocks noChangeShapeType="1"/>
              </p:cNvSpPr>
              <p:nvPr/>
            </p:nvSpPr>
            <p:spPr bwMode="auto">
              <a:xfrm flipH="1">
                <a:off x="3504" y="172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24586" name="Text Box 89"/>
            <p:cNvSpPr txBox="1">
              <a:spLocks noChangeArrowheads="1"/>
            </p:cNvSpPr>
            <p:nvPr/>
          </p:nvSpPr>
          <p:spPr bwMode="auto">
            <a:xfrm>
              <a:off x="2880" y="1615"/>
              <a:ext cx="5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a:latin typeface="Arial" panose="020B0604020202020204" pitchFamily="34" charset="0"/>
                </a:rPr>
                <a:t>guanine</a:t>
              </a:r>
              <a:endParaRPr lang="en-US" altLang="en-US" sz="1600">
                <a:latin typeface="Arial" panose="020B0604020202020204" pitchFamily="34" charset="0"/>
              </a:endParaRPr>
            </a:p>
          </p:txBody>
        </p:sp>
      </p:grpSp>
      <p:sp>
        <p:nvSpPr>
          <p:cNvPr id="24583" name="Rectangle 92"/>
          <p:cNvSpPr>
            <a:spLocks noGrp="1" noChangeArrowheads="1"/>
          </p:cNvSpPr>
          <p:nvPr>
            <p:ph type="title" idx="4294967295"/>
          </p:nvPr>
        </p:nvSpPr>
        <p:spPr>
          <a:xfrm>
            <a:off x="827089" y="558801"/>
            <a:ext cx="1905000" cy="457200"/>
          </a:xfrm>
        </p:spPr>
        <p:txBody>
          <a:bodyPr/>
          <a:lstStyle/>
          <a:p>
            <a:pPr eaLnBrk="1" hangingPunct="1"/>
            <a:r>
              <a:rPr lang="en-US" altLang="en-US" sz="2400" dirty="0"/>
              <a:t>Bonding 2</a:t>
            </a:r>
          </a:p>
        </p:txBody>
      </p:sp>
    </p:spTree>
    <p:extLst>
      <p:ext uri="{BB962C8B-B14F-4D97-AF65-F5344CB8AC3E}">
        <p14:creationId xmlns:p14="http://schemas.microsoft.com/office/powerpoint/2010/main" val="2194031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331"/>
                                        </p:tgtEl>
                                        <p:attrNameLst>
                                          <p:attrName>style.visibility</p:attrName>
                                        </p:attrNameLst>
                                      </p:cBhvr>
                                      <p:to>
                                        <p:strVal val="visible"/>
                                      </p:to>
                                    </p:set>
                                    <p:animEffect transition="in" filter="wipe(up)">
                                      <p:cBhvr>
                                        <p:cTn id="7" dur="500"/>
                                        <p:tgtEl>
                                          <p:spTgt spid="10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10327"/>
                                        </p:tgtEl>
                                        <p:attrNameLst>
                                          <p:attrName>style.visibility</p:attrName>
                                        </p:attrNameLst>
                                      </p:cBhvr>
                                      <p:to>
                                        <p:strVal val="visible"/>
                                      </p:to>
                                    </p:set>
                                    <p:anim calcmode="lin" valueType="num">
                                      <p:cBhvr additive="base">
                                        <p:cTn id="12" dur="500" fill="hold"/>
                                        <p:tgtEl>
                                          <p:spTgt spid="10327"/>
                                        </p:tgtEl>
                                        <p:attrNameLst>
                                          <p:attrName>ppt_x</p:attrName>
                                        </p:attrNameLst>
                                      </p:cBhvr>
                                      <p:tavLst>
                                        <p:tav tm="0">
                                          <p:val>
                                            <p:strVal val="1+#ppt_w/2"/>
                                          </p:val>
                                        </p:tav>
                                        <p:tav tm="100000">
                                          <p:val>
                                            <p:strVal val="#ppt_x"/>
                                          </p:val>
                                        </p:tav>
                                      </p:tavLst>
                                    </p:anim>
                                    <p:anim calcmode="lin" valueType="num">
                                      <p:cBhvr additive="base">
                                        <p:cTn id="13" dur="500" fill="hold"/>
                                        <p:tgtEl>
                                          <p:spTgt spid="1032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0330"/>
                                        </p:tgtEl>
                                        <p:attrNameLst>
                                          <p:attrName>style.visibility</p:attrName>
                                        </p:attrNameLst>
                                      </p:cBhvr>
                                      <p:to>
                                        <p:strVal val="visible"/>
                                      </p:to>
                                    </p:set>
                                    <p:anim calcmode="lin" valueType="num">
                                      <p:cBhvr additive="base">
                                        <p:cTn id="18" dur="500" fill="hold"/>
                                        <p:tgtEl>
                                          <p:spTgt spid="10330"/>
                                        </p:tgtEl>
                                        <p:attrNameLst>
                                          <p:attrName>ppt_x</p:attrName>
                                        </p:attrNameLst>
                                      </p:cBhvr>
                                      <p:tavLst>
                                        <p:tav tm="0">
                                          <p:val>
                                            <p:strVal val="1+#ppt_w/2"/>
                                          </p:val>
                                        </p:tav>
                                        <p:tav tm="100000">
                                          <p:val>
                                            <p:strVal val="#ppt_x"/>
                                          </p:val>
                                        </p:tav>
                                      </p:tavLst>
                                    </p:anim>
                                    <p:anim calcmode="lin" valueType="num">
                                      <p:cBhvr additive="base">
                                        <p:cTn id="19" dur="500" fill="hold"/>
                                        <p:tgtEl>
                                          <p:spTgt spid="1033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0320"/>
                                        </p:tgtEl>
                                        <p:attrNameLst>
                                          <p:attrName>style.visibility</p:attrName>
                                        </p:attrNameLst>
                                      </p:cBhvr>
                                      <p:to>
                                        <p:strVal val="visible"/>
                                      </p:to>
                                    </p:set>
                                    <p:anim calcmode="lin" valueType="num">
                                      <p:cBhvr additive="base">
                                        <p:cTn id="24" dur="500" fill="hold"/>
                                        <p:tgtEl>
                                          <p:spTgt spid="10320"/>
                                        </p:tgtEl>
                                        <p:attrNameLst>
                                          <p:attrName>ppt_x</p:attrName>
                                        </p:attrNameLst>
                                      </p:cBhvr>
                                      <p:tavLst>
                                        <p:tav tm="0">
                                          <p:val>
                                            <p:strVal val="1+#ppt_w/2"/>
                                          </p:val>
                                        </p:tav>
                                        <p:tav tm="100000">
                                          <p:val>
                                            <p:strVal val="#ppt_x"/>
                                          </p:val>
                                        </p:tav>
                                      </p:tavLst>
                                    </p:anim>
                                    <p:anim calcmode="lin" valueType="num">
                                      <p:cBhvr additive="base">
                                        <p:cTn id="25" dur="500" fill="hold"/>
                                        <p:tgtEl>
                                          <p:spTgt spid="1032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10321"/>
                                        </p:tgtEl>
                                        <p:attrNameLst>
                                          <p:attrName>style.visibility</p:attrName>
                                        </p:attrNameLst>
                                      </p:cBhvr>
                                      <p:to>
                                        <p:strVal val="visible"/>
                                      </p:to>
                                    </p:set>
                                    <p:anim calcmode="lin" valueType="num">
                                      <p:cBhvr additive="base">
                                        <p:cTn id="30" dur="500" fill="hold"/>
                                        <p:tgtEl>
                                          <p:spTgt spid="10321"/>
                                        </p:tgtEl>
                                        <p:attrNameLst>
                                          <p:attrName>ppt_x</p:attrName>
                                        </p:attrNameLst>
                                      </p:cBhvr>
                                      <p:tavLst>
                                        <p:tav tm="0">
                                          <p:val>
                                            <p:strVal val="1+#ppt_w/2"/>
                                          </p:val>
                                        </p:tav>
                                        <p:tav tm="100000">
                                          <p:val>
                                            <p:strVal val="#ppt_x"/>
                                          </p:val>
                                        </p:tav>
                                      </p:tavLst>
                                    </p:anim>
                                    <p:anim calcmode="lin" valueType="num">
                                      <p:cBhvr additive="base">
                                        <p:cTn id="31" dur="500" fill="hold"/>
                                        <p:tgtEl>
                                          <p:spTgt spid="103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026"/>
          <p:cNvSpPr txBox="1">
            <a:spLocks noChangeArrowheads="1"/>
          </p:cNvSpPr>
          <p:nvPr/>
        </p:nvSpPr>
        <p:spPr bwMode="auto">
          <a:xfrm>
            <a:off x="2463800" y="598489"/>
            <a:ext cx="76327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dirty="0"/>
              <a:t>Finally the </a:t>
            </a:r>
            <a:r>
              <a:rPr lang="en-GB" altLang="en-US" sz="2400" dirty="0">
                <a:solidFill>
                  <a:srgbClr val="FF0000"/>
                </a:solidFill>
              </a:rPr>
              <a:t>paired strands are coiled into a spiral called a</a:t>
            </a:r>
            <a:r>
              <a:rPr lang="en-US" altLang="en-US" sz="2400" b="1" dirty="0">
                <a:solidFill>
                  <a:schemeClr val="accent2"/>
                </a:solidFill>
              </a:rPr>
              <a:t> </a:t>
            </a:r>
            <a:r>
              <a:rPr lang="en-US" altLang="en-US" sz="2400" b="1" dirty="0">
                <a:solidFill>
                  <a:srgbClr val="FF0000"/>
                </a:solidFill>
              </a:rPr>
              <a:t>DOUBLE HELIX. </a:t>
            </a:r>
            <a:r>
              <a:rPr lang="en-US" altLang="en-US" sz="2400" dirty="0"/>
              <a:t>This was proposed as a shape for the molecule by the scientists Watson and Crick </a:t>
            </a:r>
            <a:r>
              <a:rPr lang="en-AU" altLang="en-US" sz="2400" dirty="0"/>
              <a:t>the first scientists to formulate an accurate description of this molecule's complex, double-helical structure.</a:t>
            </a:r>
            <a:endParaRPr lang="en-US" altLang="en-US" sz="2400" dirty="0"/>
          </a:p>
        </p:txBody>
      </p:sp>
      <p:sp>
        <p:nvSpPr>
          <p:cNvPr id="26627" name="Text Box 1027"/>
          <p:cNvSpPr txBox="1">
            <a:spLocks noChangeArrowheads="1"/>
          </p:cNvSpPr>
          <p:nvPr/>
        </p:nvSpPr>
        <p:spPr bwMode="auto">
          <a:xfrm>
            <a:off x="10483850" y="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a:p>
        </p:txBody>
      </p:sp>
      <p:pic>
        <p:nvPicPr>
          <p:cNvPr id="26629"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1814" y="2565400"/>
            <a:ext cx="6416675"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83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90D88-5958-FA40-BE02-9B71F46D73D9}"/>
              </a:ext>
            </a:extLst>
          </p:cNvPr>
          <p:cNvSpPr>
            <a:spLocks noGrp="1"/>
          </p:cNvSpPr>
          <p:nvPr>
            <p:ph type="title"/>
          </p:nvPr>
        </p:nvSpPr>
        <p:spPr/>
        <p:txBody>
          <a:bodyPr/>
          <a:lstStyle/>
          <a:p>
            <a:r>
              <a:rPr lang="en-US" dirty="0"/>
              <a:t>Learning intention		Success criteria</a:t>
            </a:r>
          </a:p>
        </p:txBody>
      </p:sp>
      <p:sp>
        <p:nvSpPr>
          <p:cNvPr id="5" name="Content Placeholder 4">
            <a:extLst>
              <a:ext uri="{FF2B5EF4-FFF2-40B4-BE49-F238E27FC236}">
                <a16:creationId xmlns:a16="http://schemas.microsoft.com/office/drawing/2014/main" id="{A5222ED6-95FA-6B46-B15F-2421152B266D}"/>
              </a:ext>
            </a:extLst>
          </p:cNvPr>
          <p:cNvSpPr>
            <a:spLocks noGrp="1"/>
          </p:cNvSpPr>
          <p:nvPr>
            <p:ph sz="half" idx="1"/>
          </p:nvPr>
        </p:nvSpPr>
        <p:spPr>
          <a:xfrm>
            <a:off x="669635" y="1962568"/>
            <a:ext cx="5343237" cy="4464798"/>
          </a:xfrm>
        </p:spPr>
        <p:txBody>
          <a:bodyPr>
            <a:noAutofit/>
          </a:bodyPr>
          <a:lstStyle/>
          <a:p>
            <a:pPr marL="457200" lvl="0" indent="-457200">
              <a:buClr>
                <a:schemeClr val="tx1"/>
              </a:buClr>
              <a:buFont typeface="+mj-lt"/>
              <a:buAutoNum type="alphaLcParenR"/>
            </a:pPr>
            <a:r>
              <a:rPr lang="en-AU" sz="2400" b="1" u="sng" dirty="0">
                <a:solidFill>
                  <a:srgbClr val="7030A0"/>
                </a:solidFill>
              </a:rPr>
              <a:t>Understand</a:t>
            </a:r>
            <a:r>
              <a:rPr lang="en-AU" sz="2400" dirty="0"/>
              <a:t> that deoxyribonucleic acid (DNA) is a double-stranded molecule that occurs bound to proteins (histones) in chromosomes in the nucleus, and as unbound circular DNA in the cytosol of prokaryotes, and in the mitochondria and chloroplasts of eukaryotic cells. </a:t>
            </a:r>
          </a:p>
          <a:p>
            <a:pPr marL="457200" lvl="0" indent="-457200">
              <a:buClr>
                <a:schemeClr val="tx1"/>
              </a:buClr>
              <a:buFont typeface="+mj-lt"/>
              <a:buAutoNum type="alphaLcParenR"/>
            </a:pPr>
            <a:r>
              <a:rPr lang="en-AU" sz="2400" b="1" u="sng" dirty="0">
                <a:solidFill>
                  <a:srgbClr val="7030A0"/>
                </a:solidFill>
              </a:rPr>
              <a:t>Recall</a:t>
            </a:r>
            <a:r>
              <a:rPr lang="en-AU" sz="2400" dirty="0"/>
              <a:t> the structure of DNA, including</a:t>
            </a:r>
          </a:p>
          <a:p>
            <a:pPr lvl="2">
              <a:buClr>
                <a:schemeClr val="tx1"/>
              </a:buClr>
              <a:buFont typeface="Tw Cen MT" panose="020B0602020104020603" pitchFamily="34" charset="0"/>
              <a:buChar char="–"/>
            </a:pPr>
            <a:r>
              <a:rPr lang="en-AU" sz="2400" dirty="0"/>
              <a:t>nucleotide composition </a:t>
            </a:r>
          </a:p>
          <a:p>
            <a:pPr lvl="2">
              <a:buClr>
                <a:schemeClr val="tx1"/>
              </a:buClr>
              <a:buFont typeface="Tw Cen MT" panose="020B0602020104020603" pitchFamily="34" charset="0"/>
              <a:buChar char="–"/>
            </a:pPr>
            <a:r>
              <a:rPr lang="en-AU" sz="2400" dirty="0"/>
              <a:t>complementary base pairing </a:t>
            </a:r>
          </a:p>
          <a:p>
            <a:pPr lvl="2">
              <a:buClr>
                <a:schemeClr val="tx1"/>
              </a:buClr>
              <a:buFont typeface="Tw Cen MT" panose="020B0602020104020603" pitchFamily="34" charset="0"/>
              <a:buChar char="–"/>
            </a:pPr>
            <a:r>
              <a:rPr lang="en-AU" sz="2400" dirty="0"/>
              <a:t>weak, base-specific hydrogen bonds between DNA strands</a:t>
            </a:r>
          </a:p>
        </p:txBody>
      </p:sp>
      <p:sp>
        <p:nvSpPr>
          <p:cNvPr id="6" name="Content Placeholder 4">
            <a:extLst>
              <a:ext uri="{FF2B5EF4-FFF2-40B4-BE49-F238E27FC236}">
                <a16:creationId xmlns:a16="http://schemas.microsoft.com/office/drawing/2014/main" id="{F1B304D2-DECD-E74F-B154-E0914F0DBC23}"/>
              </a:ext>
            </a:extLst>
          </p:cNvPr>
          <p:cNvSpPr txBox="1">
            <a:spLocks/>
          </p:cNvSpPr>
          <p:nvPr/>
        </p:nvSpPr>
        <p:spPr>
          <a:xfrm>
            <a:off x="6135398" y="1962568"/>
            <a:ext cx="5710237"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lvl="0" indent="-457200">
              <a:buClr>
                <a:schemeClr val="tx1"/>
              </a:buClr>
              <a:buFont typeface="+mj-lt"/>
              <a:buAutoNum type="alphaLcParenR"/>
            </a:pPr>
            <a:r>
              <a:rPr lang="en-AU" sz="2400" b="1" dirty="0">
                <a:solidFill>
                  <a:srgbClr val="7030A0"/>
                </a:solidFill>
              </a:rPr>
              <a:t>Perceive</a:t>
            </a:r>
            <a:r>
              <a:rPr lang="en-AU" sz="2400" dirty="0"/>
              <a:t> that deoxyribonucleic acid (DNA) is a double-stranded molecule that occurs bound to proteins (histones) in chromosomes in the nucleus, and as unbound circular DNA in the cytosol of prokaryotes, and in the mitochondria and chloroplasts of eukaryotic cells </a:t>
            </a:r>
          </a:p>
          <a:p>
            <a:pPr marL="457200" lvl="0" indent="-457200">
              <a:buClr>
                <a:schemeClr val="tx1"/>
              </a:buClr>
              <a:buFont typeface="+mj-lt"/>
              <a:buAutoNum type="alphaLcParenR"/>
            </a:pPr>
            <a:r>
              <a:rPr lang="en-AU" sz="2400" b="1" dirty="0">
                <a:solidFill>
                  <a:srgbClr val="7030A0"/>
                </a:solidFill>
              </a:rPr>
              <a:t>Remember</a:t>
            </a:r>
            <a:r>
              <a:rPr lang="en-AU" sz="2400" dirty="0"/>
              <a:t> the structure of DNA, including</a:t>
            </a:r>
          </a:p>
          <a:p>
            <a:pPr lvl="2">
              <a:buClr>
                <a:schemeClr val="tx1"/>
              </a:buClr>
              <a:buFont typeface="Tw Cen MT" panose="020B0602020104020603" pitchFamily="34" charset="0"/>
              <a:buChar char="–"/>
            </a:pPr>
            <a:r>
              <a:rPr lang="en-AU" sz="2400" dirty="0"/>
              <a:t>nucleotide composition </a:t>
            </a:r>
          </a:p>
          <a:p>
            <a:pPr lvl="2">
              <a:buClr>
                <a:schemeClr val="tx1"/>
              </a:buClr>
              <a:buFont typeface="Tw Cen MT" panose="020B0602020104020603" pitchFamily="34" charset="0"/>
              <a:buChar char="–"/>
            </a:pPr>
            <a:r>
              <a:rPr lang="en-AU" sz="2400" dirty="0"/>
              <a:t>complementary base pairing </a:t>
            </a:r>
          </a:p>
          <a:p>
            <a:pPr lvl="2">
              <a:buClr>
                <a:schemeClr val="tx1"/>
              </a:buClr>
              <a:buFont typeface="Tw Cen MT" panose="020B0602020104020603" pitchFamily="34" charset="0"/>
              <a:buChar char="–"/>
            </a:pPr>
            <a:r>
              <a:rPr lang="en-AU" sz="2400" dirty="0"/>
              <a:t>weak, base-specific hydrogen bonds between DNA strands</a:t>
            </a:r>
          </a:p>
        </p:txBody>
      </p:sp>
    </p:spTree>
    <p:extLst>
      <p:ext uri="{BB962C8B-B14F-4D97-AF65-F5344CB8AC3E}">
        <p14:creationId xmlns:p14="http://schemas.microsoft.com/office/powerpoint/2010/main" val="165995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An external file that holds a picture, illustration, etc., usually as some form of binary object. The name of referred object is ch4f3.jp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707" y="0"/>
            <a:ext cx="5426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362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2" name="Picture 2" descr="C:\My Documents\My Pictures\DNA\DNA Helix.jpg"/>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5029201" y="0"/>
            <a:ext cx="3076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3"/>
          <p:cNvSpPr txBox="1">
            <a:spLocks noChangeArrowheads="1"/>
          </p:cNvSpPr>
          <p:nvPr/>
        </p:nvSpPr>
        <p:spPr bwMode="auto">
          <a:xfrm>
            <a:off x="2743200" y="3733801"/>
            <a:ext cx="249713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rgbClr val="FF0000"/>
                </a:solidFill>
                <a:latin typeface="Arial" panose="020B0604020202020204" pitchFamily="34" charset="0"/>
              </a:rPr>
              <a:t>sugar-phosphate</a:t>
            </a:r>
          </a:p>
          <a:p>
            <a:pPr eaLnBrk="1" hangingPunct="1">
              <a:spcBef>
                <a:spcPct val="0"/>
              </a:spcBef>
              <a:buFontTx/>
              <a:buNone/>
            </a:pPr>
            <a:r>
              <a:rPr lang="en-US" altLang="en-US" sz="2400" dirty="0">
                <a:solidFill>
                  <a:srgbClr val="FF0000"/>
                </a:solidFill>
                <a:latin typeface="Arial" panose="020B0604020202020204" pitchFamily="34" charset="0"/>
              </a:rPr>
              <a:t>chain</a:t>
            </a:r>
          </a:p>
        </p:txBody>
      </p:sp>
      <p:sp>
        <p:nvSpPr>
          <p:cNvPr id="25604" name="Text Box 4"/>
          <p:cNvSpPr txBox="1">
            <a:spLocks noChangeArrowheads="1"/>
          </p:cNvSpPr>
          <p:nvPr/>
        </p:nvSpPr>
        <p:spPr bwMode="auto">
          <a:xfrm>
            <a:off x="8023225" y="876300"/>
            <a:ext cx="258445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dirty="0">
                <a:solidFill>
                  <a:srgbClr val="FF0000"/>
                </a:solidFill>
                <a:latin typeface="Arial" panose="020B0604020202020204" pitchFamily="34" charset="0"/>
              </a:rPr>
              <a:t>Complementary Nitrogenous Bases</a:t>
            </a:r>
            <a:endParaRPr lang="en-US" altLang="en-US" sz="2400" dirty="0">
              <a:solidFill>
                <a:srgbClr val="FF0000"/>
              </a:solidFill>
              <a:latin typeface="Arial" panose="020B0604020202020204" pitchFamily="34" charset="0"/>
            </a:endParaRPr>
          </a:p>
        </p:txBody>
      </p:sp>
      <p:sp>
        <p:nvSpPr>
          <p:cNvPr id="25605" name="Line 5"/>
          <p:cNvSpPr>
            <a:spLocks noChangeShapeType="1"/>
          </p:cNvSpPr>
          <p:nvPr/>
        </p:nvSpPr>
        <p:spPr bwMode="auto">
          <a:xfrm>
            <a:off x="5181600" y="4038600"/>
            <a:ext cx="13716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nvGrpSpPr>
          <p:cNvPr id="25610" name="Group 10"/>
          <p:cNvGrpSpPr>
            <a:grpSpLocks/>
          </p:cNvGrpSpPr>
          <p:nvPr/>
        </p:nvGrpSpPr>
        <p:grpSpPr bwMode="auto">
          <a:xfrm>
            <a:off x="6096000" y="1905000"/>
            <a:ext cx="2057400" cy="1371600"/>
            <a:chOff x="2880" y="1200"/>
            <a:chExt cx="1296" cy="864"/>
          </a:xfrm>
        </p:grpSpPr>
        <p:sp>
          <p:nvSpPr>
            <p:cNvPr id="28681" name="Line 6"/>
            <p:cNvSpPr>
              <a:spLocks noChangeShapeType="1"/>
            </p:cNvSpPr>
            <p:nvPr/>
          </p:nvSpPr>
          <p:spPr bwMode="auto">
            <a:xfrm flipH="1">
              <a:off x="2880" y="1200"/>
              <a:ext cx="120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8682" name="Line 7"/>
            <p:cNvSpPr>
              <a:spLocks noChangeShapeType="1"/>
            </p:cNvSpPr>
            <p:nvPr/>
          </p:nvSpPr>
          <p:spPr bwMode="auto">
            <a:xfrm flipH="1">
              <a:off x="3648" y="1296"/>
              <a:ext cx="528"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
        <p:nvSpPr>
          <p:cNvPr id="25609" name="Rectangle 9"/>
          <p:cNvSpPr>
            <a:spLocks noGrp="1" noChangeArrowheads="1"/>
          </p:cNvSpPr>
          <p:nvPr>
            <p:ph type="title" idx="4294967295"/>
          </p:nvPr>
        </p:nvSpPr>
        <p:spPr>
          <a:xfrm>
            <a:off x="1524000" y="304800"/>
            <a:ext cx="3962400" cy="1143000"/>
          </a:xfrm>
        </p:spPr>
        <p:txBody>
          <a:bodyPr/>
          <a:lstStyle/>
          <a:p>
            <a:pPr eaLnBrk="1" hangingPunct="1"/>
            <a:r>
              <a:rPr lang="en-US" altLang="en-US" sz="3600">
                <a:solidFill>
                  <a:srgbClr val="FF0000"/>
                </a:solidFill>
              </a:rPr>
              <a:t>THE DOUBLE HELIX</a:t>
            </a:r>
          </a:p>
        </p:txBody>
      </p:sp>
    </p:spTree>
    <p:extLst>
      <p:ext uri="{BB962C8B-B14F-4D97-AF65-F5344CB8AC3E}">
        <p14:creationId xmlns:p14="http://schemas.microsoft.com/office/powerpoint/2010/main" val="329483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25602"/>
                                        </p:tgtEl>
                                        <p:attrNameLst>
                                          <p:attrName>style.visibility</p:attrName>
                                        </p:attrNameLst>
                                      </p:cBhvr>
                                      <p:to>
                                        <p:strVal val="visible"/>
                                      </p:to>
                                    </p:set>
                                    <p:animEffect transition="in" filter="wipe(up)">
                                      <p:cBhvr>
                                        <p:cTn id="11" dur="500"/>
                                        <p:tgtEl>
                                          <p:spTgt spid="256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5603"/>
                                        </p:tgtEl>
                                        <p:attrNameLst>
                                          <p:attrName>style.visibility</p:attrName>
                                        </p:attrNameLst>
                                      </p:cBhvr>
                                      <p:to>
                                        <p:strVal val="visible"/>
                                      </p:to>
                                    </p:set>
                                    <p:animEffect transition="in" filter="wipe(up)">
                                      <p:cBhvr>
                                        <p:cTn id="16" dur="500"/>
                                        <p:tgtEl>
                                          <p:spTgt spid="2560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wipe(left)">
                                      <p:cBhvr>
                                        <p:cTn id="20" dur="500"/>
                                        <p:tgtEl>
                                          <p:spTgt spid="256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5604"/>
                                        </p:tgtEl>
                                        <p:attrNameLst>
                                          <p:attrName>style.visibility</p:attrName>
                                        </p:attrNameLst>
                                      </p:cBhvr>
                                      <p:to>
                                        <p:strVal val="visible"/>
                                      </p:to>
                                    </p:set>
                                    <p:animEffect transition="in" filter="wipe(up)">
                                      <p:cBhvr>
                                        <p:cTn id="25" dur="500"/>
                                        <p:tgtEl>
                                          <p:spTgt spid="25604"/>
                                        </p:tgtEl>
                                      </p:cBhvr>
                                    </p:animEffect>
                                  </p:childTnLst>
                                </p:cTn>
                              </p:par>
                            </p:childTnLst>
                          </p:cTn>
                        </p:par>
                        <p:par>
                          <p:cTn id="26" fill="hold" nodeType="afterGroup">
                            <p:stCondLst>
                              <p:cond delay="500"/>
                            </p:stCondLst>
                            <p:childTnLst>
                              <p:par>
                                <p:cTn id="27" presetID="22" presetClass="entr" presetSubtype="2" fill="hold" nodeType="afterEffect">
                                  <p:stCondLst>
                                    <p:cond delay="0"/>
                                  </p:stCondLst>
                                  <p:childTnLst>
                                    <p:set>
                                      <p:cBhvr>
                                        <p:cTn id="28" dur="1" fill="hold">
                                          <p:stCondLst>
                                            <p:cond delay="0"/>
                                          </p:stCondLst>
                                        </p:cTn>
                                        <p:tgtEl>
                                          <p:spTgt spid="25610"/>
                                        </p:tgtEl>
                                        <p:attrNameLst>
                                          <p:attrName>style.visibility</p:attrName>
                                        </p:attrNameLst>
                                      </p:cBhvr>
                                      <p:to>
                                        <p:strVal val="visible"/>
                                      </p:to>
                                    </p:set>
                                    <p:animEffect transition="in" filter="wipe(right)">
                                      <p:cBhvr>
                                        <p:cTn id="29"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881746" y="2362200"/>
            <a:ext cx="5874326" cy="1511300"/>
          </a:xfrm>
        </p:spPr>
        <p:txBody>
          <a:bodyPr>
            <a:normAutofit/>
          </a:bodyPr>
          <a:lstStyle/>
          <a:p>
            <a:r>
              <a:rPr lang="en-AU" altLang="en-US" sz="8000" b="1" dirty="0">
                <a:solidFill>
                  <a:schemeClr val="accent2"/>
                </a:solidFill>
              </a:rPr>
              <a:t>chromosomes</a:t>
            </a:r>
          </a:p>
        </p:txBody>
      </p:sp>
    </p:spTree>
    <p:extLst>
      <p:ext uri="{BB962C8B-B14F-4D97-AF65-F5344CB8AC3E}">
        <p14:creationId xmlns:p14="http://schemas.microsoft.com/office/powerpoint/2010/main" val="193471070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xfrm>
            <a:off x="1533525" y="6351"/>
            <a:ext cx="8229600" cy="542925"/>
          </a:xfrm>
          <a:extLst>
            <a:ext uri="{909E8E84-426E-40DD-AFC4-6F175D3DCCD1}">
              <a14:hiddenFill xmlns:a14="http://schemas.microsoft.com/office/drawing/2010/main">
                <a:solidFill>
                  <a:srgbClr val="FFFF00"/>
                </a:solidFill>
              </a14:hiddenFill>
            </a:ext>
          </a:extLst>
        </p:spPr>
        <p:txBody>
          <a:bodyPr anchor="t"/>
          <a:lstStyle/>
          <a:p>
            <a:pPr algn="l" eaLnBrk="1" hangingPunct="1"/>
            <a:r>
              <a:rPr lang="en-GB" altLang="en-US" sz="2800" b="1">
                <a:solidFill>
                  <a:srgbClr val="9900CC"/>
                </a:solidFill>
              </a:rPr>
              <a:t>      </a:t>
            </a:r>
            <a:r>
              <a:rPr lang="en-GB" altLang="en-US" sz="2800" b="1">
                <a:solidFill>
                  <a:srgbClr val="10BC45"/>
                </a:solidFill>
              </a:rPr>
              <a:t>What are chromosomes?</a:t>
            </a:r>
            <a:endParaRPr lang="en-GB" altLang="en-US" sz="2800">
              <a:solidFill>
                <a:srgbClr val="10BC45"/>
              </a:solidFill>
            </a:endParaRPr>
          </a:p>
        </p:txBody>
      </p:sp>
    </p:spTree>
    <p:controls>
      <mc:AlternateContent xmlns:mc="http://schemas.openxmlformats.org/markup-compatibility/2006">
        <mc:Choice xmlns:v="urn:schemas-microsoft-com:vml" Requires="v">
          <p:control r:id="rId1" imgW="8699400" imgH="5308560"/>
        </mc:Choice>
        <mc:Fallback>
          <p:control r:id="rId1" imgW="8699400" imgH="5308560">
            <p:pic>
              <p:nvPicPr>
                <p:cNvPr id="4099" name="ShockwaveFlash1"/>
                <p:cNvPicPr preferRelativeResize="0">
                  <a:picLocks noChangeArrowheads="1" noChangeShapeType="1"/>
                </p:cNvPicPr>
                <p:nvPr/>
              </p:nvPicPr>
              <p:blipFill>
                <a:blip r:embed="rId4"/>
                <a:srcRect/>
                <a:stretch>
                  <a:fillRect/>
                </a:stretch>
              </p:blipFill>
              <p:spPr bwMode="auto">
                <a:xfrm>
                  <a:off x="1736725" y="800100"/>
                  <a:ext cx="8699500" cy="5308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82136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4114801" y="152400"/>
            <a:ext cx="4500563" cy="476250"/>
          </a:xfrm>
          <a:extLst>
            <a:ext uri="{909E8E84-426E-40DD-AFC4-6F175D3DCCD1}">
              <a14:hiddenFill xmlns:a14="http://schemas.microsoft.com/office/drawing/2010/main">
                <a:gradFill rotWithShape="1">
                  <a:gsLst>
                    <a:gs pos="0">
                      <a:srgbClr val="9900CC"/>
                    </a:gs>
                    <a:gs pos="100000">
                      <a:srgbClr val="C165E0"/>
                    </a:gs>
                  </a:gsLst>
                  <a:lin ang="0" scaled="1"/>
                </a:gradFill>
              </a14:hiddenFill>
            </a:ext>
          </a:extLst>
        </p:spPr>
        <p:txBody>
          <a:bodyPr anchor="t"/>
          <a:lstStyle/>
          <a:p>
            <a:pPr algn="l" eaLnBrk="1" hangingPunct="1"/>
            <a:r>
              <a:rPr lang="en-GB" altLang="en-US" sz="2800" b="1">
                <a:solidFill>
                  <a:srgbClr val="00B050"/>
                </a:solidFill>
              </a:rPr>
              <a:t> Basic </a:t>
            </a:r>
            <a:r>
              <a:rPr lang="en-GB" altLang="en-US" sz="2800" b="1">
                <a:solidFill>
                  <a:srgbClr val="10BC45"/>
                </a:solidFill>
              </a:rPr>
              <a:t>Structure of DNA</a:t>
            </a:r>
            <a:endParaRPr lang="en-GB" altLang="en-US" sz="2800">
              <a:solidFill>
                <a:srgbClr val="10BC45"/>
              </a:solidFill>
            </a:endParaRPr>
          </a:p>
        </p:txBody>
      </p:sp>
    </p:spTree>
    <p:controls>
      <mc:AlternateContent xmlns:mc="http://schemas.openxmlformats.org/markup-compatibility/2006">
        <mc:Choice xmlns:v="urn:schemas-microsoft-com:vml" Requires="v">
          <p:control r:id="rId1" imgW="8699400" imgH="5308560"/>
        </mc:Choice>
        <mc:Fallback>
          <p:control r:id="rId1" imgW="8699400" imgH="5308560">
            <p:pic>
              <p:nvPicPr>
                <p:cNvPr id="21507" name="ShockwaveFlash1"/>
                <p:cNvPicPr preferRelativeResize="0">
                  <a:picLocks noChangeArrowheads="1" noChangeShapeType="1"/>
                </p:cNvPicPr>
                <p:nvPr/>
              </p:nvPicPr>
              <p:blipFill>
                <a:blip r:embed="rId4"/>
                <a:srcRect/>
                <a:stretch>
                  <a:fillRect/>
                </a:stretch>
              </p:blipFill>
              <p:spPr bwMode="auto">
                <a:xfrm>
                  <a:off x="1968500" y="914400"/>
                  <a:ext cx="8699500" cy="5308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7565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32" name="Picture 32" descr="new_nuc_with_chro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276" y="1433514"/>
            <a:ext cx="23098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Grp="1" noChangeArrowheads="1"/>
          </p:cNvSpPr>
          <p:nvPr>
            <p:ph type="title"/>
          </p:nvPr>
        </p:nvSpPr>
        <p:spPr>
          <a:xfrm>
            <a:off x="1524001" y="164234"/>
            <a:ext cx="7235825" cy="404813"/>
          </a:xfrm>
          <a:extLst>
            <a:ext uri="{909E8E84-426E-40DD-AFC4-6F175D3DCCD1}">
              <a14:hiddenFill xmlns:a14="http://schemas.microsoft.com/office/drawing/2010/main">
                <a:solidFill>
                  <a:srgbClr val="FFFF00"/>
                </a:solidFill>
              </a14:hiddenFill>
            </a:ext>
          </a:extLst>
        </p:spPr>
        <p:txBody>
          <a:bodyPr anchor="t">
            <a:normAutofit fontScale="90000"/>
          </a:bodyPr>
          <a:lstStyle/>
          <a:p>
            <a:pPr algn="l" eaLnBrk="1" hangingPunct="1"/>
            <a:r>
              <a:rPr lang="en-GB" altLang="en-US" sz="2800" b="1" dirty="0">
                <a:solidFill>
                  <a:srgbClr val="10BC45"/>
                </a:solidFill>
              </a:rPr>
              <a:t>      What are chromosomes?</a:t>
            </a:r>
          </a:p>
        </p:txBody>
      </p:sp>
      <p:sp>
        <p:nvSpPr>
          <p:cNvPr id="179208" name="Text Box 8"/>
          <p:cNvSpPr txBox="1">
            <a:spLocks noChangeArrowheads="1"/>
          </p:cNvSpPr>
          <p:nvPr/>
        </p:nvSpPr>
        <p:spPr bwMode="auto">
          <a:xfrm>
            <a:off x="2135188" y="692151"/>
            <a:ext cx="8158162" cy="830997"/>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dirty="0">
                <a:solidFill>
                  <a:srgbClr val="FF0000"/>
                </a:solidFill>
                <a:latin typeface="Arial" panose="020B0604020202020204" pitchFamily="34" charset="0"/>
              </a:rPr>
              <a:t>Chromosomes are strands or circular or linear genetic information located in the nuclei or cytosol of cells.</a:t>
            </a:r>
          </a:p>
        </p:txBody>
      </p:sp>
      <p:sp>
        <p:nvSpPr>
          <p:cNvPr id="179209" name="Oval 9"/>
          <p:cNvSpPr>
            <a:spLocks noChangeAspect="1" noChangeArrowheads="1"/>
          </p:cNvSpPr>
          <p:nvPr/>
        </p:nvSpPr>
        <p:spPr bwMode="auto">
          <a:xfrm>
            <a:off x="1854201" y="836613"/>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pic>
        <p:nvPicPr>
          <p:cNvPr id="179211" name="Picture 11" descr="chromos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351" y="1735139"/>
            <a:ext cx="341313"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14" name="Text Box 14"/>
          <p:cNvSpPr txBox="1">
            <a:spLocks noChangeArrowheads="1"/>
          </p:cNvSpPr>
          <p:nvPr/>
        </p:nvSpPr>
        <p:spPr bwMode="auto">
          <a:xfrm>
            <a:off x="2135188" y="3902075"/>
            <a:ext cx="8158162" cy="1200150"/>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dirty="0">
                <a:solidFill>
                  <a:srgbClr val="010066"/>
                </a:solidFill>
                <a:latin typeface="Arial" panose="020B0604020202020204" pitchFamily="34" charset="0"/>
              </a:rPr>
              <a:t>Eukaryotic chromosomes are most visible </a:t>
            </a:r>
          </a:p>
          <a:p>
            <a:pPr eaLnBrk="1" hangingPunct="1"/>
            <a:r>
              <a:rPr lang="en-GB" altLang="en-US" sz="2400" dirty="0">
                <a:solidFill>
                  <a:srgbClr val="010066"/>
                </a:solidFill>
                <a:latin typeface="Arial" panose="020B0604020202020204" pitchFamily="34" charset="0"/>
              </a:rPr>
              <a:t>during cell division when they </a:t>
            </a:r>
          </a:p>
          <a:p>
            <a:pPr eaLnBrk="1" hangingPunct="1"/>
            <a:r>
              <a:rPr lang="en-GB" altLang="en-US" sz="2400" dirty="0">
                <a:solidFill>
                  <a:srgbClr val="010066"/>
                </a:solidFill>
                <a:latin typeface="Arial" panose="020B0604020202020204" pitchFamily="34" charset="0"/>
              </a:rPr>
              <a:t>replicate and look like this… </a:t>
            </a:r>
          </a:p>
        </p:txBody>
      </p:sp>
      <p:sp>
        <p:nvSpPr>
          <p:cNvPr id="179215" name="Line 15"/>
          <p:cNvSpPr>
            <a:spLocks noChangeShapeType="1"/>
          </p:cNvSpPr>
          <p:nvPr/>
        </p:nvSpPr>
        <p:spPr bwMode="auto">
          <a:xfrm flipV="1">
            <a:off x="4367213" y="1628776"/>
            <a:ext cx="3097212" cy="10080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9216" name="Line 16"/>
          <p:cNvSpPr>
            <a:spLocks noChangeShapeType="1"/>
          </p:cNvSpPr>
          <p:nvPr/>
        </p:nvSpPr>
        <p:spPr bwMode="auto">
          <a:xfrm>
            <a:off x="4367214" y="2636838"/>
            <a:ext cx="3024187" cy="7921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9217" name="Oval 17"/>
          <p:cNvSpPr>
            <a:spLocks noChangeAspect="1" noChangeArrowheads="1"/>
          </p:cNvSpPr>
          <p:nvPr/>
        </p:nvSpPr>
        <p:spPr bwMode="auto">
          <a:xfrm>
            <a:off x="6843713" y="1549401"/>
            <a:ext cx="1979612" cy="19796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79218" name="Oval 18"/>
          <p:cNvSpPr>
            <a:spLocks noChangeAspect="1" noChangeArrowheads="1"/>
          </p:cNvSpPr>
          <p:nvPr/>
        </p:nvSpPr>
        <p:spPr bwMode="auto">
          <a:xfrm>
            <a:off x="1847851" y="4040188"/>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79219" name="Text Box 19"/>
          <p:cNvSpPr txBox="1">
            <a:spLocks noChangeArrowheads="1"/>
          </p:cNvSpPr>
          <p:nvPr/>
        </p:nvSpPr>
        <p:spPr bwMode="auto">
          <a:xfrm>
            <a:off x="2135189" y="5734050"/>
            <a:ext cx="7921625" cy="457200"/>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a:solidFill>
                  <a:srgbClr val="010066"/>
                </a:solidFill>
                <a:latin typeface="Arial" panose="020B0604020202020204" pitchFamily="34" charset="0"/>
              </a:rPr>
              <a:t>You will see chromosomes represented </a:t>
            </a:r>
            <a:r>
              <a:rPr lang="en-GB" altLang="en-US" sz="2400" b="1">
                <a:solidFill>
                  <a:srgbClr val="9900CC"/>
                </a:solidFill>
                <a:latin typeface="Arial" panose="020B0604020202020204" pitchFamily="34" charset="0"/>
              </a:rPr>
              <a:t>both</a:t>
            </a:r>
            <a:r>
              <a:rPr lang="en-GB" altLang="en-US" sz="2400">
                <a:solidFill>
                  <a:srgbClr val="9900CC"/>
                </a:solidFill>
                <a:latin typeface="Arial" panose="020B0604020202020204" pitchFamily="34" charset="0"/>
              </a:rPr>
              <a:t> </a:t>
            </a:r>
            <a:r>
              <a:rPr lang="en-GB" altLang="en-US" sz="2400">
                <a:solidFill>
                  <a:srgbClr val="010066"/>
                </a:solidFill>
                <a:latin typeface="Arial" panose="020B0604020202020204" pitchFamily="34" charset="0"/>
              </a:rPr>
              <a:t>ways.</a:t>
            </a:r>
          </a:p>
        </p:txBody>
      </p:sp>
      <p:grpSp>
        <p:nvGrpSpPr>
          <p:cNvPr id="179235" name="Group 35"/>
          <p:cNvGrpSpPr>
            <a:grpSpLocks/>
          </p:cNvGrpSpPr>
          <p:nvPr/>
        </p:nvGrpSpPr>
        <p:grpSpPr bwMode="auto">
          <a:xfrm>
            <a:off x="8350251" y="4002089"/>
            <a:ext cx="1143000" cy="1544637"/>
            <a:chOff x="3580" y="2523"/>
            <a:chExt cx="720" cy="973"/>
          </a:xfrm>
        </p:grpSpPr>
        <p:pic>
          <p:nvPicPr>
            <p:cNvPr id="6158" name="Picture 10" descr="dna"/>
            <p:cNvPicPr>
              <a:picLocks noChangeAspect="1" noChangeArrowheads="1"/>
            </p:cNvPicPr>
            <p:nvPr/>
          </p:nvPicPr>
          <p:blipFill>
            <a:blip r:embed="rId5">
              <a:extLst>
                <a:ext uri="{28A0092B-C50C-407E-A947-70E740481C1C}">
                  <a14:useLocalDpi xmlns:a14="http://schemas.microsoft.com/office/drawing/2010/main" val="0"/>
                </a:ext>
              </a:extLst>
            </a:blip>
            <a:srcRect l="42580" r="48204" b="77194"/>
            <a:stretch>
              <a:fillRect/>
            </a:stretch>
          </p:blipFill>
          <p:spPr bwMode="auto">
            <a:xfrm>
              <a:off x="3911" y="2523"/>
              <a:ext cx="389"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34" descr="dna"/>
            <p:cNvPicPr>
              <a:picLocks noChangeAspect="1" noChangeArrowheads="1"/>
            </p:cNvPicPr>
            <p:nvPr/>
          </p:nvPicPr>
          <p:blipFill>
            <a:blip r:embed="rId5">
              <a:extLst>
                <a:ext uri="{28A0092B-C50C-407E-A947-70E740481C1C}">
                  <a14:useLocalDpi xmlns:a14="http://schemas.microsoft.com/office/drawing/2010/main" val="0"/>
                </a:ext>
              </a:extLst>
            </a:blip>
            <a:srcRect l="42580" r="48204" b="77194"/>
            <a:stretch>
              <a:fillRect/>
            </a:stretch>
          </p:blipFill>
          <p:spPr bwMode="auto">
            <a:xfrm flipH="1">
              <a:off x="3580" y="2523"/>
              <a:ext cx="389"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43541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dissolve">
                                      <p:cBhvr>
                                        <p:cTn id="7" dur="1000"/>
                                        <p:tgtEl>
                                          <p:spTgt spid="17920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9208"/>
                                        </p:tgtEl>
                                        <p:attrNameLst>
                                          <p:attrName>style.visibility</p:attrName>
                                        </p:attrNameLst>
                                      </p:cBhvr>
                                      <p:to>
                                        <p:strVal val="visible"/>
                                      </p:to>
                                    </p:set>
                                    <p:animEffect transition="in" filter="dissolve">
                                      <p:cBhvr>
                                        <p:cTn id="10" dur="1000"/>
                                        <p:tgtEl>
                                          <p:spTgt spid="179208"/>
                                        </p:tgtEl>
                                      </p:cBhvr>
                                    </p:animEffect>
                                  </p:childTnLst>
                                </p:cTn>
                              </p:par>
                            </p:childTnLst>
                          </p:cTn>
                        </p:par>
                        <p:par>
                          <p:cTn id="11" fill="hold" nodeType="afterGroup">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79232"/>
                                        </p:tgtEl>
                                        <p:attrNameLst>
                                          <p:attrName>style.visibility</p:attrName>
                                        </p:attrNameLst>
                                      </p:cBhvr>
                                      <p:to>
                                        <p:strVal val="visible"/>
                                      </p:to>
                                    </p:set>
                                    <p:anim calcmode="lin" valueType="num">
                                      <p:cBhvr>
                                        <p:cTn id="14" dur="1000" fill="hold"/>
                                        <p:tgtEl>
                                          <p:spTgt spid="179232"/>
                                        </p:tgtEl>
                                        <p:attrNameLst>
                                          <p:attrName>ppt_w</p:attrName>
                                        </p:attrNameLst>
                                      </p:cBhvr>
                                      <p:tavLst>
                                        <p:tav tm="0">
                                          <p:val>
                                            <p:fltVal val="0"/>
                                          </p:val>
                                        </p:tav>
                                        <p:tav tm="100000">
                                          <p:val>
                                            <p:strVal val="#ppt_w"/>
                                          </p:val>
                                        </p:tav>
                                      </p:tavLst>
                                    </p:anim>
                                    <p:anim calcmode="lin" valueType="num">
                                      <p:cBhvr>
                                        <p:cTn id="15" dur="1000" fill="hold"/>
                                        <p:tgtEl>
                                          <p:spTgt spid="179232"/>
                                        </p:tgtEl>
                                        <p:attrNameLst>
                                          <p:attrName>ppt_h</p:attrName>
                                        </p:attrNameLst>
                                      </p:cBhvr>
                                      <p:tavLst>
                                        <p:tav tm="0">
                                          <p:val>
                                            <p:fltVal val="0"/>
                                          </p:val>
                                        </p:tav>
                                        <p:tav tm="100000">
                                          <p:val>
                                            <p:strVal val="#ppt_h"/>
                                          </p:val>
                                        </p:tav>
                                      </p:tavLst>
                                    </p:anim>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79215"/>
                                        </p:tgtEl>
                                        <p:attrNameLst>
                                          <p:attrName>style.visibility</p:attrName>
                                        </p:attrNameLst>
                                      </p:cBhvr>
                                      <p:to>
                                        <p:strVal val="visible"/>
                                      </p:to>
                                    </p:set>
                                    <p:animEffect transition="in" filter="wipe(left)">
                                      <p:cBhvr>
                                        <p:cTn id="19" dur="500"/>
                                        <p:tgtEl>
                                          <p:spTgt spid="179215"/>
                                        </p:tgtEl>
                                      </p:cBhvr>
                                    </p:animEffect>
                                  </p:childTnLst>
                                </p:cTn>
                              </p:par>
                              <p:par>
                                <p:cTn id="20" presetID="22" presetClass="entr" presetSubtype="8" fill="hold" nodeType="withEffect">
                                  <p:stCondLst>
                                    <p:cond delay="0"/>
                                  </p:stCondLst>
                                  <p:childTnLst>
                                    <p:set>
                                      <p:cBhvr>
                                        <p:cTn id="21" dur="1" fill="hold">
                                          <p:stCondLst>
                                            <p:cond delay="0"/>
                                          </p:stCondLst>
                                        </p:cTn>
                                        <p:tgtEl>
                                          <p:spTgt spid="179216"/>
                                        </p:tgtEl>
                                        <p:attrNameLst>
                                          <p:attrName>style.visibility</p:attrName>
                                        </p:attrNameLst>
                                      </p:cBhvr>
                                      <p:to>
                                        <p:strVal val="visible"/>
                                      </p:to>
                                    </p:set>
                                    <p:animEffect transition="in" filter="wipe(left)">
                                      <p:cBhvr>
                                        <p:cTn id="22" dur="500"/>
                                        <p:tgtEl>
                                          <p:spTgt spid="179216"/>
                                        </p:tgtEl>
                                      </p:cBhvr>
                                    </p:animEffect>
                                  </p:childTnLst>
                                </p:cTn>
                              </p:par>
                            </p:childTnLst>
                          </p:cTn>
                        </p:par>
                        <p:par>
                          <p:cTn id="23" fill="hold" nodeType="afterGroup">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9217"/>
                                        </p:tgtEl>
                                        <p:attrNameLst>
                                          <p:attrName>style.visibility</p:attrName>
                                        </p:attrNameLst>
                                      </p:cBhvr>
                                      <p:to>
                                        <p:strVal val="visible"/>
                                      </p:to>
                                    </p:set>
                                    <p:animEffect transition="in" filter="wipe(left)">
                                      <p:cBhvr>
                                        <p:cTn id="26" dur="500"/>
                                        <p:tgtEl>
                                          <p:spTgt spid="179217"/>
                                        </p:tgtEl>
                                      </p:cBhvr>
                                    </p:animEffect>
                                  </p:childTnLst>
                                </p:cTn>
                              </p:par>
                            </p:childTnLst>
                          </p:cTn>
                        </p:par>
                        <p:par>
                          <p:cTn id="27" fill="hold" nodeType="afterGroup">
                            <p:stCondLst>
                              <p:cond delay="3000"/>
                            </p:stCondLst>
                            <p:childTnLst>
                              <p:par>
                                <p:cTn id="28" presetID="23" presetClass="entr" presetSubtype="16" fill="hold" nodeType="afterEffect">
                                  <p:stCondLst>
                                    <p:cond delay="0"/>
                                  </p:stCondLst>
                                  <p:childTnLst>
                                    <p:set>
                                      <p:cBhvr>
                                        <p:cTn id="29" dur="1" fill="hold">
                                          <p:stCondLst>
                                            <p:cond delay="0"/>
                                          </p:stCondLst>
                                        </p:cTn>
                                        <p:tgtEl>
                                          <p:spTgt spid="179211"/>
                                        </p:tgtEl>
                                        <p:attrNameLst>
                                          <p:attrName>style.visibility</p:attrName>
                                        </p:attrNameLst>
                                      </p:cBhvr>
                                      <p:to>
                                        <p:strVal val="visible"/>
                                      </p:to>
                                    </p:set>
                                    <p:anim calcmode="lin" valueType="num">
                                      <p:cBhvr>
                                        <p:cTn id="30" dur="1000" fill="hold"/>
                                        <p:tgtEl>
                                          <p:spTgt spid="179211"/>
                                        </p:tgtEl>
                                        <p:attrNameLst>
                                          <p:attrName>ppt_w</p:attrName>
                                        </p:attrNameLst>
                                      </p:cBhvr>
                                      <p:tavLst>
                                        <p:tav tm="0">
                                          <p:val>
                                            <p:fltVal val="0"/>
                                          </p:val>
                                        </p:tav>
                                        <p:tav tm="100000">
                                          <p:val>
                                            <p:strVal val="#ppt_w"/>
                                          </p:val>
                                        </p:tav>
                                      </p:tavLst>
                                    </p:anim>
                                    <p:anim calcmode="lin" valueType="num">
                                      <p:cBhvr>
                                        <p:cTn id="31" dur="1000" fill="hold"/>
                                        <p:tgtEl>
                                          <p:spTgt spid="179211"/>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79218"/>
                                        </p:tgtEl>
                                        <p:attrNameLst>
                                          <p:attrName>style.visibility</p:attrName>
                                        </p:attrNameLst>
                                      </p:cBhvr>
                                      <p:to>
                                        <p:strVal val="visible"/>
                                      </p:to>
                                    </p:set>
                                    <p:animEffect transition="in" filter="dissolve">
                                      <p:cBhvr>
                                        <p:cTn id="36" dur="1000"/>
                                        <p:tgtEl>
                                          <p:spTgt spid="17921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9214"/>
                                        </p:tgtEl>
                                        <p:attrNameLst>
                                          <p:attrName>style.visibility</p:attrName>
                                        </p:attrNameLst>
                                      </p:cBhvr>
                                      <p:to>
                                        <p:strVal val="visible"/>
                                      </p:to>
                                    </p:set>
                                    <p:animEffect transition="in" filter="dissolve">
                                      <p:cBhvr>
                                        <p:cTn id="39" dur="1000"/>
                                        <p:tgtEl>
                                          <p:spTgt spid="179214"/>
                                        </p:tgtEl>
                                      </p:cBhvr>
                                    </p:animEffect>
                                  </p:childTnLst>
                                </p:cTn>
                              </p:par>
                            </p:childTnLst>
                          </p:cTn>
                        </p:par>
                        <p:par>
                          <p:cTn id="40" fill="hold" nodeType="afterGroup">
                            <p:stCondLst>
                              <p:cond delay="1000"/>
                            </p:stCondLst>
                            <p:childTnLst>
                              <p:par>
                                <p:cTn id="41" presetID="23" presetClass="entr" presetSubtype="16" fill="hold" nodeType="afterEffect">
                                  <p:stCondLst>
                                    <p:cond delay="0"/>
                                  </p:stCondLst>
                                  <p:childTnLst>
                                    <p:set>
                                      <p:cBhvr>
                                        <p:cTn id="42" dur="1" fill="hold">
                                          <p:stCondLst>
                                            <p:cond delay="0"/>
                                          </p:stCondLst>
                                        </p:cTn>
                                        <p:tgtEl>
                                          <p:spTgt spid="179235"/>
                                        </p:tgtEl>
                                        <p:attrNameLst>
                                          <p:attrName>style.visibility</p:attrName>
                                        </p:attrNameLst>
                                      </p:cBhvr>
                                      <p:to>
                                        <p:strVal val="visible"/>
                                      </p:to>
                                    </p:set>
                                    <p:anim calcmode="lin" valueType="num">
                                      <p:cBhvr>
                                        <p:cTn id="43" dur="1000" fill="hold"/>
                                        <p:tgtEl>
                                          <p:spTgt spid="179235"/>
                                        </p:tgtEl>
                                        <p:attrNameLst>
                                          <p:attrName>ppt_w</p:attrName>
                                        </p:attrNameLst>
                                      </p:cBhvr>
                                      <p:tavLst>
                                        <p:tav tm="0">
                                          <p:val>
                                            <p:fltVal val="0"/>
                                          </p:val>
                                        </p:tav>
                                        <p:tav tm="100000">
                                          <p:val>
                                            <p:strVal val="#ppt_w"/>
                                          </p:val>
                                        </p:tav>
                                      </p:tavLst>
                                    </p:anim>
                                    <p:anim calcmode="lin" valueType="num">
                                      <p:cBhvr>
                                        <p:cTn id="44" dur="1000" fill="hold"/>
                                        <p:tgtEl>
                                          <p:spTgt spid="179235"/>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79219"/>
                                        </p:tgtEl>
                                        <p:attrNameLst>
                                          <p:attrName>style.visibility</p:attrName>
                                        </p:attrNameLst>
                                      </p:cBhvr>
                                      <p:to>
                                        <p:strVal val="visible"/>
                                      </p:to>
                                    </p:set>
                                    <p:animEffect transition="in" filter="dissolve">
                                      <p:cBhvr>
                                        <p:cTn id="49" dur="1000"/>
                                        <p:tgtEl>
                                          <p:spTgt spid="17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p:bldP spid="179209" grpId="0" animBg="1"/>
      <p:bldP spid="179214" grpId="0"/>
      <p:bldP spid="179217" grpId="0" animBg="1"/>
      <p:bldP spid="179218" grpId="0" animBg="1"/>
      <p:bldP spid="1792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495549" y="260350"/>
            <a:ext cx="7798377" cy="1143000"/>
          </a:xfrm>
        </p:spPr>
        <p:txBody>
          <a:bodyPr>
            <a:normAutofit fontScale="90000"/>
          </a:bodyPr>
          <a:lstStyle/>
          <a:p>
            <a:pPr eaLnBrk="1" hangingPunct="1"/>
            <a:r>
              <a:rPr lang="en-AU" altLang="en-US" dirty="0">
                <a:solidFill>
                  <a:srgbClr val="FF0000"/>
                </a:solidFill>
              </a:rPr>
              <a:t>Prokaryotic Chromosome Structure</a:t>
            </a:r>
            <a:endParaRPr lang="en-AU" altLang="en-US" sz="2000" dirty="0">
              <a:solidFill>
                <a:srgbClr val="FF0000"/>
              </a:solidFill>
            </a:endParaRPr>
          </a:p>
        </p:txBody>
      </p:sp>
      <p:sp>
        <p:nvSpPr>
          <p:cNvPr id="10243" name="Content Placeholder 2"/>
          <p:cNvSpPr>
            <a:spLocks noGrp="1"/>
          </p:cNvSpPr>
          <p:nvPr>
            <p:ph idx="1"/>
          </p:nvPr>
        </p:nvSpPr>
        <p:spPr>
          <a:xfrm>
            <a:off x="1524000" y="1268414"/>
            <a:ext cx="5957455" cy="4619768"/>
          </a:xfrm>
        </p:spPr>
        <p:txBody>
          <a:bodyPr>
            <a:normAutofit lnSpcReduction="10000"/>
          </a:bodyPr>
          <a:lstStyle/>
          <a:p>
            <a:pPr eaLnBrk="1" hangingPunct="1"/>
            <a:r>
              <a:rPr lang="en-AU" altLang="en-US" sz="2800" dirty="0">
                <a:solidFill>
                  <a:srgbClr val="FF0000"/>
                </a:solidFill>
              </a:rPr>
              <a:t>Prokaryotes have one chromosome consisting of a single circular DNA molecule (chromosome). This DNA in not bound by a nuclear membrane or to histone packing proteins, but can be found in the cytosol of the cell.</a:t>
            </a:r>
          </a:p>
          <a:p>
            <a:pPr eaLnBrk="1" hangingPunct="1"/>
            <a:r>
              <a:rPr lang="en-AU" altLang="en-US" sz="2800" dirty="0"/>
              <a:t>Some prokaryotes also have plasmids but eukaryotes do not.</a:t>
            </a:r>
          </a:p>
          <a:p>
            <a:pPr eaLnBrk="1" hangingPunct="1"/>
            <a:r>
              <a:rPr lang="en-AU" altLang="en-US" sz="2800" dirty="0">
                <a:solidFill>
                  <a:srgbClr val="FF0000"/>
                </a:solidFill>
              </a:rPr>
              <a:t>Eukaryotic organelles such as mitochondria and chloroplasts have their own similarly unbound circular DNA</a:t>
            </a:r>
            <a:r>
              <a:rPr lang="en-AU" altLang="en-US" dirty="0">
                <a:solidFill>
                  <a:srgbClr val="FF0000"/>
                </a:solidFill>
              </a:rPr>
              <a:t>.</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825" y="2146301"/>
            <a:ext cx="3806825" cy="178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4865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24128" y="187440"/>
            <a:ext cx="9720072" cy="904961"/>
          </a:xfrm>
        </p:spPr>
        <p:txBody>
          <a:bodyPr/>
          <a:lstStyle/>
          <a:p>
            <a:pPr eaLnBrk="1" hangingPunct="1"/>
            <a:r>
              <a:rPr lang="en-AU" altLang="en-US" dirty="0">
                <a:solidFill>
                  <a:srgbClr val="FF0000"/>
                </a:solidFill>
              </a:rPr>
              <a:t>Eukaryotic Chromosome Structure</a:t>
            </a:r>
            <a:endParaRPr lang="en-AU" altLang="en-US" sz="2000" dirty="0">
              <a:solidFill>
                <a:srgbClr val="FF0000"/>
              </a:solidFill>
            </a:endParaRPr>
          </a:p>
        </p:txBody>
      </p:sp>
      <p:sp>
        <p:nvSpPr>
          <p:cNvPr id="11267" name="Content Placeholder 2"/>
          <p:cNvSpPr>
            <a:spLocks noGrp="1"/>
          </p:cNvSpPr>
          <p:nvPr>
            <p:ph idx="1"/>
          </p:nvPr>
        </p:nvSpPr>
        <p:spPr>
          <a:xfrm>
            <a:off x="1024128" y="1092401"/>
            <a:ext cx="4776904" cy="4023360"/>
          </a:xfrm>
        </p:spPr>
        <p:txBody>
          <a:bodyPr/>
          <a:lstStyle/>
          <a:p>
            <a:pPr eaLnBrk="1" hangingPunct="1"/>
            <a:r>
              <a:rPr lang="en-AU" altLang="en-US" dirty="0">
                <a:solidFill>
                  <a:srgbClr val="FF0000"/>
                </a:solidFill>
              </a:rPr>
              <a:t>Eukaryote chromosomes are linear DNA molecules. They are bound by a membrane to form the nucleus of the cell. </a:t>
            </a:r>
          </a:p>
          <a:p>
            <a:pPr eaLnBrk="1" hangingPunct="1"/>
            <a:r>
              <a:rPr lang="en-AU" altLang="en-US" dirty="0">
                <a:solidFill>
                  <a:srgbClr val="FF0000"/>
                </a:solidFill>
              </a:rPr>
              <a:t>To organise the DNA and prevent it from tangling each strand is bound to a group of 8 proteins called </a:t>
            </a:r>
            <a:r>
              <a:rPr lang="en-AU" altLang="en-US" b="1" u="sng" dirty="0">
                <a:solidFill>
                  <a:srgbClr val="FF0000"/>
                </a:solidFill>
              </a:rPr>
              <a:t>histones</a:t>
            </a:r>
            <a:r>
              <a:rPr lang="en-AU" altLang="en-US" u="sng" dirty="0">
                <a:solidFill>
                  <a:srgbClr val="FF0000"/>
                </a:solidFill>
              </a:rPr>
              <a:t>. </a:t>
            </a:r>
            <a:r>
              <a:rPr lang="en-AU" altLang="en-US" dirty="0">
                <a:solidFill>
                  <a:srgbClr val="FF0000"/>
                </a:solidFill>
              </a:rPr>
              <a:t>The DNA-histone complex that is formed is called a </a:t>
            </a:r>
            <a:r>
              <a:rPr lang="en-AU" altLang="en-US" b="1" u="sng" dirty="0">
                <a:solidFill>
                  <a:srgbClr val="FF0000"/>
                </a:solidFill>
              </a:rPr>
              <a:t>nucleosome</a:t>
            </a:r>
            <a:r>
              <a:rPr lang="en-AU" altLang="en-US" dirty="0">
                <a:solidFill>
                  <a:srgbClr val="FF0000"/>
                </a:solidFill>
              </a:rPr>
              <a:t>. Because DNA wraps around histones, they also play a role in gene regulation.</a:t>
            </a:r>
          </a:p>
          <a:p>
            <a:pPr eaLnBrk="1" hangingPunct="1"/>
            <a:r>
              <a:rPr lang="en-AU" altLang="en-US" dirty="0"/>
              <a:t> </a:t>
            </a:r>
          </a:p>
        </p:txBody>
      </p:sp>
      <p:pic>
        <p:nvPicPr>
          <p:cNvPr id="112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862" y="4379766"/>
            <a:ext cx="3816350" cy="210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212" y="4379766"/>
            <a:ext cx="3097213" cy="231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4"/>
          <a:stretch>
            <a:fillRect/>
          </a:stretch>
        </p:blipFill>
        <p:spPr>
          <a:xfrm>
            <a:off x="6442824" y="1092401"/>
            <a:ext cx="2841524" cy="2869999"/>
          </a:xfrm>
          <a:prstGeom prst="rect">
            <a:avLst/>
          </a:prstGeom>
        </p:spPr>
      </p:pic>
      <p:sp>
        <p:nvSpPr>
          <p:cNvPr id="2" name="Rectangle 1"/>
          <p:cNvSpPr/>
          <p:nvPr/>
        </p:nvSpPr>
        <p:spPr>
          <a:xfrm>
            <a:off x="9404105" y="1376363"/>
            <a:ext cx="2364751" cy="1754326"/>
          </a:xfrm>
          <a:prstGeom prst="rect">
            <a:avLst/>
          </a:prstGeom>
        </p:spPr>
        <p:txBody>
          <a:bodyPr wrap="square">
            <a:spAutoFit/>
          </a:bodyPr>
          <a:lstStyle/>
          <a:p>
            <a:pPr>
              <a:defRPr/>
            </a:pPr>
            <a:r>
              <a:rPr lang="en-CA" altLang="en-US" dirty="0">
                <a:solidFill>
                  <a:srgbClr val="FF0000"/>
                </a:solidFill>
              </a:rPr>
              <a:t>Draw the diagram of a nucleosome </a:t>
            </a:r>
            <a:r>
              <a:rPr lang="en-CA" altLang="en-US" dirty="0"/>
              <a:t>(to the left).</a:t>
            </a:r>
          </a:p>
          <a:p>
            <a:pPr>
              <a:defRPr/>
            </a:pPr>
            <a:endParaRPr lang="en-CA" altLang="en-US" dirty="0">
              <a:solidFill>
                <a:srgbClr val="FF0000"/>
              </a:solidFill>
            </a:endParaRPr>
          </a:p>
          <a:p>
            <a:pPr>
              <a:defRPr/>
            </a:pPr>
            <a:r>
              <a:rPr lang="en-CA" altLang="en-US" dirty="0">
                <a:solidFill>
                  <a:srgbClr val="FF0000"/>
                </a:solidFill>
              </a:rPr>
              <a:t>Note the 8 histone molecules and the DNA wrapped around it</a:t>
            </a:r>
          </a:p>
        </p:txBody>
      </p:sp>
    </p:spTree>
    <p:extLst>
      <p:ext uri="{BB962C8B-B14F-4D97-AF65-F5344CB8AC3E}">
        <p14:creationId xmlns:p14="http://schemas.microsoft.com/office/powerpoint/2010/main" val="94365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04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228600"/>
            <a:ext cx="4530725"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Text Box 3"/>
          <p:cNvSpPr txBox="1">
            <a:spLocks noChangeArrowheads="1"/>
          </p:cNvSpPr>
          <p:nvPr/>
        </p:nvSpPr>
        <p:spPr bwMode="auto">
          <a:xfrm>
            <a:off x="1524000" y="3048001"/>
            <a:ext cx="441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Chromatin Packing</a:t>
            </a:r>
          </a:p>
          <a:p>
            <a:pPr eaLnBrk="1" hangingPunct="1">
              <a:spcBef>
                <a:spcPct val="0"/>
              </a:spcBef>
              <a:buFontTx/>
              <a:buNone/>
            </a:pPr>
            <a:r>
              <a:rPr lang="en-US" altLang="en-US" sz="2400" dirty="0" err="1"/>
              <a:t>Condensin</a:t>
            </a:r>
            <a:r>
              <a:rPr lang="en-US" altLang="en-US" sz="2400" dirty="0"/>
              <a:t> plays important roles</a:t>
            </a:r>
          </a:p>
        </p:txBody>
      </p:sp>
    </p:spTree>
    <p:extLst>
      <p:ext uri="{BB962C8B-B14F-4D97-AF65-F5344CB8AC3E}">
        <p14:creationId xmlns:p14="http://schemas.microsoft.com/office/powerpoint/2010/main" val="341104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65326" y="268288"/>
            <a:ext cx="7885113" cy="1116012"/>
          </a:xfrm>
        </p:spPr>
        <p:txBody>
          <a:bodyPr/>
          <a:lstStyle/>
          <a:p>
            <a:pPr eaLnBrk="1" hangingPunct="1"/>
            <a:r>
              <a:rPr lang="en-US" altLang="en-US" sz="3200"/>
              <a:t>cell&gt;nucleus&gt;chromosome&gt;DNA&gt;gene</a:t>
            </a:r>
          </a:p>
        </p:txBody>
      </p:sp>
      <p:pic>
        <p:nvPicPr>
          <p:cNvPr id="28675" name="Picture 3" descr="cell-dn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3432" y="1166813"/>
            <a:ext cx="7348900" cy="569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81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C38C-A8D4-C048-83C2-D20235E9AB00}"/>
              </a:ext>
            </a:extLst>
          </p:cNvPr>
          <p:cNvSpPr>
            <a:spLocks noGrp="1"/>
          </p:cNvSpPr>
          <p:nvPr>
            <p:ph type="title"/>
          </p:nvPr>
        </p:nvSpPr>
        <p:spPr>
          <a:xfrm>
            <a:off x="1024128" y="43909"/>
            <a:ext cx="9720072" cy="648498"/>
          </a:xfrm>
        </p:spPr>
        <p:txBody>
          <a:bodyPr>
            <a:normAutofit fontScale="90000"/>
          </a:bodyPr>
          <a:lstStyle/>
          <a:p>
            <a:r>
              <a:rPr lang="en-US" dirty="0"/>
              <a:t>Syllabus check:</a:t>
            </a:r>
          </a:p>
        </p:txBody>
      </p:sp>
      <p:sp>
        <p:nvSpPr>
          <p:cNvPr id="3" name="Text Placeholder 2">
            <a:extLst>
              <a:ext uri="{FF2B5EF4-FFF2-40B4-BE49-F238E27FC236}">
                <a16:creationId xmlns:a16="http://schemas.microsoft.com/office/drawing/2014/main" id="{1F6E597E-CB83-B645-A0B3-FFA71D35FA75}"/>
              </a:ext>
            </a:extLst>
          </p:cNvPr>
          <p:cNvSpPr>
            <a:spLocks noGrp="1"/>
          </p:cNvSpPr>
          <p:nvPr>
            <p:ph type="body" idx="1"/>
          </p:nvPr>
        </p:nvSpPr>
        <p:spPr>
          <a:xfrm>
            <a:off x="928749" y="692408"/>
            <a:ext cx="3566160" cy="617220"/>
          </a:xfrm>
        </p:spPr>
        <p:txBody>
          <a:bodyPr>
            <a:normAutofit fontScale="92500" lnSpcReduction="10000"/>
          </a:bodyPr>
          <a:lstStyle/>
          <a:p>
            <a:r>
              <a:rPr lang="en-US" dirty="0"/>
              <a:t>By the end of the lesson you should be able to…</a:t>
            </a:r>
          </a:p>
        </p:txBody>
      </p:sp>
      <p:sp>
        <p:nvSpPr>
          <p:cNvPr id="5" name="Text Placeholder 4">
            <a:extLst>
              <a:ext uri="{FF2B5EF4-FFF2-40B4-BE49-F238E27FC236}">
                <a16:creationId xmlns:a16="http://schemas.microsoft.com/office/drawing/2014/main" id="{3270B3D8-9EC6-C644-B4AE-96C8EA9717A4}"/>
              </a:ext>
            </a:extLst>
          </p:cNvPr>
          <p:cNvSpPr>
            <a:spLocks noGrp="1"/>
          </p:cNvSpPr>
          <p:nvPr>
            <p:ph type="body" sz="quarter" idx="3"/>
          </p:nvPr>
        </p:nvSpPr>
        <p:spPr>
          <a:xfrm>
            <a:off x="6448967" y="805296"/>
            <a:ext cx="3566160" cy="365739"/>
          </a:xfrm>
        </p:spPr>
        <p:txBody>
          <a:bodyPr>
            <a:normAutofit fontScale="92500" lnSpcReduction="10000"/>
          </a:bodyPr>
          <a:lstStyle/>
          <a:p>
            <a:r>
              <a:rPr lang="en-US" dirty="0"/>
              <a:t>NOTE SPECIFICALLY….</a:t>
            </a:r>
          </a:p>
        </p:txBody>
      </p:sp>
      <p:sp>
        <p:nvSpPr>
          <p:cNvPr id="10" name="Rectangle 9">
            <a:extLst>
              <a:ext uri="{FF2B5EF4-FFF2-40B4-BE49-F238E27FC236}">
                <a16:creationId xmlns:a16="http://schemas.microsoft.com/office/drawing/2014/main" id="{3B013EDC-B3C0-AB4F-9E95-4C3CAB1E1ACF}"/>
              </a:ext>
            </a:extLst>
          </p:cNvPr>
          <p:cNvSpPr/>
          <p:nvPr/>
        </p:nvSpPr>
        <p:spPr>
          <a:xfrm>
            <a:off x="885372" y="692407"/>
            <a:ext cx="5261430"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sp>
        <p:nvSpPr>
          <p:cNvPr id="11" name="Rectangle 10">
            <a:extLst>
              <a:ext uri="{FF2B5EF4-FFF2-40B4-BE49-F238E27FC236}">
                <a16:creationId xmlns:a16="http://schemas.microsoft.com/office/drawing/2014/main" id="{30E1662A-2BEE-3044-81B8-8CC0779E9164}"/>
              </a:ext>
            </a:extLst>
          </p:cNvPr>
          <p:cNvSpPr/>
          <p:nvPr/>
        </p:nvSpPr>
        <p:spPr>
          <a:xfrm>
            <a:off x="6347367" y="692408"/>
            <a:ext cx="5060862"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pic>
        <p:nvPicPr>
          <p:cNvPr id="4" name="Picture 3"/>
          <p:cNvPicPr>
            <a:picLocks noChangeAspect="1"/>
          </p:cNvPicPr>
          <p:nvPr/>
        </p:nvPicPr>
        <p:blipFill>
          <a:blip r:embed="rId2"/>
          <a:stretch>
            <a:fillRect/>
          </a:stretch>
        </p:blipFill>
        <p:spPr>
          <a:xfrm>
            <a:off x="0" y="1245228"/>
            <a:ext cx="6257701" cy="3412498"/>
          </a:xfrm>
          <a:prstGeom prst="rect">
            <a:avLst/>
          </a:prstGeom>
        </p:spPr>
      </p:pic>
      <p:pic>
        <p:nvPicPr>
          <p:cNvPr id="8" name="Picture 7"/>
          <p:cNvPicPr>
            <a:picLocks noChangeAspect="1"/>
          </p:cNvPicPr>
          <p:nvPr/>
        </p:nvPicPr>
        <p:blipFill>
          <a:blip r:embed="rId3"/>
          <a:stretch>
            <a:fillRect/>
          </a:stretch>
        </p:blipFill>
        <p:spPr>
          <a:xfrm>
            <a:off x="6257701" y="1245227"/>
            <a:ext cx="5829900" cy="3143419"/>
          </a:xfrm>
          <a:prstGeom prst="rect">
            <a:avLst/>
          </a:prstGeom>
        </p:spPr>
      </p:pic>
    </p:spTree>
    <p:extLst>
      <p:ext uri="{BB962C8B-B14F-4D97-AF65-F5344CB8AC3E}">
        <p14:creationId xmlns:p14="http://schemas.microsoft.com/office/powerpoint/2010/main" val="272420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28" y="1089000"/>
            <a:ext cx="11328472" cy="1668488"/>
          </a:xfrm>
        </p:spPr>
        <p:txBody>
          <a:bodyPr>
            <a:noAutofit/>
          </a:bodyPr>
          <a:lstStyle/>
          <a:p>
            <a:pPr>
              <a:lnSpc>
                <a:spcPct val="100000"/>
              </a:lnSpc>
            </a:pPr>
            <a:r>
              <a:rPr lang="en-GB" altLang="en-US" sz="2400" b="1" dirty="0">
                <a:solidFill>
                  <a:srgbClr val="FF0000"/>
                </a:solidFill>
                <a:latin typeface="+mn-lt"/>
                <a:cs typeface="Arial" panose="020B0604020202020204" pitchFamily="34" charset="0"/>
              </a:rPr>
              <a:t>Exit ticket: </a:t>
            </a:r>
            <a:br>
              <a:rPr lang="en-GB" altLang="en-US" sz="2400" b="1" dirty="0">
                <a:solidFill>
                  <a:srgbClr val="FF0000"/>
                </a:solidFill>
                <a:latin typeface="+mn-lt"/>
                <a:cs typeface="Arial" panose="020B0604020202020204" pitchFamily="34" charset="0"/>
              </a:rPr>
            </a:br>
            <a:r>
              <a:rPr lang="en-GB" altLang="en-US" sz="2400" b="1" dirty="0">
                <a:solidFill>
                  <a:srgbClr val="7030A0"/>
                </a:solidFill>
                <a:latin typeface="+mn-lt"/>
                <a:cs typeface="Arial" panose="020B0604020202020204" pitchFamily="34" charset="0"/>
              </a:rPr>
              <a:t>a. </a:t>
            </a:r>
            <a:r>
              <a:rPr lang="en-GB" altLang="en-US" sz="2400" b="1" u="sng" dirty="0">
                <a:solidFill>
                  <a:srgbClr val="7030A0"/>
                </a:solidFill>
                <a:latin typeface="+mn-lt"/>
                <a:cs typeface="Arial" panose="020B0604020202020204" pitchFamily="34" charset="0"/>
              </a:rPr>
              <a:t>U</a:t>
            </a:r>
            <a:r>
              <a:rPr lang="en-AU" sz="2400" b="1" u="sng" dirty="0" err="1">
                <a:solidFill>
                  <a:srgbClr val="7030A0"/>
                </a:solidFill>
                <a:latin typeface="+mn-lt"/>
              </a:rPr>
              <a:t>nderstand</a:t>
            </a:r>
            <a:r>
              <a:rPr lang="en-AU" sz="2400" dirty="0">
                <a:latin typeface="+mn-lt"/>
              </a:rPr>
              <a:t> that deoxyribonucleic acid (DNA) is a double-stranded molecule that occurs bound to proteins (histones) in chromosomes in the nucleus, and as unbound circular DNA in the cytosol of prokaryotes, and in the mitochondria and chloroplasts of eukaryotic cells. </a:t>
            </a:r>
            <a:br>
              <a:rPr lang="en-AU" sz="2400" dirty="0">
                <a:latin typeface="+mn-lt"/>
              </a:rPr>
            </a:br>
            <a:br>
              <a:rPr lang="en-AU" sz="2400" dirty="0">
                <a:latin typeface="+mn-lt"/>
                <a:cs typeface="Arial" panose="020B0604020202020204" pitchFamily="34" charset="0"/>
              </a:rPr>
            </a:br>
            <a:r>
              <a:rPr lang="fr-FR" sz="2400" b="1" dirty="0">
                <a:latin typeface="+mn-lt"/>
                <a:cs typeface="Arial" panose="020B0604020202020204" pitchFamily="34" charset="0"/>
              </a:rPr>
              <a:t>PA MOCKEXAM 2020 SA2  </a:t>
            </a:r>
            <a:endParaRPr lang="en-AU" sz="2400" dirty="0">
              <a:latin typeface="+mn-lt"/>
              <a:cs typeface="Arial" panose="020B0604020202020204" pitchFamily="34" charset="0"/>
            </a:endParaRPr>
          </a:p>
        </p:txBody>
      </p:sp>
      <p:sp>
        <p:nvSpPr>
          <p:cNvPr id="3" name="Content Placeholder 2"/>
          <p:cNvSpPr>
            <a:spLocks noGrp="1"/>
          </p:cNvSpPr>
          <p:nvPr>
            <p:ph idx="1"/>
          </p:nvPr>
        </p:nvSpPr>
        <p:spPr>
          <a:xfrm>
            <a:off x="863528" y="3958314"/>
            <a:ext cx="11166762" cy="731434"/>
          </a:xfrm>
        </p:spPr>
        <p:txBody>
          <a:bodyPr>
            <a:noAutofit/>
          </a:bodyPr>
          <a:lstStyle/>
          <a:p>
            <a:r>
              <a:rPr lang="en-AU" b="1" dirty="0">
                <a:solidFill>
                  <a:srgbClr val="FF0000"/>
                </a:solidFill>
              </a:rPr>
              <a:t>QUESTION 3 (4 marks) </a:t>
            </a:r>
            <a:endParaRPr lang="en-AU" dirty="0">
              <a:solidFill>
                <a:srgbClr val="FF0000"/>
              </a:solidFill>
            </a:endParaRPr>
          </a:p>
          <a:p>
            <a:r>
              <a:rPr lang="en-AU" dirty="0">
                <a:solidFill>
                  <a:srgbClr val="FF0000"/>
                </a:solidFill>
              </a:rPr>
              <a:t>Explain  two of the differences between DNA found in eukaryotes and prokaryotes. </a:t>
            </a: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7506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818" y="-11138"/>
            <a:ext cx="11328472" cy="1668488"/>
          </a:xfrm>
        </p:spPr>
        <p:txBody>
          <a:bodyPr>
            <a:noAutofit/>
          </a:bodyPr>
          <a:lstStyle/>
          <a:p>
            <a:pPr lvl="0">
              <a:buClr>
                <a:schemeClr val="tx1"/>
              </a:buClr>
            </a:pPr>
            <a:r>
              <a:rPr lang="en-GB" altLang="en-US" sz="2000" b="1" dirty="0">
                <a:solidFill>
                  <a:srgbClr val="FF0000"/>
                </a:solidFill>
                <a:latin typeface="+mn-lt"/>
                <a:cs typeface="Arial" panose="020B0604020202020204" pitchFamily="34" charset="0"/>
              </a:rPr>
              <a:t>Exit ticket: </a:t>
            </a:r>
            <a:br>
              <a:rPr lang="en-GB" altLang="en-US" sz="2000" b="1" dirty="0">
                <a:solidFill>
                  <a:srgbClr val="FF0000"/>
                </a:solidFill>
                <a:latin typeface="+mn-lt"/>
                <a:cs typeface="Arial" panose="020B0604020202020204" pitchFamily="34" charset="0"/>
              </a:rPr>
            </a:br>
            <a:r>
              <a:rPr lang="en-GB" altLang="en-US" sz="2000" b="1" dirty="0">
                <a:solidFill>
                  <a:srgbClr val="7030A0"/>
                </a:solidFill>
                <a:latin typeface="+mn-lt"/>
                <a:cs typeface="Arial" panose="020B0604020202020204" pitchFamily="34" charset="0"/>
              </a:rPr>
              <a:t>B. </a:t>
            </a:r>
            <a:r>
              <a:rPr lang="en-AU" sz="2000" b="1" u="sng" dirty="0">
                <a:solidFill>
                  <a:srgbClr val="7030A0"/>
                </a:solidFill>
                <a:latin typeface="+mn-lt"/>
              </a:rPr>
              <a:t>Recall</a:t>
            </a:r>
            <a:r>
              <a:rPr lang="en-AU" sz="2000" dirty="0">
                <a:latin typeface="+mn-lt"/>
              </a:rPr>
              <a:t> the structure of DNA, including nucleotide composition complementary base pairing weak, base-specific hydrogen bonds between DNA strands</a:t>
            </a:r>
            <a:br>
              <a:rPr lang="en-AU" sz="2000" dirty="0">
                <a:latin typeface="+mn-lt"/>
              </a:rPr>
            </a:br>
            <a:br>
              <a:rPr lang="en-AU" sz="2000" dirty="0">
                <a:latin typeface="+mn-lt"/>
                <a:cs typeface="Arial" panose="020B0604020202020204" pitchFamily="34" charset="0"/>
              </a:rPr>
            </a:br>
            <a:r>
              <a:rPr lang="fr-FR" sz="2000" b="1" dirty="0">
                <a:latin typeface="+mn-lt"/>
                <a:cs typeface="Arial" panose="020B0604020202020204" pitchFamily="34" charset="0"/>
              </a:rPr>
              <a:t>PA MOCKEXAM 2020 SA2  </a:t>
            </a:r>
            <a:endParaRPr lang="en-AU" sz="2000" dirty="0">
              <a:latin typeface="+mn-lt"/>
              <a:cs typeface="Arial" panose="020B0604020202020204" pitchFamily="34" charset="0"/>
            </a:endParaRPr>
          </a:p>
        </p:txBody>
      </p:sp>
      <p:sp>
        <p:nvSpPr>
          <p:cNvPr id="3" name="Content Placeholder 2"/>
          <p:cNvSpPr>
            <a:spLocks noGrp="1"/>
          </p:cNvSpPr>
          <p:nvPr>
            <p:ph idx="1"/>
          </p:nvPr>
        </p:nvSpPr>
        <p:spPr>
          <a:xfrm>
            <a:off x="3808771" y="1677085"/>
            <a:ext cx="4605655" cy="685826"/>
          </a:xfrm>
        </p:spPr>
        <p:txBody>
          <a:bodyPr>
            <a:noAutofit/>
          </a:bodyPr>
          <a:lstStyle/>
          <a:p>
            <a:r>
              <a:rPr lang="en-US" dirty="0">
                <a:solidFill>
                  <a:srgbClr val="FF0000"/>
                </a:solidFill>
              </a:rPr>
              <a:t>A) Recall the pairing arrangement of the four types of nitrogenous bases. (2 marks)</a:t>
            </a:r>
            <a:endParaRPr lang="en-AU" dirty="0">
              <a:solidFill>
                <a:srgbClr val="FF0000"/>
              </a:solidFill>
            </a:endParaRP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pic>
        <p:nvPicPr>
          <p:cNvPr id="11" name="Picture 10" descr="1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912" y="1657350"/>
            <a:ext cx="3072765" cy="5092700"/>
          </a:xfrm>
          <a:prstGeom prst="rect">
            <a:avLst/>
          </a:prstGeom>
          <a:noFill/>
          <a:ln>
            <a:noFill/>
          </a:ln>
        </p:spPr>
      </p:pic>
      <p:pic>
        <p:nvPicPr>
          <p:cNvPr id="12" name="Picture 11" descr="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141" y="1344480"/>
            <a:ext cx="3252716" cy="2187735"/>
          </a:xfrm>
          <a:prstGeom prst="rect">
            <a:avLst/>
          </a:prstGeom>
          <a:noFill/>
          <a:ln>
            <a:noFill/>
          </a:ln>
        </p:spPr>
      </p:pic>
      <p:sp>
        <p:nvSpPr>
          <p:cNvPr id="13" name="Content Placeholder 2"/>
          <p:cNvSpPr txBox="1">
            <a:spLocks/>
          </p:cNvSpPr>
          <p:nvPr/>
        </p:nvSpPr>
        <p:spPr>
          <a:xfrm>
            <a:off x="3808771" y="2939084"/>
            <a:ext cx="4605655" cy="68582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solidFill>
                  <a:srgbClr val="FF0000"/>
                </a:solidFill>
              </a:rPr>
              <a:t>B) Recall the molecules in the nucleotides that form the ‘backbone’ of the DNA ‘ladder’. (2 marks)</a:t>
            </a:r>
            <a:endParaRPr lang="en-AU" dirty="0">
              <a:solidFill>
                <a:srgbClr val="FF0000"/>
              </a:solidFill>
            </a:endParaRPr>
          </a:p>
        </p:txBody>
      </p:sp>
      <p:sp>
        <p:nvSpPr>
          <p:cNvPr id="9" name="Rectangle 8"/>
          <p:cNvSpPr/>
          <p:nvPr/>
        </p:nvSpPr>
        <p:spPr>
          <a:xfrm>
            <a:off x="3808771" y="4534611"/>
            <a:ext cx="6096000" cy="769441"/>
          </a:xfrm>
          <a:prstGeom prst="rect">
            <a:avLst/>
          </a:prstGeom>
        </p:spPr>
        <p:txBody>
          <a:bodyPr>
            <a:spAutoFit/>
          </a:bodyPr>
          <a:lstStyle/>
          <a:p>
            <a:r>
              <a:rPr lang="en-US" sz="2200" dirty="0">
                <a:solidFill>
                  <a:srgbClr val="FF0000"/>
                </a:solidFill>
              </a:rPr>
              <a:t>C) </a:t>
            </a:r>
            <a:r>
              <a:rPr lang="en-US" sz="2200" dirty="0">
                <a:solidFill>
                  <a:srgbClr val="FF0000"/>
                </a:solidFill>
                <a:ea typeface="Times New Roman" panose="02020603050405020304" pitchFamily="18" charset="0"/>
              </a:rPr>
              <a:t>Describe the molecular structure of DNA in terms of nucleotides. (3 marks)</a:t>
            </a:r>
            <a:endParaRPr lang="en-AU" sz="2200" dirty="0">
              <a:solidFill>
                <a:srgbClr val="FF0000"/>
              </a:solidFill>
            </a:endParaRPr>
          </a:p>
        </p:txBody>
      </p:sp>
    </p:spTree>
    <p:extLst>
      <p:ext uri="{BB962C8B-B14F-4D97-AF65-F5344CB8AC3E}">
        <p14:creationId xmlns:p14="http://schemas.microsoft.com/office/powerpoint/2010/main" val="2319414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7103" y="1051936"/>
            <a:ext cx="8964613" cy="4555091"/>
          </a:xfrm>
          <a:prstGeom prst="rect">
            <a:avLst/>
          </a:prstGeom>
          <a:noFill/>
        </p:spPr>
        <p:txBody>
          <a:bodyPr lIns="91438" tIns="45719" rIns="91438" bIns="45719">
            <a:spAutoFit/>
          </a:bodyPr>
          <a:lstStyle/>
          <a:p>
            <a:pPr eaLnBrk="1" hangingPunct="1">
              <a:defRPr/>
            </a:pPr>
            <a:r>
              <a:rPr lang="en-AU" sz="3000" b="1" dirty="0"/>
              <a:t>Further research</a:t>
            </a:r>
          </a:p>
          <a:p>
            <a:pPr eaLnBrk="1" hangingPunct="1">
              <a:defRPr/>
            </a:pPr>
            <a:endParaRPr lang="en-AU" dirty="0"/>
          </a:p>
          <a:p>
            <a:pPr marL="342900" indent="-342900">
              <a:buFont typeface="+mj-lt"/>
              <a:buAutoNum type="arabicPeriod"/>
              <a:defRPr/>
            </a:pPr>
            <a:r>
              <a:rPr lang="en-AU" sz="2800" dirty="0"/>
              <a:t>DNA Structure and Function.</a:t>
            </a:r>
          </a:p>
          <a:p>
            <a:pPr eaLnBrk="1" hangingPunct="1">
              <a:defRPr/>
            </a:pPr>
            <a:r>
              <a:rPr lang="en-AU" sz="2800" dirty="0"/>
              <a:t>“DNA” (Khan Academy)</a:t>
            </a:r>
          </a:p>
          <a:p>
            <a:pPr eaLnBrk="1" hangingPunct="1">
              <a:defRPr/>
            </a:pPr>
            <a:r>
              <a:rPr lang="en-AU" sz="2800" u="sng" dirty="0">
                <a:hlinkClick r:id="rId3"/>
              </a:rPr>
              <a:t>https://www.youtube.com/watch?v=_-vZ_g7K6P0</a:t>
            </a:r>
            <a:endParaRPr lang="en-AU" sz="2800" u="sng" dirty="0"/>
          </a:p>
          <a:p>
            <a:pPr eaLnBrk="1" hangingPunct="1">
              <a:defRPr/>
            </a:pPr>
            <a:endParaRPr lang="en-AU" sz="2800" u="sng" dirty="0">
              <a:solidFill>
                <a:srgbClr val="FF0000"/>
              </a:solidFill>
            </a:endParaRPr>
          </a:p>
          <a:p>
            <a:pPr eaLnBrk="1" hangingPunct="1">
              <a:defRPr/>
            </a:pPr>
            <a:r>
              <a:rPr lang="en-AU" sz="2800" dirty="0"/>
              <a:t>2. DNA Structure and Replication.</a:t>
            </a:r>
          </a:p>
          <a:p>
            <a:pPr eaLnBrk="1" hangingPunct="1">
              <a:defRPr/>
            </a:pPr>
            <a:r>
              <a:rPr lang="en-AU" sz="2800" dirty="0"/>
              <a:t>“DNA Structure and Replication: Crash Course Biology #10” (Crash Course)</a:t>
            </a:r>
          </a:p>
          <a:p>
            <a:pPr eaLnBrk="1" hangingPunct="1">
              <a:defRPr/>
            </a:pPr>
            <a:r>
              <a:rPr lang="en-AU" sz="2800" u="sng" dirty="0">
                <a:hlinkClick r:id="rId4"/>
              </a:rPr>
              <a:t>https://www.youtube.com/watch?v=8kK2zwjRV0M</a:t>
            </a:r>
            <a:endParaRPr lang="en-AU" sz="2800" u="sng" dirty="0"/>
          </a:p>
          <a:p>
            <a:pPr eaLnBrk="1" hangingPunct="1">
              <a:defRPr/>
            </a:pPr>
            <a:endParaRPr lang="en-AU" dirty="0"/>
          </a:p>
        </p:txBody>
      </p:sp>
    </p:spTree>
    <p:extLst>
      <p:ext uri="{BB962C8B-B14F-4D97-AF65-F5344CB8AC3E}">
        <p14:creationId xmlns:p14="http://schemas.microsoft.com/office/powerpoint/2010/main" val="9465007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96692" y="2348346"/>
            <a:ext cx="2036617" cy="1511300"/>
          </a:xfrm>
        </p:spPr>
        <p:txBody>
          <a:bodyPr/>
          <a:lstStyle/>
          <a:p>
            <a:r>
              <a:rPr lang="en-AU" altLang="en-US" sz="8000" b="1" dirty="0">
                <a:solidFill>
                  <a:schemeClr val="accent2"/>
                </a:solidFill>
              </a:rPr>
              <a:t>DNA</a:t>
            </a:r>
          </a:p>
        </p:txBody>
      </p:sp>
    </p:spTree>
    <p:extLst>
      <p:ext uri="{BB962C8B-B14F-4D97-AF65-F5344CB8AC3E}">
        <p14:creationId xmlns:p14="http://schemas.microsoft.com/office/powerpoint/2010/main" val="31620199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a:xfrm>
            <a:off x="4786314" y="244475"/>
            <a:ext cx="1494413" cy="431800"/>
          </a:xfrm>
          <a:extLst>
            <a:ext uri="{909E8E84-426E-40DD-AFC4-6F175D3DCCD1}">
              <a14:hiddenFill xmlns:a14="http://schemas.microsoft.com/office/drawing/2010/main">
                <a:gradFill rotWithShape="1">
                  <a:gsLst>
                    <a:gs pos="0">
                      <a:srgbClr val="9900CC"/>
                    </a:gs>
                    <a:gs pos="100000">
                      <a:srgbClr val="C165E0"/>
                    </a:gs>
                  </a:gsLst>
                  <a:lin ang="0" scaled="1"/>
                </a:gradFill>
              </a14:hiddenFill>
            </a:ext>
          </a:extLst>
        </p:spPr>
        <p:txBody>
          <a:bodyPr anchor="t">
            <a:noAutofit/>
          </a:bodyPr>
          <a:lstStyle/>
          <a:p>
            <a:pPr algn="l" eaLnBrk="1" hangingPunct="1"/>
            <a:r>
              <a:rPr lang="en-GB" altLang="en-US" sz="4000" b="1" dirty="0">
                <a:solidFill>
                  <a:srgbClr val="10BC45"/>
                </a:solidFill>
              </a:rPr>
              <a:t>DNA?</a:t>
            </a:r>
            <a:endParaRPr lang="en-GB" altLang="en-US" sz="4000" dirty="0">
              <a:solidFill>
                <a:srgbClr val="10BC45"/>
              </a:solidFill>
            </a:endParaRPr>
          </a:p>
        </p:txBody>
      </p:sp>
      <p:sp>
        <p:nvSpPr>
          <p:cNvPr id="119824" name="Text Box 16"/>
          <p:cNvSpPr txBox="1">
            <a:spLocks noChangeArrowheads="1"/>
          </p:cNvSpPr>
          <p:nvPr/>
        </p:nvSpPr>
        <p:spPr bwMode="auto">
          <a:xfrm>
            <a:off x="1560946" y="722313"/>
            <a:ext cx="8924494"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square">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dirty="0">
                <a:solidFill>
                  <a:srgbClr val="010066"/>
                </a:solidFill>
                <a:latin typeface="Arial" panose="020B0604020202020204" pitchFamily="34" charset="0"/>
              </a:rPr>
              <a:t>Chromosomes and their genes (which we will discuss later) are made of a molecule </a:t>
            </a:r>
          </a:p>
          <a:p>
            <a:pPr eaLnBrk="1" hangingPunct="1"/>
            <a:r>
              <a:rPr lang="en-GB" altLang="en-US" sz="2400" dirty="0">
                <a:solidFill>
                  <a:srgbClr val="010066"/>
                </a:solidFill>
                <a:latin typeface="Arial" panose="020B0604020202020204" pitchFamily="34" charset="0"/>
              </a:rPr>
              <a:t>called DNA. </a:t>
            </a:r>
          </a:p>
        </p:txBody>
      </p:sp>
      <p:sp>
        <p:nvSpPr>
          <p:cNvPr id="119825" name="Oval 17"/>
          <p:cNvSpPr>
            <a:spLocks noChangeAspect="1" noChangeArrowheads="1"/>
          </p:cNvSpPr>
          <p:nvPr/>
        </p:nvSpPr>
        <p:spPr bwMode="auto">
          <a:xfrm>
            <a:off x="1162051" y="746921"/>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19826" name="Text Box 18"/>
          <p:cNvSpPr txBox="1">
            <a:spLocks noChangeArrowheads="1"/>
          </p:cNvSpPr>
          <p:nvPr/>
        </p:nvSpPr>
        <p:spPr bwMode="auto">
          <a:xfrm>
            <a:off x="2252663" y="5011738"/>
            <a:ext cx="8164512" cy="8302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dirty="0">
                <a:solidFill>
                  <a:srgbClr val="010066"/>
                </a:solidFill>
                <a:latin typeface="Arial" panose="020B0604020202020204" pitchFamily="34" charset="0"/>
              </a:rPr>
              <a:t>DNA molecules carry the code that controls what your cells, and all other cells, are made of and what they do. </a:t>
            </a:r>
          </a:p>
        </p:txBody>
      </p:sp>
      <p:sp>
        <p:nvSpPr>
          <p:cNvPr id="119827" name="Oval 19"/>
          <p:cNvSpPr>
            <a:spLocks noChangeAspect="1" noChangeArrowheads="1"/>
          </p:cNvSpPr>
          <p:nvPr/>
        </p:nvSpPr>
        <p:spPr bwMode="auto">
          <a:xfrm>
            <a:off x="1920876" y="5119688"/>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pic>
        <p:nvPicPr>
          <p:cNvPr id="119835" name="Picture 27" descr="chromo_to_hel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4" y="1125539"/>
            <a:ext cx="4873625"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36" name="AutoShape 28"/>
          <p:cNvSpPr>
            <a:spLocks noChangeArrowheads="1"/>
          </p:cNvSpPr>
          <p:nvPr/>
        </p:nvSpPr>
        <p:spPr bwMode="auto">
          <a:xfrm>
            <a:off x="7032626" y="1557339"/>
            <a:ext cx="2879725" cy="1366837"/>
          </a:xfrm>
          <a:prstGeom prst="roundRect">
            <a:avLst>
              <a:gd name="adj" fmla="val 16667"/>
            </a:avLst>
          </a:prstGeom>
          <a:noFill/>
          <a:ln w="381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b="1">
                <a:solidFill>
                  <a:srgbClr val="000066"/>
                </a:solidFill>
              </a:rPr>
              <a:t>DNA</a:t>
            </a:r>
            <a:r>
              <a:rPr lang="en-GB" altLang="en-US" sz="2400">
                <a:solidFill>
                  <a:srgbClr val="000066"/>
                </a:solidFill>
              </a:rPr>
              <a:t> stands for </a:t>
            </a:r>
          </a:p>
          <a:p>
            <a:pPr algn="ctr" eaLnBrk="1" hangingPunct="1">
              <a:spcBef>
                <a:spcPct val="0"/>
              </a:spcBef>
              <a:buFontTx/>
              <a:buNone/>
            </a:pPr>
            <a:r>
              <a:rPr lang="en-GB" altLang="en-US" sz="2400" b="1">
                <a:solidFill>
                  <a:srgbClr val="000066"/>
                </a:solidFill>
              </a:rPr>
              <a:t>d</a:t>
            </a:r>
            <a:r>
              <a:rPr lang="en-GB" altLang="en-US" sz="2400">
                <a:solidFill>
                  <a:srgbClr val="000066"/>
                </a:solidFill>
              </a:rPr>
              <a:t>eoxyribo</a:t>
            </a:r>
            <a:r>
              <a:rPr lang="en-GB" altLang="en-US" sz="2400" b="1">
                <a:solidFill>
                  <a:srgbClr val="000066"/>
                </a:solidFill>
              </a:rPr>
              <a:t>n</a:t>
            </a:r>
            <a:r>
              <a:rPr lang="en-GB" altLang="en-US" sz="2400">
                <a:solidFill>
                  <a:srgbClr val="000066"/>
                </a:solidFill>
              </a:rPr>
              <a:t>ucleic </a:t>
            </a:r>
          </a:p>
          <a:p>
            <a:pPr algn="ctr" eaLnBrk="1" hangingPunct="1">
              <a:spcBef>
                <a:spcPct val="0"/>
              </a:spcBef>
              <a:buFontTx/>
              <a:buNone/>
            </a:pPr>
            <a:r>
              <a:rPr lang="en-GB" altLang="en-US" sz="2400" b="1">
                <a:solidFill>
                  <a:srgbClr val="000066"/>
                </a:solidFill>
              </a:rPr>
              <a:t>a</a:t>
            </a:r>
            <a:r>
              <a:rPr lang="en-GB" altLang="en-US" sz="2400">
                <a:solidFill>
                  <a:srgbClr val="000066"/>
                </a:solidFill>
              </a:rPr>
              <a:t>cid.</a:t>
            </a:r>
          </a:p>
        </p:txBody>
      </p:sp>
      <p:sp>
        <p:nvSpPr>
          <p:cNvPr id="119837" name="AutoShape 29"/>
          <p:cNvSpPr>
            <a:spLocks noChangeArrowheads="1"/>
          </p:cNvSpPr>
          <p:nvPr/>
        </p:nvSpPr>
        <p:spPr bwMode="auto">
          <a:xfrm>
            <a:off x="2351088" y="3429000"/>
            <a:ext cx="3598862" cy="1366838"/>
          </a:xfrm>
          <a:prstGeom prst="roundRect">
            <a:avLst>
              <a:gd name="adj" fmla="val 16667"/>
            </a:avLst>
          </a:prstGeom>
          <a:noFill/>
          <a:ln w="381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400">
                <a:solidFill>
                  <a:srgbClr val="010066"/>
                </a:solidFill>
              </a:rPr>
              <a:t>Each chromosome </a:t>
            </a:r>
          </a:p>
          <a:p>
            <a:pPr algn="ctr" eaLnBrk="1" hangingPunct="1">
              <a:spcBef>
                <a:spcPct val="0"/>
              </a:spcBef>
              <a:buFontTx/>
              <a:buNone/>
            </a:pPr>
            <a:r>
              <a:rPr lang="en-GB" altLang="en-US" sz="2400">
                <a:solidFill>
                  <a:srgbClr val="010066"/>
                </a:solidFill>
              </a:rPr>
              <a:t>is a very long molecule </a:t>
            </a:r>
          </a:p>
          <a:p>
            <a:pPr algn="ctr" eaLnBrk="1" hangingPunct="1">
              <a:spcBef>
                <a:spcPct val="0"/>
              </a:spcBef>
              <a:buFontTx/>
              <a:buNone/>
            </a:pPr>
            <a:r>
              <a:rPr lang="en-GB" altLang="en-US" sz="2400">
                <a:solidFill>
                  <a:srgbClr val="010066"/>
                </a:solidFill>
              </a:rPr>
              <a:t>of </a:t>
            </a:r>
            <a:r>
              <a:rPr lang="en-GB" altLang="en-US" sz="2400" b="1">
                <a:solidFill>
                  <a:srgbClr val="010066"/>
                </a:solidFill>
              </a:rPr>
              <a:t>tightly coiled</a:t>
            </a:r>
            <a:r>
              <a:rPr lang="en-GB" altLang="en-US" sz="2400">
                <a:solidFill>
                  <a:srgbClr val="010066"/>
                </a:solidFill>
              </a:rPr>
              <a:t> DNA</a:t>
            </a:r>
            <a:r>
              <a:rPr lang="en-GB" altLang="en-US">
                <a:solidFill>
                  <a:srgbClr val="010066"/>
                </a:solidFill>
              </a:rPr>
              <a:t>.</a:t>
            </a:r>
            <a:endParaRPr lang="en-GB" altLang="en-US">
              <a:solidFill>
                <a:srgbClr val="000066"/>
              </a:solidFill>
            </a:endParaRPr>
          </a:p>
        </p:txBody>
      </p:sp>
    </p:spTree>
    <p:extLst>
      <p:ext uri="{BB962C8B-B14F-4D97-AF65-F5344CB8AC3E}">
        <p14:creationId xmlns:p14="http://schemas.microsoft.com/office/powerpoint/2010/main" val="2246142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25"/>
                                        </p:tgtEl>
                                        <p:attrNameLst>
                                          <p:attrName>style.visibility</p:attrName>
                                        </p:attrNameLst>
                                      </p:cBhvr>
                                      <p:to>
                                        <p:strVal val="visible"/>
                                      </p:to>
                                    </p:set>
                                    <p:animEffect transition="in" filter="dissolve">
                                      <p:cBhvr>
                                        <p:cTn id="7" dur="500"/>
                                        <p:tgtEl>
                                          <p:spTgt spid="1198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9824"/>
                                        </p:tgtEl>
                                        <p:attrNameLst>
                                          <p:attrName>style.visibility</p:attrName>
                                        </p:attrNameLst>
                                      </p:cBhvr>
                                      <p:to>
                                        <p:strVal val="visible"/>
                                      </p:to>
                                    </p:set>
                                    <p:animEffect transition="in" filter="dissolve">
                                      <p:cBhvr>
                                        <p:cTn id="10" dur="500"/>
                                        <p:tgtEl>
                                          <p:spTgt spid="119824"/>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119835"/>
                                        </p:tgtEl>
                                        <p:attrNameLst>
                                          <p:attrName>style.visibility</p:attrName>
                                        </p:attrNameLst>
                                      </p:cBhvr>
                                      <p:to>
                                        <p:strVal val="visible"/>
                                      </p:to>
                                    </p:set>
                                    <p:animEffect transition="in" filter="wipe(up)">
                                      <p:cBhvr>
                                        <p:cTn id="14" dur="2000"/>
                                        <p:tgtEl>
                                          <p:spTgt spid="11983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9836"/>
                                        </p:tgtEl>
                                        <p:attrNameLst>
                                          <p:attrName>style.visibility</p:attrName>
                                        </p:attrNameLst>
                                      </p:cBhvr>
                                      <p:to>
                                        <p:strVal val="visible"/>
                                      </p:to>
                                    </p:set>
                                    <p:animEffect transition="in" filter="wipe(up)">
                                      <p:cBhvr>
                                        <p:cTn id="19" dur="1000"/>
                                        <p:tgtEl>
                                          <p:spTgt spid="1198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9837"/>
                                        </p:tgtEl>
                                        <p:attrNameLst>
                                          <p:attrName>style.visibility</p:attrName>
                                        </p:attrNameLst>
                                      </p:cBhvr>
                                      <p:to>
                                        <p:strVal val="visible"/>
                                      </p:to>
                                    </p:set>
                                    <p:animEffect transition="in" filter="wipe(up)">
                                      <p:cBhvr>
                                        <p:cTn id="24" dur="1000"/>
                                        <p:tgtEl>
                                          <p:spTgt spid="1198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9827"/>
                                        </p:tgtEl>
                                        <p:attrNameLst>
                                          <p:attrName>style.visibility</p:attrName>
                                        </p:attrNameLst>
                                      </p:cBhvr>
                                      <p:to>
                                        <p:strVal val="visible"/>
                                      </p:to>
                                    </p:set>
                                    <p:animEffect transition="in" filter="dissolve">
                                      <p:cBhvr>
                                        <p:cTn id="29" dur="500"/>
                                        <p:tgtEl>
                                          <p:spTgt spid="11982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9826">
                                            <p:txEl>
                                              <p:pRg st="0" end="0"/>
                                            </p:txEl>
                                          </p:spTgt>
                                        </p:tgtEl>
                                        <p:attrNameLst>
                                          <p:attrName>style.visibility</p:attrName>
                                        </p:attrNameLst>
                                      </p:cBhvr>
                                      <p:to>
                                        <p:strVal val="visible"/>
                                      </p:to>
                                    </p:set>
                                    <p:animEffect transition="in" filter="dissolve">
                                      <p:cBhvr>
                                        <p:cTn id="32" dur="500"/>
                                        <p:tgtEl>
                                          <p:spTgt spid="1198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4" grpId="0"/>
      <p:bldP spid="119825" grpId="0" animBg="1"/>
      <p:bldP spid="119826" grpId="0" build="p"/>
      <p:bldP spid="119827" grpId="0" animBg="1"/>
      <p:bldP spid="119836" grpId="0" animBg="1"/>
      <p:bldP spid="1198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881188" y="214313"/>
            <a:ext cx="8229600" cy="1143000"/>
          </a:xfrm>
        </p:spPr>
        <p:txBody>
          <a:bodyPr/>
          <a:lstStyle/>
          <a:p>
            <a:pPr eaLnBrk="1" hangingPunct="1"/>
            <a:r>
              <a:rPr lang="en-CA" altLang="en-US">
                <a:solidFill>
                  <a:srgbClr val="FF0000"/>
                </a:solidFill>
              </a:rPr>
              <a:t>What is DNA</a:t>
            </a:r>
            <a:r>
              <a:rPr lang="en-CA" altLang="en-US"/>
              <a:t>?</a:t>
            </a:r>
          </a:p>
        </p:txBody>
      </p:sp>
      <p:sp>
        <p:nvSpPr>
          <p:cNvPr id="3" name="Content Placeholder 2"/>
          <p:cNvSpPr>
            <a:spLocks noGrp="1"/>
          </p:cNvSpPr>
          <p:nvPr>
            <p:ph idx="1"/>
          </p:nvPr>
        </p:nvSpPr>
        <p:spPr>
          <a:xfrm>
            <a:off x="1881189" y="1571625"/>
            <a:ext cx="8429625" cy="4929188"/>
          </a:xfrm>
        </p:spPr>
        <p:txBody>
          <a:bodyPr/>
          <a:lstStyle/>
          <a:p>
            <a:pPr eaLnBrk="1" hangingPunct="1">
              <a:lnSpc>
                <a:spcPct val="70000"/>
              </a:lnSpc>
              <a:buFont typeface="Wingdings 2" panose="05020102010507070707" pitchFamily="18" charset="2"/>
              <a:buChar char=""/>
            </a:pPr>
            <a:endParaRPr lang="en-CA" altLang="en-US" sz="3000" dirty="0">
              <a:solidFill>
                <a:srgbClr val="FFF54C"/>
              </a:solidFill>
              <a:ea typeface="MS PGothic" panose="020B0600070205080204" pitchFamily="34" charset="-128"/>
            </a:endParaRPr>
          </a:p>
          <a:p>
            <a:pPr eaLnBrk="1" hangingPunct="1">
              <a:lnSpc>
                <a:spcPct val="70000"/>
              </a:lnSpc>
              <a:buFont typeface="Wingdings 2" panose="05020102010507070707" pitchFamily="18" charset="2"/>
              <a:buChar char=""/>
            </a:pPr>
            <a:r>
              <a:rPr lang="en-CA" altLang="en-US" sz="3000" dirty="0" err="1">
                <a:solidFill>
                  <a:srgbClr val="0070C0"/>
                </a:solidFill>
                <a:ea typeface="MS PGothic" panose="020B0600070205080204" pitchFamily="34" charset="-128"/>
              </a:rPr>
              <a:t>D</a:t>
            </a:r>
            <a:r>
              <a:rPr lang="en-CA" altLang="en-US" sz="3000" dirty="0" err="1">
                <a:solidFill>
                  <a:srgbClr val="FF0000"/>
                </a:solidFill>
                <a:ea typeface="MS PGothic" panose="020B0600070205080204" pitchFamily="34" charset="-128"/>
              </a:rPr>
              <a:t>eoxyribo</a:t>
            </a:r>
            <a:r>
              <a:rPr lang="en-CA" altLang="en-US" sz="3000" dirty="0">
                <a:solidFill>
                  <a:srgbClr val="EDF3DB"/>
                </a:solidFill>
                <a:ea typeface="MS PGothic" panose="020B0600070205080204" pitchFamily="34" charset="-128"/>
              </a:rPr>
              <a:t> </a:t>
            </a:r>
            <a:r>
              <a:rPr lang="en-CA" altLang="en-US" sz="3000" dirty="0">
                <a:solidFill>
                  <a:srgbClr val="0070C0"/>
                </a:solidFill>
                <a:ea typeface="MS PGothic" panose="020B0600070205080204" pitchFamily="34" charset="-128"/>
              </a:rPr>
              <a:t>N</a:t>
            </a:r>
            <a:r>
              <a:rPr lang="en-CA" altLang="en-US" sz="3000" dirty="0">
                <a:solidFill>
                  <a:srgbClr val="FF0000"/>
                </a:solidFill>
                <a:ea typeface="MS PGothic" panose="020B0600070205080204" pitchFamily="34" charset="-128"/>
              </a:rPr>
              <a:t>ucleic</a:t>
            </a:r>
            <a:r>
              <a:rPr lang="en-CA" altLang="en-US" sz="3000" dirty="0">
                <a:solidFill>
                  <a:srgbClr val="EDF3DB"/>
                </a:solidFill>
                <a:ea typeface="MS PGothic" panose="020B0600070205080204" pitchFamily="34" charset="-128"/>
              </a:rPr>
              <a:t> </a:t>
            </a:r>
            <a:r>
              <a:rPr lang="en-CA" altLang="en-US" sz="3000" dirty="0">
                <a:solidFill>
                  <a:srgbClr val="0070C0"/>
                </a:solidFill>
                <a:ea typeface="MS PGothic" panose="020B0600070205080204" pitchFamily="34" charset="-128"/>
              </a:rPr>
              <a:t>A</a:t>
            </a:r>
            <a:r>
              <a:rPr lang="en-CA" altLang="en-US" sz="3000" dirty="0">
                <a:solidFill>
                  <a:srgbClr val="FF0000"/>
                </a:solidFill>
                <a:ea typeface="MS PGothic" panose="020B0600070205080204" pitchFamily="34" charset="-128"/>
              </a:rPr>
              <a:t>cid</a:t>
            </a:r>
          </a:p>
          <a:p>
            <a:pPr eaLnBrk="1" hangingPunct="1">
              <a:lnSpc>
                <a:spcPct val="70000"/>
              </a:lnSpc>
              <a:buFont typeface="Wingdings 2" panose="05020102010507070707" pitchFamily="18" charset="2"/>
              <a:buChar char=""/>
            </a:pPr>
            <a:r>
              <a:rPr lang="en-GB" altLang="en-US" sz="2800" dirty="0"/>
              <a:t>This chemical substance is present in most living cells.</a:t>
            </a:r>
          </a:p>
          <a:p>
            <a:pPr eaLnBrk="1" hangingPunct="1">
              <a:lnSpc>
                <a:spcPct val="70000"/>
              </a:lnSpc>
              <a:buFont typeface="Wingdings 2" panose="05020102010507070707" pitchFamily="18" charset="2"/>
              <a:buChar char=""/>
            </a:pPr>
            <a:r>
              <a:rPr lang="en-GB" altLang="en-US" sz="2800" dirty="0"/>
              <a:t> </a:t>
            </a:r>
            <a:r>
              <a:rPr lang="en-GB" altLang="en-US" sz="2800" dirty="0">
                <a:solidFill>
                  <a:srgbClr val="FF0000"/>
                </a:solidFill>
              </a:rPr>
              <a:t>It can be found in the nucleus of eukaryotes, or the cytosol of; prokaryotes and organelles such as mitochondria and chloroplasts.</a:t>
            </a:r>
            <a:endParaRPr lang="en-US" altLang="en-US" sz="2800" dirty="0">
              <a:solidFill>
                <a:srgbClr val="FF0000"/>
              </a:solidFill>
            </a:endParaRPr>
          </a:p>
          <a:p>
            <a:pPr eaLnBrk="1" hangingPunct="1">
              <a:lnSpc>
                <a:spcPct val="70000"/>
              </a:lnSpc>
              <a:buFont typeface="Wingdings 2" panose="05020102010507070707" pitchFamily="18" charset="2"/>
              <a:buChar char=""/>
            </a:pPr>
            <a:r>
              <a:rPr lang="en-CA" altLang="en-US" sz="3000" dirty="0">
                <a:solidFill>
                  <a:srgbClr val="FF0000"/>
                </a:solidFill>
                <a:ea typeface="MS PGothic" panose="020B0600070205080204" pitchFamily="34" charset="-128"/>
              </a:rPr>
              <a:t>It contains a code unique to the individual that can be passed to offspring from generation to generation with little or no change. </a:t>
            </a:r>
          </a:p>
          <a:p>
            <a:pPr eaLnBrk="1" hangingPunct="1">
              <a:lnSpc>
                <a:spcPct val="70000"/>
              </a:lnSpc>
              <a:buFont typeface="Wingdings 2" panose="05020102010507070707" pitchFamily="18" charset="2"/>
              <a:buNone/>
            </a:pPr>
            <a:endParaRPr lang="en-CA" altLang="en-US" sz="3000" dirty="0">
              <a:solidFill>
                <a:srgbClr val="EDF3DB"/>
              </a:solidFill>
              <a:ea typeface="MS PGothic" panose="020B0600070205080204" pitchFamily="34" charset="-128"/>
            </a:endParaRPr>
          </a:p>
        </p:txBody>
      </p:sp>
    </p:spTree>
    <p:extLst>
      <p:ext uri="{BB962C8B-B14F-4D97-AF65-F5344CB8AC3E}">
        <p14:creationId xmlns:p14="http://schemas.microsoft.com/office/powerpoint/2010/main" val="243622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1028"/>
          <p:cNvSpPr txBox="1">
            <a:spLocks noChangeArrowheads="1"/>
          </p:cNvSpPr>
          <p:nvPr/>
        </p:nvSpPr>
        <p:spPr bwMode="auto">
          <a:xfrm>
            <a:off x="2427288" y="2306639"/>
            <a:ext cx="70659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800"/>
              <a:t>DNA controls all the chemical processes which </a:t>
            </a:r>
          </a:p>
          <a:p>
            <a:pPr eaLnBrk="1" hangingPunct="1">
              <a:spcBef>
                <a:spcPct val="0"/>
              </a:spcBef>
              <a:buFontTx/>
              <a:buNone/>
            </a:pPr>
            <a:r>
              <a:rPr lang="en-GB" altLang="en-US" sz="2800"/>
              <a:t>take place in cells.</a:t>
            </a:r>
            <a:endParaRPr lang="en-US" altLang="en-US" sz="2800"/>
          </a:p>
        </p:txBody>
      </p:sp>
      <p:sp>
        <p:nvSpPr>
          <p:cNvPr id="24581" name="Text Box 1029"/>
          <p:cNvSpPr txBox="1">
            <a:spLocks noChangeArrowheads="1"/>
          </p:cNvSpPr>
          <p:nvPr/>
        </p:nvSpPr>
        <p:spPr bwMode="auto">
          <a:xfrm>
            <a:off x="2455863" y="3500439"/>
            <a:ext cx="72898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800"/>
              <a:t>The kind of cell which is formed, (muscle, blood,</a:t>
            </a:r>
          </a:p>
          <a:p>
            <a:pPr eaLnBrk="1" hangingPunct="1">
              <a:spcBef>
                <a:spcPct val="0"/>
              </a:spcBef>
              <a:buFontTx/>
              <a:buNone/>
            </a:pPr>
            <a:r>
              <a:rPr lang="en-GB" altLang="en-US" sz="2800"/>
              <a:t>nerve etc) is controlled by DNA.</a:t>
            </a:r>
            <a:endParaRPr lang="en-US" altLang="en-US" sz="2800"/>
          </a:p>
        </p:txBody>
      </p:sp>
      <p:sp>
        <p:nvSpPr>
          <p:cNvPr id="24582" name="Text Box 1030"/>
          <p:cNvSpPr txBox="1">
            <a:spLocks noChangeArrowheads="1"/>
          </p:cNvSpPr>
          <p:nvPr/>
        </p:nvSpPr>
        <p:spPr bwMode="auto">
          <a:xfrm>
            <a:off x="2427289" y="4694239"/>
            <a:ext cx="7653337"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800"/>
              <a:t>The kind of organism which is produced (buttercup,</a:t>
            </a:r>
          </a:p>
          <a:p>
            <a:pPr eaLnBrk="1" hangingPunct="1">
              <a:spcBef>
                <a:spcPct val="0"/>
              </a:spcBef>
              <a:buFontTx/>
              <a:buNone/>
            </a:pPr>
            <a:r>
              <a:rPr lang="en-US" altLang="en-US" sz="2800"/>
              <a:t>giraffe, herring, human etc) is controlled by DNA.</a:t>
            </a:r>
          </a:p>
        </p:txBody>
      </p:sp>
      <p:sp>
        <p:nvSpPr>
          <p:cNvPr id="10245" name="Rectangle 1031"/>
          <p:cNvSpPr>
            <a:spLocks noGrp="1" noChangeArrowheads="1"/>
          </p:cNvSpPr>
          <p:nvPr>
            <p:ph type="title" idx="4294967295"/>
          </p:nvPr>
        </p:nvSpPr>
        <p:spPr>
          <a:xfrm>
            <a:off x="3719513" y="1368425"/>
            <a:ext cx="4252912" cy="457200"/>
          </a:xfrm>
        </p:spPr>
        <p:txBody>
          <a:bodyPr>
            <a:normAutofit fontScale="90000"/>
          </a:bodyPr>
          <a:lstStyle/>
          <a:p>
            <a:pPr eaLnBrk="1" hangingPunct="1"/>
            <a:r>
              <a:rPr lang="en-US" altLang="en-US" sz="3600">
                <a:latin typeface="Arial" panose="020B0604020202020204" pitchFamily="34" charset="0"/>
              </a:rPr>
              <a:t>What Does it Do?</a:t>
            </a:r>
          </a:p>
        </p:txBody>
      </p:sp>
      <p:sp>
        <p:nvSpPr>
          <p:cNvPr id="10246" name="Text Box 1032"/>
          <p:cNvSpPr txBox="1">
            <a:spLocks noChangeArrowheads="1"/>
          </p:cNvSpPr>
          <p:nvPr/>
        </p:nvSpPr>
        <p:spPr bwMode="auto">
          <a:xfrm>
            <a:off x="10118725" y="-349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a:t>2</a:t>
            </a:r>
            <a:endParaRPr lang="en-US" altLang="en-US" sz="2400"/>
          </a:p>
        </p:txBody>
      </p:sp>
    </p:spTree>
    <p:extLst>
      <p:ext uri="{BB962C8B-B14F-4D97-AF65-F5344CB8AC3E}">
        <p14:creationId xmlns:p14="http://schemas.microsoft.com/office/powerpoint/2010/main" val="812648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up)">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up)">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wipe(up)">
                                      <p:cBhvr>
                                        <p:cTn id="17"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81" grpId="0" autoUpdateAnimBg="0"/>
      <p:bldP spid="2458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323110" y="932084"/>
            <a:ext cx="952961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dirty="0">
                <a:solidFill>
                  <a:schemeClr val="accent2"/>
                </a:solidFill>
              </a:rPr>
              <a:t>DNA</a:t>
            </a:r>
            <a:r>
              <a:rPr lang="en-US" altLang="en-US" dirty="0"/>
              <a:t>  </a:t>
            </a:r>
            <a:r>
              <a:rPr lang="en-US" altLang="en-US" dirty="0">
                <a:solidFill>
                  <a:srgbClr val="FF0000"/>
                </a:solidFill>
              </a:rPr>
              <a:t>is</a:t>
            </a:r>
            <a:r>
              <a:rPr lang="en-US" altLang="en-US" dirty="0"/>
              <a:t> a very large molecule </a:t>
            </a:r>
            <a:r>
              <a:rPr lang="en-US" altLang="en-US" dirty="0">
                <a:solidFill>
                  <a:srgbClr val="FF0000"/>
                </a:solidFill>
              </a:rPr>
              <a:t>made up of a long chain of sub-units.</a:t>
            </a:r>
          </a:p>
        </p:txBody>
      </p:sp>
      <p:sp>
        <p:nvSpPr>
          <p:cNvPr id="4100" name="Text Box 4"/>
          <p:cNvSpPr txBox="1">
            <a:spLocks noChangeArrowheads="1"/>
          </p:cNvSpPr>
          <p:nvPr/>
        </p:nvSpPr>
        <p:spPr bwMode="auto">
          <a:xfrm>
            <a:off x="1323110" y="2218974"/>
            <a:ext cx="62840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The sub-units are called </a:t>
            </a:r>
            <a:r>
              <a:rPr lang="en-GB" altLang="en-US" b="1" dirty="0">
                <a:solidFill>
                  <a:schemeClr val="accent2"/>
                </a:solidFill>
              </a:rPr>
              <a:t>nucleotides.</a:t>
            </a:r>
            <a:endParaRPr lang="en-US" altLang="en-US" dirty="0">
              <a:solidFill>
                <a:schemeClr val="accent2"/>
              </a:solidFill>
            </a:endParaRPr>
          </a:p>
        </p:txBody>
      </p:sp>
      <p:sp>
        <p:nvSpPr>
          <p:cNvPr id="4101" name="Text Box 5"/>
          <p:cNvSpPr txBox="1">
            <a:spLocks noChangeArrowheads="1"/>
          </p:cNvSpPr>
          <p:nvPr/>
        </p:nvSpPr>
        <p:spPr bwMode="auto">
          <a:xfrm>
            <a:off x="2114321" y="3031550"/>
            <a:ext cx="905244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Each nucleotide is made up of two consistent subunits: </a:t>
            </a:r>
            <a:endParaRPr lang="en-US" altLang="en-US" dirty="0">
              <a:solidFill>
                <a:srgbClr val="FF0000"/>
              </a:solidFill>
            </a:endParaRPr>
          </a:p>
        </p:txBody>
      </p:sp>
      <p:sp>
        <p:nvSpPr>
          <p:cNvPr id="4102" name="Text Box 6"/>
          <p:cNvSpPr txBox="1">
            <a:spLocks noChangeArrowheads="1"/>
          </p:cNvSpPr>
          <p:nvPr/>
        </p:nvSpPr>
        <p:spPr bwMode="auto">
          <a:xfrm>
            <a:off x="4440238" y="3673695"/>
            <a:ext cx="4883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 a sugar called </a:t>
            </a:r>
            <a:r>
              <a:rPr lang="en-GB" altLang="en-US" b="1" dirty="0">
                <a:solidFill>
                  <a:schemeClr val="accent2"/>
                </a:solidFill>
              </a:rPr>
              <a:t>deoxyribose</a:t>
            </a:r>
            <a:endParaRPr lang="en-US" altLang="en-US" b="1" dirty="0">
              <a:solidFill>
                <a:schemeClr val="accent2"/>
              </a:solidFill>
            </a:endParaRPr>
          </a:p>
        </p:txBody>
      </p:sp>
      <p:sp>
        <p:nvSpPr>
          <p:cNvPr id="4103" name="Text Box 7"/>
          <p:cNvSpPr txBox="1">
            <a:spLocks noChangeArrowheads="1"/>
          </p:cNvSpPr>
          <p:nvPr/>
        </p:nvSpPr>
        <p:spPr bwMode="auto">
          <a:xfrm>
            <a:off x="4459807" y="4423425"/>
            <a:ext cx="45849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 a phosphate group </a:t>
            </a:r>
            <a:r>
              <a:rPr lang="en-GB" altLang="en-US" b="1" dirty="0">
                <a:solidFill>
                  <a:schemeClr val="accent2"/>
                </a:solidFill>
              </a:rPr>
              <a:t>-PO</a:t>
            </a:r>
            <a:r>
              <a:rPr lang="en-GB" altLang="en-US" b="1" baseline="-25000" dirty="0">
                <a:solidFill>
                  <a:schemeClr val="accent2"/>
                </a:solidFill>
              </a:rPr>
              <a:t>4 </a:t>
            </a:r>
            <a:endParaRPr lang="en-US" altLang="en-US" dirty="0">
              <a:solidFill>
                <a:srgbClr val="FF0000"/>
              </a:solidFill>
            </a:endParaRPr>
          </a:p>
        </p:txBody>
      </p:sp>
      <p:sp>
        <p:nvSpPr>
          <p:cNvPr id="4104" name="Text Box 8"/>
          <p:cNvSpPr txBox="1">
            <a:spLocks noChangeArrowheads="1"/>
          </p:cNvSpPr>
          <p:nvPr/>
        </p:nvSpPr>
        <p:spPr bwMode="auto">
          <a:xfrm>
            <a:off x="4440238" y="5747972"/>
            <a:ext cx="555625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 an</a:t>
            </a:r>
            <a:r>
              <a:rPr lang="en-GB" altLang="en-US" dirty="0"/>
              <a:t> </a:t>
            </a:r>
            <a:r>
              <a:rPr lang="en-GB" altLang="en-US" b="1" dirty="0">
                <a:solidFill>
                  <a:schemeClr val="accent2"/>
                </a:solidFill>
              </a:rPr>
              <a:t>nitrogenous </a:t>
            </a:r>
            <a:r>
              <a:rPr lang="en-GB" altLang="en-US" b="1" dirty="0"/>
              <a:t>(organic) </a:t>
            </a:r>
            <a:r>
              <a:rPr lang="en-GB" altLang="en-US" b="1" dirty="0">
                <a:solidFill>
                  <a:schemeClr val="accent2"/>
                </a:solidFill>
              </a:rPr>
              <a:t>base</a:t>
            </a:r>
            <a:endParaRPr lang="en-US" altLang="en-US" b="1" dirty="0">
              <a:solidFill>
                <a:schemeClr val="accent2"/>
              </a:solidFill>
            </a:endParaRPr>
          </a:p>
        </p:txBody>
      </p:sp>
      <p:sp>
        <p:nvSpPr>
          <p:cNvPr id="11272" name="Rectangle 9"/>
          <p:cNvSpPr>
            <a:spLocks noGrp="1" noChangeArrowheads="1"/>
          </p:cNvSpPr>
          <p:nvPr>
            <p:ph type="title" idx="4294967295"/>
          </p:nvPr>
        </p:nvSpPr>
        <p:spPr>
          <a:xfrm>
            <a:off x="2461780" y="247657"/>
            <a:ext cx="5721638" cy="601662"/>
          </a:xfrm>
        </p:spPr>
        <p:txBody>
          <a:bodyPr>
            <a:normAutofit fontScale="90000"/>
          </a:bodyPr>
          <a:lstStyle/>
          <a:p>
            <a:pPr eaLnBrk="1" hangingPunct="1"/>
            <a:r>
              <a:rPr lang="en-US" altLang="en-US" sz="3200" dirty="0">
                <a:solidFill>
                  <a:srgbClr val="FF0000"/>
                </a:solidFill>
                <a:latin typeface="Arial" panose="020B0604020202020204" pitchFamily="34" charset="0"/>
              </a:rPr>
              <a:t>The DNA Molecule and Nucleotide composition</a:t>
            </a:r>
          </a:p>
        </p:txBody>
      </p:sp>
      <p:sp>
        <p:nvSpPr>
          <p:cNvPr id="10" name="Text Box 5"/>
          <p:cNvSpPr txBox="1">
            <a:spLocks noChangeArrowheads="1"/>
          </p:cNvSpPr>
          <p:nvPr/>
        </p:nvSpPr>
        <p:spPr bwMode="auto">
          <a:xfrm>
            <a:off x="2114321" y="5141434"/>
            <a:ext cx="44262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solidFill>
                  <a:srgbClr val="FF0000"/>
                </a:solidFill>
              </a:rPr>
              <a:t>and one variable subunit: </a:t>
            </a:r>
            <a:endParaRPr lang="en-US" altLang="en-US" dirty="0">
              <a:solidFill>
                <a:srgbClr val="FF0000"/>
              </a:solidFill>
            </a:endParaRPr>
          </a:p>
        </p:txBody>
      </p:sp>
    </p:spTree>
    <p:extLst>
      <p:ext uri="{BB962C8B-B14F-4D97-AF65-F5344CB8AC3E}">
        <p14:creationId xmlns:p14="http://schemas.microsoft.com/office/powerpoint/2010/main" val="1060854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up)">
                                      <p:cBhvr>
                                        <p:cTn id="7" dur="500"/>
                                        <p:tgtEl>
                                          <p:spTgt spid="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ipe(up)">
                                      <p:cBhvr>
                                        <p:cTn id="12" dur="500"/>
                                        <p:tgtEl>
                                          <p:spTgt spid="4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wipe(up)">
                                      <p:cBhvr>
                                        <p:cTn id="17" dur="500"/>
                                        <p:tgtEl>
                                          <p:spTgt spid="41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02"/>
                                        </p:tgtEl>
                                        <p:attrNameLst>
                                          <p:attrName>style.visibility</p:attrName>
                                        </p:attrNameLst>
                                      </p:cBhvr>
                                      <p:to>
                                        <p:strVal val="visible"/>
                                      </p:to>
                                    </p:set>
                                    <p:animEffect transition="in" filter="wipe(up)">
                                      <p:cBhvr>
                                        <p:cTn id="22" dur="500"/>
                                        <p:tgtEl>
                                          <p:spTgt spid="41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03"/>
                                        </p:tgtEl>
                                        <p:attrNameLst>
                                          <p:attrName>style.visibility</p:attrName>
                                        </p:attrNameLst>
                                      </p:cBhvr>
                                      <p:to>
                                        <p:strVal val="visible"/>
                                      </p:to>
                                    </p:set>
                                    <p:animEffect transition="in" filter="wipe(up)">
                                      <p:cBhvr>
                                        <p:cTn id="27" dur="500"/>
                                        <p:tgtEl>
                                          <p:spTgt spid="41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104"/>
                                        </p:tgtEl>
                                        <p:attrNameLst>
                                          <p:attrName>style.visibility</p:attrName>
                                        </p:attrNameLst>
                                      </p:cBhvr>
                                      <p:to>
                                        <p:strVal val="visible"/>
                                      </p:to>
                                    </p:set>
                                    <p:animEffect transition="in" filter="wipe(up)">
                                      <p:cBhvr>
                                        <p:cTn id="32" dur="500"/>
                                        <p:tgtEl>
                                          <p:spTgt spid="41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p:bldP spid="4101" grpId="0" autoUpdateAnimBg="0"/>
      <p:bldP spid="4102" grpId="0" autoUpdateAnimBg="0"/>
      <p:bldP spid="4103" grpId="0" autoUpdateAnimBg="0"/>
      <p:bldP spid="4104" grpId="0" autoUpdateAnimBg="0"/>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881188" y="214313"/>
            <a:ext cx="8229600" cy="1143000"/>
          </a:xfrm>
        </p:spPr>
        <p:txBody>
          <a:bodyPr/>
          <a:lstStyle/>
          <a:p>
            <a:pPr eaLnBrk="1" hangingPunct="1"/>
            <a:r>
              <a:rPr lang="en-CA" altLang="en-US" dirty="0">
                <a:solidFill>
                  <a:srgbClr val="FF0000"/>
                </a:solidFill>
              </a:rPr>
              <a:t>Nucleotide composition</a:t>
            </a:r>
          </a:p>
        </p:txBody>
      </p:sp>
      <p:sp>
        <p:nvSpPr>
          <p:cNvPr id="20483" name="Content Placeholder 2"/>
          <p:cNvSpPr>
            <a:spLocks noGrp="1"/>
          </p:cNvSpPr>
          <p:nvPr>
            <p:ph idx="1"/>
          </p:nvPr>
        </p:nvSpPr>
        <p:spPr>
          <a:xfrm>
            <a:off x="1781175" y="849745"/>
            <a:ext cx="8429625" cy="5651068"/>
          </a:xfrm>
        </p:spPr>
        <p:txBody>
          <a:bodyPr/>
          <a:lstStyle/>
          <a:p>
            <a:pPr eaLnBrk="1" hangingPunct="1">
              <a:defRPr/>
            </a:pPr>
            <a:endParaRPr lang="en-CA" altLang="en-US" dirty="0">
              <a:solidFill>
                <a:srgbClr val="EDF3DB"/>
              </a:solidFill>
            </a:endParaRPr>
          </a:p>
          <a:p>
            <a:pPr eaLnBrk="1" hangingPunct="1">
              <a:defRPr/>
            </a:pPr>
            <a:endParaRPr lang="en-CA" altLang="en-US" dirty="0">
              <a:solidFill>
                <a:srgbClr val="EDF3DB"/>
              </a:solidFill>
            </a:endParaRPr>
          </a:p>
          <a:p>
            <a:pPr eaLnBrk="1" hangingPunct="1">
              <a:defRPr/>
            </a:pPr>
            <a:endParaRPr lang="en-CA" altLang="en-US" dirty="0">
              <a:solidFill>
                <a:srgbClr val="EDF3DB"/>
              </a:solidFill>
            </a:endParaRPr>
          </a:p>
          <a:p>
            <a:pPr eaLnBrk="1" hangingPunct="1">
              <a:defRPr/>
            </a:pPr>
            <a:endParaRPr lang="en-CA" altLang="en-US" dirty="0">
              <a:solidFill>
                <a:srgbClr val="EDF3DB"/>
              </a:solidFill>
            </a:endParaRPr>
          </a:p>
          <a:p>
            <a:pPr eaLnBrk="1" hangingPunct="1">
              <a:defRPr/>
            </a:pPr>
            <a:endParaRPr lang="en-CA" altLang="en-US" dirty="0">
              <a:solidFill>
                <a:srgbClr val="EDF3DB"/>
              </a:solidFill>
            </a:endParaRPr>
          </a:p>
          <a:p>
            <a:pPr eaLnBrk="1" hangingPunct="1">
              <a:defRPr/>
            </a:pPr>
            <a:endParaRPr lang="en-CA" altLang="en-US" dirty="0">
              <a:solidFill>
                <a:srgbClr val="EDF3DB"/>
              </a:solidFill>
            </a:endParaRPr>
          </a:p>
          <a:p>
            <a:pPr eaLnBrk="1" hangingPunct="1">
              <a:defRPr/>
            </a:pPr>
            <a:endParaRPr lang="en-CA" altLang="en-US" dirty="0">
              <a:solidFill>
                <a:srgbClr val="EDF3DB"/>
              </a:solidFill>
            </a:endParaRPr>
          </a:p>
          <a:p>
            <a:pPr marL="0" indent="0">
              <a:buNone/>
              <a:defRPr/>
            </a:pPr>
            <a:endParaRPr lang="en-CA" altLang="en-US" dirty="0">
              <a:solidFill>
                <a:srgbClr val="FF0000"/>
              </a:solidFill>
            </a:endParaRPr>
          </a:p>
          <a:p>
            <a:pPr marL="0" indent="0">
              <a:buNone/>
              <a:defRPr/>
            </a:pPr>
            <a:endParaRPr lang="en-CA" altLang="en-US" dirty="0">
              <a:solidFill>
                <a:srgbClr val="FF0000"/>
              </a:solidFill>
            </a:endParaRPr>
          </a:p>
          <a:p>
            <a:pPr marL="0" indent="0">
              <a:buNone/>
              <a:defRPr/>
            </a:pPr>
            <a:endParaRPr lang="en-CA" altLang="en-US" dirty="0">
              <a:solidFill>
                <a:srgbClr val="FF0000"/>
              </a:solidFill>
            </a:endParaRPr>
          </a:p>
          <a:p>
            <a:pPr marL="0" indent="0">
              <a:buNone/>
              <a:defRPr/>
            </a:pPr>
            <a:r>
              <a:rPr lang="en-CA" altLang="en-US" dirty="0">
                <a:solidFill>
                  <a:srgbClr val="FF0000"/>
                </a:solidFill>
              </a:rPr>
              <a:t>Draw the diagram</a:t>
            </a:r>
          </a:p>
        </p:txBody>
      </p:sp>
      <p:sp>
        <p:nvSpPr>
          <p:cNvPr id="4" name="Oval 3"/>
          <p:cNvSpPr/>
          <p:nvPr/>
        </p:nvSpPr>
        <p:spPr>
          <a:xfrm>
            <a:off x="2643664" y="1719752"/>
            <a:ext cx="2071702" cy="1785950"/>
          </a:xfrm>
          <a:prstGeom prst="ellipse">
            <a:avLst/>
          </a:prstGeom>
          <a:ln>
            <a:solidFill>
              <a:srgbClr val="000000"/>
            </a:solidFill>
          </a:ln>
          <a:scene3d>
            <a:camera prst="orthographicFront"/>
            <a:lightRig rig="threePt" dir="t"/>
          </a:scene3d>
          <a:sp3d>
            <a:bevelT w="190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2000" b="1" dirty="0">
              <a:solidFill>
                <a:srgbClr val="000000"/>
              </a:solidFill>
            </a:endParaRPr>
          </a:p>
        </p:txBody>
      </p:sp>
      <p:sp>
        <p:nvSpPr>
          <p:cNvPr id="5" name="Regular Pentagon 4"/>
          <p:cNvSpPr/>
          <p:nvPr/>
        </p:nvSpPr>
        <p:spPr>
          <a:xfrm>
            <a:off x="4667240" y="3214686"/>
            <a:ext cx="2286016" cy="2286016"/>
          </a:xfrm>
          <a:prstGeom prst="pentagon">
            <a:avLst/>
          </a:prstGeom>
          <a:solidFill>
            <a:srgbClr val="008000"/>
          </a:solidFill>
          <a:ln>
            <a:solidFill>
              <a:srgbClr val="000000"/>
            </a:solidFill>
          </a:ln>
          <a:scene3d>
            <a:camera prst="orthographicFront"/>
            <a:lightRig rig="threePt" dir="t"/>
          </a:scene3d>
          <a:sp3d>
            <a:bevelT w="2032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2400" b="1" dirty="0">
              <a:solidFill>
                <a:srgbClr val="000000"/>
              </a:solidFill>
            </a:endParaRPr>
          </a:p>
        </p:txBody>
      </p:sp>
      <p:sp>
        <p:nvSpPr>
          <p:cNvPr id="6" name="Rectangle 5"/>
          <p:cNvSpPr/>
          <p:nvPr/>
        </p:nvSpPr>
        <p:spPr>
          <a:xfrm>
            <a:off x="7810512" y="2786058"/>
            <a:ext cx="2071702" cy="1285884"/>
          </a:xfrm>
          <a:prstGeom prst="rect">
            <a:avLst/>
          </a:prstGeom>
          <a:solidFill>
            <a:schemeClr val="accent3">
              <a:lumMod val="75000"/>
            </a:schemeClr>
          </a:solidFill>
          <a:ln>
            <a:solidFill>
              <a:srgbClr val="000000"/>
            </a:solidFill>
          </a:ln>
          <a:scene3d>
            <a:camera prst="orthographicFront"/>
            <a:lightRig rig="threePt" dir="t"/>
          </a:scene3d>
          <a:sp3d>
            <a:bevelT w="2032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2400" b="1" dirty="0">
              <a:solidFill>
                <a:srgbClr val="000000"/>
              </a:solidFill>
            </a:endParaRPr>
          </a:p>
        </p:txBody>
      </p:sp>
      <p:cxnSp>
        <p:nvCxnSpPr>
          <p:cNvPr id="8" name="Straight Connector 7"/>
          <p:cNvCxnSpPr/>
          <p:nvPr/>
        </p:nvCxnSpPr>
        <p:spPr>
          <a:xfrm rot="16200000" flipH="1">
            <a:off x="4126707" y="3547270"/>
            <a:ext cx="777875" cy="303212"/>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953250" y="4071939"/>
            <a:ext cx="1893888" cy="15875"/>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953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1306</Words>
  <Application>Microsoft Office PowerPoint</Application>
  <PresentationFormat>Widescreen</PresentationFormat>
  <Paragraphs>199</Paragraphs>
  <Slides>32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Times New Roman</vt:lpstr>
      <vt:lpstr>Tw Cen MT</vt:lpstr>
      <vt:lpstr>Tw Cen MT Condensed</vt:lpstr>
      <vt:lpstr>Wingdings 2</vt:lpstr>
      <vt:lpstr>Wingdings 3</vt:lpstr>
      <vt:lpstr>Integral</vt:lpstr>
      <vt:lpstr>4.1.1. A,b – dna structure</vt:lpstr>
      <vt:lpstr>Learning intention  Success criteria</vt:lpstr>
      <vt:lpstr>Syllabus check:</vt:lpstr>
      <vt:lpstr>DNA</vt:lpstr>
      <vt:lpstr>DNA?</vt:lpstr>
      <vt:lpstr>What is DNA?</vt:lpstr>
      <vt:lpstr>What Does it Do?</vt:lpstr>
      <vt:lpstr>The DNA Molecule and Nucleotide composition</vt:lpstr>
      <vt:lpstr>Nucleotide composition</vt:lpstr>
      <vt:lpstr>DNA V’s RNA or Ribose &amp; Deoxyribose</vt:lpstr>
      <vt:lpstr>The Nitrogenous Bases</vt:lpstr>
      <vt:lpstr>Nucleotides</vt:lpstr>
      <vt:lpstr>Joined nucleotides</vt:lpstr>
      <vt:lpstr>PowerPoint Presentation</vt:lpstr>
      <vt:lpstr>2-stranded DNA</vt:lpstr>
      <vt:lpstr>Complementary Nitrogenous Base pairing</vt:lpstr>
      <vt:lpstr>DNA Structure</vt:lpstr>
      <vt:lpstr>Bonding 2</vt:lpstr>
      <vt:lpstr>PowerPoint Presentation</vt:lpstr>
      <vt:lpstr>PowerPoint Presentation</vt:lpstr>
      <vt:lpstr>THE DOUBLE HELIX</vt:lpstr>
      <vt:lpstr>chromosomes</vt:lpstr>
      <vt:lpstr>      What are chromosomes?</vt:lpstr>
      <vt:lpstr> Basic Structure of DNA</vt:lpstr>
      <vt:lpstr>      What are chromosomes?</vt:lpstr>
      <vt:lpstr>Prokaryotic Chromosome Structure</vt:lpstr>
      <vt:lpstr>Eukaryotic Chromosome Structure</vt:lpstr>
      <vt:lpstr>PowerPoint Presentation</vt:lpstr>
      <vt:lpstr>cell&gt;nucleus&gt;chromosome&gt;DNA&gt;gene</vt:lpstr>
      <vt:lpstr>Exit ticket:  a. Understand that deoxyribonucleic acid (DNA) is a double-stranded molecule that occurs bound to proteins (histones) in chromosomes in the nucleus, and as unbound circular DNA in the cytosol of prokaryotes, and in the mitochondria and chloroplasts of eukaryotic cells.   PA MOCKEXAM 2020 SA2  </vt:lpstr>
      <vt:lpstr>Exit ticket:  B. Recall the structure of DNA, including nucleotide composition complementary base pairing weak, base-specific hydrogen bonds between DNA strands  PA MOCKEXAM 2020 SA2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enzymes</dc:title>
  <dc:creator>BARRETT, Amanda (axbar10)</dc:creator>
  <cp:lastModifiedBy>NIPPERESS, Emma (enipp2)</cp:lastModifiedBy>
  <cp:revision>282</cp:revision>
  <dcterms:created xsi:type="dcterms:W3CDTF">2019-02-18T05:54:17Z</dcterms:created>
  <dcterms:modified xsi:type="dcterms:W3CDTF">2021-04-24T02:23:12Z</dcterms:modified>
</cp:coreProperties>
</file>