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71" r:id="rId3"/>
    <p:sldId id="348" r:id="rId4"/>
    <p:sldId id="336" r:id="rId5"/>
    <p:sldId id="339" r:id="rId6"/>
    <p:sldId id="343" r:id="rId7"/>
    <p:sldId id="341" r:id="rId8"/>
    <p:sldId id="340" r:id="rId9"/>
    <p:sldId id="344" r:id="rId10"/>
    <p:sldId id="345" r:id="rId11"/>
    <p:sldId id="346" r:id="rId12"/>
    <p:sldId id="347" r:id="rId13"/>
    <p:sldId id="349" r:id="rId14"/>
    <p:sldId id="33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7" autoAdjust="0"/>
    <p:restoredTop sz="94627"/>
  </p:normalViewPr>
  <p:slideViewPr>
    <p:cSldViewPr snapToGrid="0" snapToObjects="1">
      <p:cViewPr varScale="1">
        <p:scale>
          <a:sx n="72" d="100"/>
          <a:sy n="72" d="100"/>
        </p:scale>
        <p:origin x="4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4E79-451F-4EC5-B4EE-4D565EBEED1C}" type="datetimeFigureOut">
              <a:rPr lang="en-AU" smtClean="0"/>
              <a:t>24/04/2021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C7718-4F4D-4D5B-86F9-BEADDD8C5AD7}" type="slidenum">
              <a:rPr lang="en-AU" smtClean="0"/>
              <a:t>‹#›</a:t>
            </a:fld>
            <a:endParaRPr lang="en-AU"/>
          </a:p>
        </p:txBody>
      </p:sp>
    </p:spTree>
    <p:extLst>
      <p:ext uri="{BB962C8B-B14F-4D97-AF65-F5344CB8AC3E}">
        <p14:creationId xmlns:p14="http://schemas.microsoft.com/office/powerpoint/2010/main" val="54635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155518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19549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111429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a typeface="ＭＳ Ｐゴシック" panose="020B0600070205080204" pitchFamily="34" charset="-128"/>
            </a:endParaRPr>
          </a:p>
        </p:txBody>
      </p:sp>
    </p:spTree>
    <p:extLst>
      <p:ext uri="{BB962C8B-B14F-4D97-AF65-F5344CB8AC3E}">
        <p14:creationId xmlns:p14="http://schemas.microsoft.com/office/powerpoint/2010/main" val="21510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200"/>
              <a:t>Cell Biology </a:t>
            </a:r>
          </a:p>
        </p:txBody>
      </p:sp>
      <p:sp>
        <p:nvSpPr>
          <p:cNvPr id="35843" name="Rectangle 3"/>
          <p:cNvSpPr>
            <a:spLocks noGrp="1" noChangeArrowheads="1"/>
          </p:cNvSpPr>
          <p:nvPr>
            <p:ph type="dt" sz="quarter" idx="1"/>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A56862E7-E105-4DAB-8834-E35FAAB3860A}" type="datetime1">
              <a:rPr lang="en-US" altLang="en-US" sz="1200" smtClean="0"/>
              <a:pPr/>
              <a:t>4/24/2021</a:t>
            </a:fld>
            <a:endParaRPr lang="en-US" altLang="en-US" sz="1200"/>
          </a:p>
        </p:txBody>
      </p:sp>
      <p:sp>
        <p:nvSpPr>
          <p:cNvPr id="35844" name="Rectangle 6"/>
          <p:cNvSpPr>
            <a:spLocks noGrp="1" noChangeArrowheads="1"/>
          </p:cNvSpPr>
          <p:nvPr>
            <p:ph type="ftr" sz="quarter" idx="4"/>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200"/>
              <a:t>G. Podgorski, Biol 1010</a:t>
            </a:r>
          </a:p>
        </p:txBody>
      </p:sp>
      <p:sp>
        <p:nvSpPr>
          <p:cNvPr id="35845"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BF175DFD-DDBF-4DC2-A87E-9042AA15667C}" type="slidenum">
              <a:rPr lang="en-US" altLang="en-US" sz="1200" smtClean="0"/>
              <a:pPr/>
              <a:t>14</a:t>
            </a:fld>
            <a:endParaRPr lang="en-US" altLang="en-US" sz="1200"/>
          </a:p>
        </p:txBody>
      </p:sp>
      <p:sp>
        <p:nvSpPr>
          <p:cNvPr id="35846" name="Rectangle 2"/>
          <p:cNvSpPr>
            <a:spLocks noGrp="1" noRot="1" noChangeAspect="1" noChangeArrowheads="1" noTextEdit="1"/>
          </p:cNvSpPr>
          <p:nvPr>
            <p:ph type="sldImg"/>
          </p:nvPr>
        </p:nvSpPr>
        <p:spPr>
          <a:xfrm>
            <a:off x="519113" y="708025"/>
            <a:ext cx="6284912" cy="3536950"/>
          </a:xfrm>
          <a:ln/>
        </p:spPr>
      </p:sp>
      <p:sp>
        <p:nvSpPr>
          <p:cNvPr id="35847" name="Rectangle 3"/>
          <p:cNvSpPr>
            <a:spLocks noGrp="1" noChangeArrowheads="1"/>
          </p:cNvSpPr>
          <p:nvPr>
            <p:ph type="body" idx="1"/>
          </p:nvPr>
        </p:nvSpPr>
        <p:spPr>
          <a:noFill/>
        </p:spPr>
        <p:txBody>
          <a:bodyPr/>
          <a:lstStyle/>
          <a:p>
            <a:pPr eaLnBrk="1" hangingPunct="1"/>
            <a:endParaRPr lang="en-AU" altLang="en-US"/>
          </a:p>
        </p:txBody>
      </p:sp>
    </p:spTree>
    <p:extLst>
      <p:ext uri="{BB962C8B-B14F-4D97-AF65-F5344CB8AC3E}">
        <p14:creationId xmlns:p14="http://schemas.microsoft.com/office/powerpoint/2010/main" val="70947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4/24/2021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_-vZ_g7K6P0"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www.youtube.com/watch?v=8kK2zwjRV0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3DD4-8F3A-724A-A663-96943C6DD71A}"/>
              </a:ext>
            </a:extLst>
          </p:cNvPr>
          <p:cNvSpPr>
            <a:spLocks noGrp="1"/>
          </p:cNvSpPr>
          <p:nvPr>
            <p:ph type="ctrTitle"/>
          </p:nvPr>
        </p:nvSpPr>
        <p:spPr/>
        <p:txBody>
          <a:bodyPr>
            <a:normAutofit/>
          </a:bodyPr>
          <a:lstStyle/>
          <a:p>
            <a:r>
              <a:rPr lang="en-US" dirty="0"/>
              <a:t>4.1.1. c – DNA Replication</a:t>
            </a:r>
          </a:p>
        </p:txBody>
      </p:sp>
      <p:sp>
        <p:nvSpPr>
          <p:cNvPr id="3" name="Subtitle 2">
            <a:extLst>
              <a:ext uri="{FF2B5EF4-FFF2-40B4-BE49-F238E27FC236}">
                <a16:creationId xmlns:a16="http://schemas.microsoft.com/office/drawing/2014/main" id="{100F20FE-5A3D-224A-905D-FB5781A7FB61}"/>
              </a:ext>
            </a:extLst>
          </p:cNvPr>
          <p:cNvSpPr>
            <a:spLocks noGrp="1"/>
          </p:cNvSpPr>
          <p:nvPr>
            <p:ph type="subTitle" idx="1"/>
          </p:nvPr>
        </p:nvSpPr>
        <p:spPr/>
        <p:txBody>
          <a:bodyPr/>
          <a:lstStyle/>
          <a:p>
            <a:r>
              <a:rPr lang="en-US" dirty="0"/>
              <a:t> TEXT - </a:t>
            </a:r>
            <a:r>
              <a:rPr lang="en-AU" dirty="0"/>
              <a:t>7.4 REPLICATION OF DNA</a:t>
            </a:r>
            <a:endParaRPr lang="en-AU" b="1" dirty="0"/>
          </a:p>
        </p:txBody>
      </p:sp>
    </p:spTree>
    <p:extLst>
      <p:ext uri="{BB962C8B-B14F-4D97-AF65-F5344CB8AC3E}">
        <p14:creationId xmlns:p14="http://schemas.microsoft.com/office/powerpoint/2010/main" val="3356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66624"/>
            <a:ext cx="9720072" cy="837184"/>
          </a:xfrm>
        </p:spPr>
        <p:txBody>
          <a:bodyPr/>
          <a:lstStyle/>
          <a:p>
            <a:r>
              <a:rPr lang="en-AU" dirty="0">
                <a:solidFill>
                  <a:srgbClr val="FF0000"/>
                </a:solidFill>
              </a:rPr>
              <a:t>Elongation: DNA Polymerase</a:t>
            </a:r>
          </a:p>
        </p:txBody>
      </p:sp>
      <p:sp>
        <p:nvSpPr>
          <p:cNvPr id="3" name="Content Placeholder 2"/>
          <p:cNvSpPr>
            <a:spLocks noGrp="1"/>
          </p:cNvSpPr>
          <p:nvPr>
            <p:ph idx="1"/>
          </p:nvPr>
        </p:nvSpPr>
        <p:spPr>
          <a:xfrm>
            <a:off x="631579" y="896240"/>
            <a:ext cx="11200203" cy="2567395"/>
          </a:xfrm>
        </p:spPr>
        <p:txBody>
          <a:bodyPr>
            <a:normAutofit/>
          </a:bodyPr>
          <a:lstStyle/>
          <a:p>
            <a:r>
              <a:rPr lang="en-AU" dirty="0"/>
              <a:t>Before DNA replication can occur, an RNA primer (a short strand of RNA) must bind to the starting point of replication. This occurs at set recognition points along the DNA template strands. </a:t>
            </a:r>
          </a:p>
          <a:p>
            <a:r>
              <a:rPr lang="en-AU" dirty="0">
                <a:solidFill>
                  <a:srgbClr val="FF0000"/>
                </a:solidFill>
              </a:rPr>
              <a:t>The enzyme </a:t>
            </a:r>
            <a:r>
              <a:rPr lang="en-AU" b="1" dirty="0">
                <a:solidFill>
                  <a:srgbClr val="FF0000"/>
                </a:solidFill>
              </a:rPr>
              <a:t>DNA polymerase </a:t>
            </a:r>
            <a:r>
              <a:rPr lang="en-AU" dirty="0">
                <a:solidFill>
                  <a:srgbClr val="FF0000"/>
                </a:solidFill>
              </a:rPr>
              <a:t>moves along the exposed nucleotides generating new DNA strands that are complementary to the ‘original’ template strands, added to the 3’ end.</a:t>
            </a:r>
          </a:p>
          <a:p>
            <a:r>
              <a:rPr lang="en-AU" dirty="0"/>
              <a:t> </a:t>
            </a:r>
            <a:r>
              <a:rPr lang="en-AU" dirty="0">
                <a:solidFill>
                  <a:srgbClr val="FF0000"/>
                </a:solidFill>
              </a:rPr>
              <a:t>The DNA polymerase then proofreads the newly synthesised strands of DNA </a:t>
            </a:r>
            <a:r>
              <a:rPr lang="en-AU" dirty="0"/>
              <a:t>to reduce the chance of mistakes. </a:t>
            </a:r>
          </a:p>
        </p:txBody>
      </p:sp>
      <p:pic>
        <p:nvPicPr>
          <p:cNvPr id="6" name="Picture 5"/>
          <p:cNvPicPr>
            <a:picLocks noChangeAspect="1"/>
          </p:cNvPicPr>
          <p:nvPr/>
        </p:nvPicPr>
        <p:blipFill>
          <a:blip r:embed="rId2"/>
          <a:stretch>
            <a:fillRect/>
          </a:stretch>
        </p:blipFill>
        <p:spPr>
          <a:xfrm>
            <a:off x="4761346" y="3156938"/>
            <a:ext cx="6086764" cy="3701062"/>
          </a:xfrm>
          <a:prstGeom prst="rect">
            <a:avLst/>
          </a:prstGeom>
        </p:spPr>
      </p:pic>
      <p:sp>
        <p:nvSpPr>
          <p:cNvPr id="4" name="Rectangle 3"/>
          <p:cNvSpPr/>
          <p:nvPr/>
        </p:nvSpPr>
        <p:spPr>
          <a:xfrm>
            <a:off x="2453273" y="4163291"/>
            <a:ext cx="1720664" cy="369332"/>
          </a:xfrm>
          <a:prstGeom prst="rect">
            <a:avLst/>
          </a:prstGeom>
        </p:spPr>
        <p:txBody>
          <a:bodyPr wrap="none">
            <a:spAutoFit/>
          </a:bodyPr>
          <a:lstStyle/>
          <a:p>
            <a:pPr>
              <a:defRPr/>
            </a:pPr>
            <a:r>
              <a:rPr lang="en-CA" altLang="en-US" dirty="0">
                <a:solidFill>
                  <a:srgbClr val="FF0000"/>
                </a:solidFill>
              </a:rPr>
              <a:t>Draw a diagram</a:t>
            </a:r>
          </a:p>
        </p:txBody>
      </p:sp>
    </p:spTree>
    <p:extLst>
      <p:ext uri="{BB962C8B-B14F-4D97-AF65-F5344CB8AC3E}">
        <p14:creationId xmlns:p14="http://schemas.microsoft.com/office/powerpoint/2010/main" val="282367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37184"/>
          </a:xfrm>
        </p:spPr>
        <p:txBody>
          <a:bodyPr/>
          <a:lstStyle/>
          <a:p>
            <a:r>
              <a:rPr lang="en-AU" dirty="0">
                <a:solidFill>
                  <a:srgbClr val="FF0000"/>
                </a:solidFill>
              </a:rPr>
              <a:t>Elongation direction</a:t>
            </a:r>
          </a:p>
        </p:txBody>
      </p:sp>
      <p:sp>
        <p:nvSpPr>
          <p:cNvPr id="3" name="Content Placeholder 2"/>
          <p:cNvSpPr>
            <a:spLocks noGrp="1"/>
          </p:cNvSpPr>
          <p:nvPr>
            <p:ph idx="1"/>
          </p:nvPr>
        </p:nvSpPr>
        <p:spPr>
          <a:xfrm>
            <a:off x="1024127" y="1712503"/>
            <a:ext cx="5579873" cy="4023360"/>
          </a:xfrm>
        </p:spPr>
        <p:txBody>
          <a:bodyPr>
            <a:normAutofit lnSpcReduction="10000"/>
          </a:bodyPr>
          <a:lstStyle/>
          <a:p>
            <a:r>
              <a:rPr lang="en-AU" dirty="0"/>
              <a:t>DNA polymerase can only add new nucleotides to the 3 end of the previous nucleotide. This means the formation of the new complementary DNA strand will start from the 3 end of the RNA primer and move in opposing directions for each DNA template. This means </a:t>
            </a:r>
            <a:r>
              <a:rPr lang="en-AU" dirty="0">
                <a:solidFill>
                  <a:srgbClr val="FF0000"/>
                </a:solidFill>
              </a:rPr>
              <a:t>the strand is synthesised in a 5’ to 3’ direction (with new bases added to the 3’ end of the new strand) with the polymerase moving 3’ to 5’ along the strand it is reading. </a:t>
            </a:r>
            <a:r>
              <a:rPr lang="en-AU" dirty="0"/>
              <a:t>Thus the </a:t>
            </a:r>
            <a:r>
              <a:rPr lang="en-AU" dirty="0">
                <a:solidFill>
                  <a:srgbClr val="FF0000"/>
                </a:solidFill>
              </a:rPr>
              <a:t>nucleotides are assembled in a continuous fashion on one strand (called the ‘Leading Strand’) but in short fragments on the other strand (called the ‘Lagging Strand’).</a:t>
            </a:r>
          </a:p>
        </p:txBody>
      </p:sp>
      <p:pic>
        <p:nvPicPr>
          <p:cNvPr id="5" name="Picture 4"/>
          <p:cNvPicPr>
            <a:picLocks noChangeAspect="1"/>
          </p:cNvPicPr>
          <p:nvPr/>
        </p:nvPicPr>
        <p:blipFill>
          <a:blip r:embed="rId2"/>
          <a:stretch>
            <a:fillRect/>
          </a:stretch>
        </p:blipFill>
        <p:spPr>
          <a:xfrm>
            <a:off x="6970522" y="175040"/>
            <a:ext cx="3346496" cy="6530266"/>
          </a:xfrm>
          <a:prstGeom prst="rect">
            <a:avLst/>
          </a:prstGeom>
        </p:spPr>
      </p:pic>
    </p:spTree>
    <p:extLst>
      <p:ext uri="{BB962C8B-B14F-4D97-AF65-F5344CB8AC3E}">
        <p14:creationId xmlns:p14="http://schemas.microsoft.com/office/powerpoint/2010/main" val="293731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Termination </a:t>
            </a:r>
          </a:p>
        </p:txBody>
      </p:sp>
      <p:sp>
        <p:nvSpPr>
          <p:cNvPr id="3" name="Content Placeholder 2"/>
          <p:cNvSpPr>
            <a:spLocks noGrp="1"/>
          </p:cNvSpPr>
          <p:nvPr>
            <p:ph idx="1"/>
          </p:nvPr>
        </p:nvSpPr>
        <p:spPr>
          <a:xfrm>
            <a:off x="922528" y="2084832"/>
            <a:ext cx="4840963" cy="3630815"/>
          </a:xfrm>
        </p:spPr>
        <p:txBody>
          <a:bodyPr/>
          <a:lstStyle/>
          <a:p>
            <a:r>
              <a:rPr lang="en-AU" dirty="0"/>
              <a:t>Each of the new double-helix DNA molecules has one strand of the original DNA (dark grey and white in the diagram) and one strand that is newly synthesised (blue). The two DNA molecules rewind into their double-helix shape again</a:t>
            </a:r>
          </a:p>
        </p:txBody>
      </p:sp>
      <p:pic>
        <p:nvPicPr>
          <p:cNvPr id="4" name="Picture 3"/>
          <p:cNvPicPr>
            <a:picLocks noChangeAspect="1"/>
          </p:cNvPicPr>
          <p:nvPr/>
        </p:nvPicPr>
        <p:blipFill>
          <a:blip r:embed="rId2"/>
          <a:stretch>
            <a:fillRect/>
          </a:stretch>
        </p:blipFill>
        <p:spPr>
          <a:xfrm>
            <a:off x="7136777" y="175040"/>
            <a:ext cx="3346496" cy="6530266"/>
          </a:xfrm>
          <a:prstGeom prst="rect">
            <a:avLst/>
          </a:prstGeom>
        </p:spPr>
      </p:pic>
    </p:spTree>
    <p:extLst>
      <p:ext uri="{BB962C8B-B14F-4D97-AF65-F5344CB8AC3E}">
        <p14:creationId xmlns:p14="http://schemas.microsoft.com/office/powerpoint/2010/main" val="412525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219" y="446062"/>
            <a:ext cx="11328472" cy="1668488"/>
          </a:xfrm>
        </p:spPr>
        <p:txBody>
          <a:bodyPr>
            <a:noAutofit/>
          </a:bodyPr>
          <a:lstStyle/>
          <a:p>
            <a:pPr>
              <a:buClr>
                <a:schemeClr val="tx1"/>
              </a:buClr>
            </a:pPr>
            <a:r>
              <a:rPr lang="en-GB" altLang="en-US" sz="2000" b="1" dirty="0">
                <a:solidFill>
                  <a:srgbClr val="FF0000"/>
                </a:solidFill>
                <a:latin typeface="+mn-lt"/>
                <a:cs typeface="Arial" panose="020B0604020202020204" pitchFamily="34" charset="0"/>
              </a:rPr>
              <a:t>Exit ticket: </a:t>
            </a:r>
            <a:br>
              <a:rPr lang="en-GB" altLang="en-US" sz="2000" b="1" dirty="0">
                <a:solidFill>
                  <a:srgbClr val="FF0000"/>
                </a:solidFill>
                <a:latin typeface="+mn-lt"/>
                <a:cs typeface="Arial" panose="020B0604020202020204" pitchFamily="34" charset="0"/>
              </a:rPr>
            </a:br>
            <a:r>
              <a:rPr lang="en-GB" altLang="en-US" sz="2000" b="1" dirty="0">
                <a:solidFill>
                  <a:srgbClr val="7030A0"/>
                </a:solidFill>
                <a:latin typeface="+mn-lt"/>
                <a:cs typeface="Arial" panose="020B0604020202020204" pitchFamily="34" charset="0"/>
              </a:rPr>
              <a:t>c. </a:t>
            </a:r>
            <a:r>
              <a:rPr lang="en-AU" sz="2000" b="1" u="sng" dirty="0">
                <a:solidFill>
                  <a:srgbClr val="7030A0"/>
                </a:solidFill>
                <a:latin typeface="+mn-lt"/>
              </a:rPr>
              <a:t>Explain</a:t>
            </a:r>
            <a:r>
              <a:rPr lang="en-AU" sz="2000" dirty="0">
                <a:latin typeface="+mn-lt"/>
              </a:rPr>
              <a:t> the role of </a:t>
            </a:r>
            <a:r>
              <a:rPr lang="en-AU" sz="2000" b="1" dirty="0">
                <a:latin typeface="+mn-lt"/>
              </a:rPr>
              <a:t>helicase</a:t>
            </a:r>
            <a:r>
              <a:rPr lang="en-AU" sz="2000" dirty="0">
                <a:latin typeface="+mn-lt"/>
              </a:rPr>
              <a:t> (in terms of unwinding the double helix and separation of the strands) and </a:t>
            </a:r>
            <a:r>
              <a:rPr lang="en-AU" sz="2000" b="1" dirty="0">
                <a:latin typeface="+mn-lt"/>
              </a:rPr>
              <a:t>DNA polymerase </a:t>
            </a:r>
            <a:r>
              <a:rPr lang="en-AU" sz="2000" dirty="0">
                <a:latin typeface="+mn-lt"/>
              </a:rPr>
              <a:t>(in terms of formation of the new complementary strands) in the process of DNA replication. Reference should be made to the </a:t>
            </a:r>
            <a:r>
              <a:rPr lang="en-AU" sz="2000" b="1" dirty="0">
                <a:latin typeface="+mn-lt"/>
              </a:rPr>
              <a:t>direction of replication.</a:t>
            </a:r>
            <a:br>
              <a:rPr lang="en-AU" sz="2000" b="1" dirty="0">
                <a:latin typeface="+mn-lt"/>
              </a:rPr>
            </a:br>
            <a:br>
              <a:rPr lang="en-AU" sz="2000" dirty="0">
                <a:latin typeface="+mn-lt"/>
                <a:cs typeface="Arial" panose="020B0604020202020204" pitchFamily="34" charset="0"/>
              </a:rPr>
            </a:br>
            <a:r>
              <a:rPr lang="en-AU" sz="2000" b="1" dirty="0">
                <a:latin typeface="+mn-lt"/>
              </a:rPr>
              <a:t>EXTERNAL EXAM 2020 SA 2 </a:t>
            </a:r>
            <a:endParaRPr lang="en-AU" sz="2000" dirty="0">
              <a:latin typeface="+mn-lt"/>
              <a:cs typeface="Arial" panose="020B0604020202020204" pitchFamily="34" charset="0"/>
            </a:endParaRPr>
          </a:p>
        </p:txBody>
      </p:sp>
      <p:sp>
        <p:nvSpPr>
          <p:cNvPr id="5" name="Rectangle 6"/>
          <p:cNvSpPr>
            <a:spLocks noChangeArrowheads="1"/>
          </p:cNvSpPr>
          <p:nvPr/>
        </p:nvSpPr>
        <p:spPr bwMode="auto">
          <a:xfrm>
            <a:off x="2763838" y="674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TW"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AU"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TW" sz="1800" b="0" i="0" u="none" strike="noStrike" cap="none" normalizeH="0" baseline="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539219" y="2798618"/>
            <a:ext cx="9720073" cy="3302924"/>
          </a:xfrm>
        </p:spPr>
        <p:txBody>
          <a:bodyPr/>
          <a:lstStyle/>
          <a:p>
            <a:r>
              <a:rPr lang="en-AU" b="1" dirty="0">
                <a:solidFill>
                  <a:srgbClr val="FF0000"/>
                </a:solidFill>
              </a:rPr>
              <a:t>QUESTION 3 (4 marks) </a:t>
            </a:r>
            <a:endParaRPr lang="en-AU" dirty="0">
              <a:solidFill>
                <a:srgbClr val="FF0000"/>
              </a:solidFill>
            </a:endParaRPr>
          </a:p>
          <a:p>
            <a:r>
              <a:rPr lang="en-AU" dirty="0">
                <a:solidFill>
                  <a:srgbClr val="FF0000"/>
                </a:solidFill>
              </a:rPr>
              <a:t>Explain the role of the enzymes helicase and DNA polymerase in the process of DNA replication.</a:t>
            </a:r>
          </a:p>
          <a:p>
            <a:endParaRPr lang="en-AU" dirty="0"/>
          </a:p>
        </p:txBody>
      </p:sp>
    </p:spTree>
    <p:extLst>
      <p:ext uri="{BB962C8B-B14F-4D97-AF65-F5344CB8AC3E}">
        <p14:creationId xmlns:p14="http://schemas.microsoft.com/office/powerpoint/2010/main" val="373728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7103" y="1051936"/>
            <a:ext cx="8964613" cy="4555091"/>
          </a:xfrm>
          <a:prstGeom prst="rect">
            <a:avLst/>
          </a:prstGeom>
          <a:noFill/>
        </p:spPr>
        <p:txBody>
          <a:bodyPr lIns="91438" tIns="45719" rIns="91438" bIns="45719">
            <a:spAutoFit/>
          </a:bodyPr>
          <a:lstStyle/>
          <a:p>
            <a:pPr eaLnBrk="1" hangingPunct="1">
              <a:defRPr/>
            </a:pPr>
            <a:r>
              <a:rPr lang="en-AU" sz="3000" b="1" dirty="0"/>
              <a:t>Further research</a:t>
            </a:r>
          </a:p>
          <a:p>
            <a:pPr eaLnBrk="1" hangingPunct="1">
              <a:defRPr/>
            </a:pPr>
            <a:endParaRPr lang="en-AU" dirty="0"/>
          </a:p>
          <a:p>
            <a:pPr marL="342900" indent="-342900">
              <a:buFont typeface="+mj-lt"/>
              <a:buAutoNum type="arabicPeriod"/>
              <a:defRPr/>
            </a:pPr>
            <a:r>
              <a:rPr lang="en-AU" sz="2800" dirty="0"/>
              <a:t>DNA Structure and Function.</a:t>
            </a:r>
          </a:p>
          <a:p>
            <a:pPr eaLnBrk="1" hangingPunct="1">
              <a:defRPr/>
            </a:pPr>
            <a:r>
              <a:rPr lang="en-AU" sz="2800" dirty="0"/>
              <a:t>“DNA” (Khan Academy)</a:t>
            </a:r>
          </a:p>
          <a:p>
            <a:pPr eaLnBrk="1" hangingPunct="1">
              <a:defRPr/>
            </a:pPr>
            <a:r>
              <a:rPr lang="en-AU" sz="2800" u="sng" dirty="0">
                <a:hlinkClick r:id="rId3"/>
              </a:rPr>
              <a:t>https://www.youtube.com/watch?v=_-vZ_g7K6P0</a:t>
            </a:r>
            <a:endParaRPr lang="en-AU" sz="2800" u="sng" dirty="0"/>
          </a:p>
          <a:p>
            <a:pPr eaLnBrk="1" hangingPunct="1">
              <a:defRPr/>
            </a:pPr>
            <a:endParaRPr lang="en-AU" sz="2800" u="sng" dirty="0">
              <a:solidFill>
                <a:srgbClr val="FF0000"/>
              </a:solidFill>
            </a:endParaRPr>
          </a:p>
          <a:p>
            <a:pPr eaLnBrk="1" hangingPunct="1">
              <a:defRPr/>
            </a:pPr>
            <a:r>
              <a:rPr lang="en-AU" sz="2800" dirty="0"/>
              <a:t>2. DNA Structure and Replication.</a:t>
            </a:r>
          </a:p>
          <a:p>
            <a:pPr eaLnBrk="1" hangingPunct="1">
              <a:defRPr/>
            </a:pPr>
            <a:r>
              <a:rPr lang="en-AU" sz="2800" dirty="0"/>
              <a:t>“DNA Structure and Replication: Crash Course Biology #10” (Crash Course)</a:t>
            </a:r>
          </a:p>
          <a:p>
            <a:pPr eaLnBrk="1" hangingPunct="1">
              <a:defRPr/>
            </a:pPr>
            <a:r>
              <a:rPr lang="en-AU" sz="2800" u="sng" dirty="0">
                <a:hlinkClick r:id="rId4"/>
              </a:rPr>
              <a:t>https://www.youtube.com/watch?v=8kK2zwjRV0M</a:t>
            </a:r>
            <a:endParaRPr lang="en-AU" sz="2800" u="sng" dirty="0"/>
          </a:p>
          <a:p>
            <a:pPr eaLnBrk="1" hangingPunct="1">
              <a:defRPr/>
            </a:pPr>
            <a:endParaRPr lang="en-AU" dirty="0"/>
          </a:p>
        </p:txBody>
      </p:sp>
    </p:spTree>
    <p:extLst>
      <p:ext uri="{BB962C8B-B14F-4D97-AF65-F5344CB8AC3E}">
        <p14:creationId xmlns:p14="http://schemas.microsoft.com/office/powerpoint/2010/main" val="14397644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90D88-5958-FA40-BE02-9B71F46D73D9}"/>
              </a:ext>
            </a:extLst>
          </p:cNvPr>
          <p:cNvSpPr>
            <a:spLocks noGrp="1"/>
          </p:cNvSpPr>
          <p:nvPr>
            <p:ph type="title"/>
          </p:nvPr>
        </p:nvSpPr>
        <p:spPr/>
        <p:txBody>
          <a:bodyPr/>
          <a:lstStyle/>
          <a:p>
            <a:r>
              <a:rPr lang="en-US" dirty="0"/>
              <a:t>Learning intention		Success criteria</a:t>
            </a:r>
          </a:p>
        </p:txBody>
      </p:sp>
      <p:sp>
        <p:nvSpPr>
          <p:cNvPr id="5" name="Content Placeholder 4">
            <a:extLst>
              <a:ext uri="{FF2B5EF4-FFF2-40B4-BE49-F238E27FC236}">
                <a16:creationId xmlns:a16="http://schemas.microsoft.com/office/drawing/2014/main" id="{A5222ED6-95FA-6B46-B15F-2421152B266D}"/>
              </a:ext>
            </a:extLst>
          </p:cNvPr>
          <p:cNvSpPr>
            <a:spLocks noGrp="1"/>
          </p:cNvSpPr>
          <p:nvPr>
            <p:ph sz="half" idx="1"/>
          </p:nvPr>
        </p:nvSpPr>
        <p:spPr>
          <a:xfrm>
            <a:off x="742950" y="1963711"/>
            <a:ext cx="5214937" cy="4601981"/>
          </a:xfrm>
        </p:spPr>
        <p:txBody>
          <a:bodyPr>
            <a:noAutofit/>
          </a:bodyPr>
          <a:lstStyle/>
          <a:p>
            <a:pPr marL="457200" lvl="0" indent="-457200">
              <a:buClrTx/>
              <a:buFont typeface="+mj-lt"/>
              <a:buAutoNum type="alphaLcParenR" startAt="3"/>
            </a:pPr>
            <a:r>
              <a:rPr lang="en-AU" sz="2800" b="1" u="sng" dirty="0">
                <a:solidFill>
                  <a:srgbClr val="7030A0"/>
                </a:solidFill>
              </a:rPr>
              <a:t>Explain</a:t>
            </a:r>
            <a:r>
              <a:rPr lang="en-AU" sz="2800" dirty="0"/>
              <a:t> the role of </a:t>
            </a:r>
            <a:r>
              <a:rPr lang="en-AU" sz="2800" b="1" dirty="0"/>
              <a:t>helicase</a:t>
            </a:r>
            <a:r>
              <a:rPr lang="en-AU" sz="2800" dirty="0"/>
              <a:t> (in terms of unwinding the double helix and separation of the strands) and </a:t>
            </a:r>
            <a:r>
              <a:rPr lang="en-AU" sz="2800" b="1" dirty="0"/>
              <a:t>DNA polymerase </a:t>
            </a:r>
            <a:r>
              <a:rPr lang="en-AU" sz="2800" dirty="0"/>
              <a:t>(in terms of formation of the new complementary strands) in the process of DNA replication. Reference should be made to the </a:t>
            </a:r>
            <a:r>
              <a:rPr lang="en-AU" sz="2800" b="1" dirty="0"/>
              <a:t>direction of replication.</a:t>
            </a:r>
          </a:p>
        </p:txBody>
      </p:sp>
      <p:sp>
        <p:nvSpPr>
          <p:cNvPr id="6" name="Content Placeholder 4">
            <a:extLst>
              <a:ext uri="{FF2B5EF4-FFF2-40B4-BE49-F238E27FC236}">
                <a16:creationId xmlns:a16="http://schemas.microsoft.com/office/drawing/2014/main" id="{F1B304D2-DECD-E74F-B154-E0914F0DBC23}"/>
              </a:ext>
            </a:extLst>
          </p:cNvPr>
          <p:cNvSpPr txBox="1">
            <a:spLocks/>
          </p:cNvSpPr>
          <p:nvPr/>
        </p:nvSpPr>
        <p:spPr>
          <a:xfrm>
            <a:off x="6481763" y="1962568"/>
            <a:ext cx="4786313" cy="460198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0"/>
            <a:r>
              <a:rPr lang="en-AU" sz="2800" b="1" dirty="0">
                <a:solidFill>
                  <a:srgbClr val="7030A0"/>
                </a:solidFill>
              </a:rPr>
              <a:t>Describe in more detail</a:t>
            </a:r>
            <a:r>
              <a:rPr lang="en-AU" sz="2800" dirty="0">
                <a:solidFill>
                  <a:srgbClr val="7030A0"/>
                </a:solidFill>
              </a:rPr>
              <a:t> </a:t>
            </a:r>
            <a:r>
              <a:rPr lang="en-AU" sz="2800" dirty="0"/>
              <a:t>the role of helicase (in terms of unwinding the double helix and separation of the strands) and DNA polymerase (in terms of formation of the new complementary strands) in the process of DNA replication. Reference should be made to the direction of replication</a:t>
            </a:r>
          </a:p>
        </p:txBody>
      </p:sp>
    </p:spTree>
    <p:extLst>
      <p:ext uri="{BB962C8B-B14F-4D97-AF65-F5344CB8AC3E}">
        <p14:creationId xmlns:p14="http://schemas.microsoft.com/office/powerpoint/2010/main" val="165995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C38C-A8D4-C048-83C2-D20235E9AB00}"/>
              </a:ext>
            </a:extLst>
          </p:cNvPr>
          <p:cNvSpPr>
            <a:spLocks noGrp="1"/>
          </p:cNvSpPr>
          <p:nvPr>
            <p:ph type="title"/>
          </p:nvPr>
        </p:nvSpPr>
        <p:spPr>
          <a:xfrm>
            <a:off x="1024128" y="43909"/>
            <a:ext cx="9720072" cy="648498"/>
          </a:xfrm>
        </p:spPr>
        <p:txBody>
          <a:bodyPr>
            <a:normAutofit fontScale="90000"/>
          </a:bodyPr>
          <a:lstStyle/>
          <a:p>
            <a:r>
              <a:rPr lang="en-US" dirty="0"/>
              <a:t>Syllabus check:</a:t>
            </a:r>
          </a:p>
        </p:txBody>
      </p:sp>
      <p:sp>
        <p:nvSpPr>
          <p:cNvPr id="3" name="Text Placeholder 2">
            <a:extLst>
              <a:ext uri="{FF2B5EF4-FFF2-40B4-BE49-F238E27FC236}">
                <a16:creationId xmlns:a16="http://schemas.microsoft.com/office/drawing/2014/main" id="{1F6E597E-CB83-B645-A0B3-FFA71D35FA75}"/>
              </a:ext>
            </a:extLst>
          </p:cNvPr>
          <p:cNvSpPr>
            <a:spLocks noGrp="1"/>
          </p:cNvSpPr>
          <p:nvPr>
            <p:ph type="body" idx="1"/>
          </p:nvPr>
        </p:nvSpPr>
        <p:spPr>
          <a:xfrm>
            <a:off x="928749" y="692408"/>
            <a:ext cx="3566160" cy="617220"/>
          </a:xfrm>
        </p:spPr>
        <p:txBody>
          <a:bodyPr>
            <a:normAutofit fontScale="92500" lnSpcReduction="10000"/>
          </a:bodyPr>
          <a:lstStyle/>
          <a:p>
            <a:r>
              <a:rPr lang="en-US" dirty="0"/>
              <a:t>By the end of the lesson you should be able to…</a:t>
            </a:r>
          </a:p>
        </p:txBody>
      </p:sp>
      <p:sp>
        <p:nvSpPr>
          <p:cNvPr id="5" name="Text Placeholder 4">
            <a:extLst>
              <a:ext uri="{FF2B5EF4-FFF2-40B4-BE49-F238E27FC236}">
                <a16:creationId xmlns:a16="http://schemas.microsoft.com/office/drawing/2014/main" id="{3270B3D8-9EC6-C644-B4AE-96C8EA9717A4}"/>
              </a:ext>
            </a:extLst>
          </p:cNvPr>
          <p:cNvSpPr>
            <a:spLocks noGrp="1"/>
          </p:cNvSpPr>
          <p:nvPr>
            <p:ph type="body" sz="quarter" idx="3"/>
          </p:nvPr>
        </p:nvSpPr>
        <p:spPr>
          <a:xfrm>
            <a:off x="6448967" y="805296"/>
            <a:ext cx="3566160" cy="365739"/>
          </a:xfrm>
        </p:spPr>
        <p:txBody>
          <a:bodyPr>
            <a:normAutofit fontScale="92500" lnSpcReduction="10000"/>
          </a:bodyPr>
          <a:lstStyle/>
          <a:p>
            <a:r>
              <a:rPr lang="en-US" dirty="0"/>
              <a:t>NOTE SPECIFICALLY….</a:t>
            </a:r>
          </a:p>
        </p:txBody>
      </p:sp>
      <p:sp>
        <p:nvSpPr>
          <p:cNvPr id="10" name="Rectangle 9">
            <a:extLst>
              <a:ext uri="{FF2B5EF4-FFF2-40B4-BE49-F238E27FC236}">
                <a16:creationId xmlns:a16="http://schemas.microsoft.com/office/drawing/2014/main" id="{3B013EDC-B3C0-AB4F-9E95-4C3CAB1E1ACF}"/>
              </a:ext>
            </a:extLst>
          </p:cNvPr>
          <p:cNvSpPr/>
          <p:nvPr/>
        </p:nvSpPr>
        <p:spPr>
          <a:xfrm>
            <a:off x="885372" y="692407"/>
            <a:ext cx="5261430" cy="5447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sp>
        <p:nvSpPr>
          <p:cNvPr id="11" name="Rectangle 10">
            <a:extLst>
              <a:ext uri="{FF2B5EF4-FFF2-40B4-BE49-F238E27FC236}">
                <a16:creationId xmlns:a16="http://schemas.microsoft.com/office/drawing/2014/main" id="{30E1662A-2BEE-3044-81B8-8CC0779E9164}"/>
              </a:ext>
            </a:extLst>
          </p:cNvPr>
          <p:cNvSpPr/>
          <p:nvPr/>
        </p:nvSpPr>
        <p:spPr>
          <a:xfrm>
            <a:off x="6347367" y="692408"/>
            <a:ext cx="5060862" cy="5447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pic>
        <p:nvPicPr>
          <p:cNvPr id="6" name="Picture 5"/>
          <p:cNvPicPr>
            <a:picLocks noChangeAspect="1"/>
          </p:cNvPicPr>
          <p:nvPr/>
        </p:nvPicPr>
        <p:blipFill>
          <a:blip r:embed="rId2"/>
          <a:stretch>
            <a:fillRect/>
          </a:stretch>
        </p:blipFill>
        <p:spPr>
          <a:xfrm>
            <a:off x="87087" y="1340905"/>
            <a:ext cx="6133355" cy="3339271"/>
          </a:xfrm>
          <a:prstGeom prst="rect">
            <a:avLst/>
          </a:prstGeom>
        </p:spPr>
      </p:pic>
      <p:pic>
        <p:nvPicPr>
          <p:cNvPr id="7" name="Picture 6"/>
          <p:cNvPicPr>
            <a:picLocks noChangeAspect="1"/>
          </p:cNvPicPr>
          <p:nvPr/>
        </p:nvPicPr>
        <p:blipFill>
          <a:blip r:embed="rId3"/>
          <a:stretch>
            <a:fillRect/>
          </a:stretch>
        </p:blipFill>
        <p:spPr>
          <a:xfrm>
            <a:off x="6220441" y="1340904"/>
            <a:ext cx="5971559" cy="3202853"/>
          </a:xfrm>
          <a:prstGeom prst="rect">
            <a:avLst/>
          </a:prstGeom>
        </p:spPr>
      </p:pic>
    </p:spTree>
    <p:extLst>
      <p:ext uri="{BB962C8B-B14F-4D97-AF65-F5344CB8AC3E}">
        <p14:creationId xmlns:p14="http://schemas.microsoft.com/office/powerpoint/2010/main" val="317414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94065" y="1112404"/>
            <a:ext cx="9720072" cy="775796"/>
          </a:xfrm>
        </p:spPr>
        <p:txBody>
          <a:bodyPr anchor="b">
            <a:normAutofit/>
          </a:bodyPr>
          <a:lstStyle/>
          <a:p>
            <a:pPr>
              <a:tabLst>
                <a:tab pos="669703" algn="l"/>
              </a:tabLst>
            </a:pPr>
            <a:r>
              <a:rPr lang="en-US" altLang="en-US" dirty="0"/>
              <a:t>WHY DOES DNA REPLICATE?</a:t>
            </a:r>
          </a:p>
        </p:txBody>
      </p:sp>
      <p:sp>
        <p:nvSpPr>
          <p:cNvPr id="22" name="Content Placeholder 4">
            <a:extLst>
              <a:ext uri="{FF2B5EF4-FFF2-40B4-BE49-F238E27FC236}">
                <a16:creationId xmlns:a16="http://schemas.microsoft.com/office/drawing/2014/main" id="{F1B304D2-DECD-E74F-B154-E0914F0DBC23}"/>
              </a:ext>
            </a:extLst>
          </p:cNvPr>
          <p:cNvSpPr txBox="1">
            <a:spLocks/>
          </p:cNvSpPr>
          <p:nvPr/>
        </p:nvSpPr>
        <p:spPr>
          <a:xfrm>
            <a:off x="794065" y="1962568"/>
            <a:ext cx="10474011" cy="460198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a:buNone/>
            </a:pPr>
            <a:r>
              <a:rPr lang="en-AU" dirty="0"/>
              <a:t>You (and other multicellular organisms) started life as a single cell. By the time you reach adulthood you are built from trillions of semi-independently functioning cells of hundreds of types. The vast majority of these cells possesses the entire complement of 46 chromosomes that was carried by that first fertilised egg cell. Between these two points in time your cells must replicate, this process is call cellular division. As each cell must be able to function it must possess a full complement of those original chromosomes (there are some exceptions to this rule), therefor, before a cell can divide it must make a copy of its chromosomes. This process is call DNA replication.</a:t>
            </a:r>
          </a:p>
        </p:txBody>
      </p:sp>
    </p:spTree>
    <p:extLst>
      <p:ext uri="{BB962C8B-B14F-4D97-AF65-F5344CB8AC3E}">
        <p14:creationId xmlns:p14="http://schemas.microsoft.com/office/powerpoint/2010/main" val="197462647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60319" y="724506"/>
            <a:ext cx="9720072" cy="775796"/>
          </a:xfrm>
        </p:spPr>
        <p:txBody>
          <a:bodyPr anchor="b">
            <a:normAutofit/>
          </a:bodyPr>
          <a:lstStyle/>
          <a:p>
            <a:pPr>
              <a:tabLst>
                <a:tab pos="669703" algn="l"/>
              </a:tabLst>
            </a:pPr>
            <a:r>
              <a:rPr lang="en-US" altLang="en-US" dirty="0">
                <a:solidFill>
                  <a:srgbClr val="FF0000"/>
                </a:solidFill>
              </a:rPr>
              <a:t>DNA Replication</a:t>
            </a:r>
          </a:p>
        </p:txBody>
      </p:sp>
      <p:sp>
        <p:nvSpPr>
          <p:cNvPr id="22" name="Content Placeholder 4">
            <a:extLst>
              <a:ext uri="{FF2B5EF4-FFF2-40B4-BE49-F238E27FC236}">
                <a16:creationId xmlns:a16="http://schemas.microsoft.com/office/drawing/2014/main" id="{F1B304D2-DECD-E74F-B154-E0914F0DBC23}"/>
              </a:ext>
            </a:extLst>
          </p:cNvPr>
          <p:cNvSpPr txBox="1">
            <a:spLocks/>
          </p:cNvSpPr>
          <p:nvPr/>
        </p:nvSpPr>
        <p:spPr>
          <a:xfrm>
            <a:off x="822037" y="1500302"/>
            <a:ext cx="4645890" cy="484508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AU" sz="2000" dirty="0">
                <a:solidFill>
                  <a:srgbClr val="FF0000"/>
                </a:solidFill>
              </a:rPr>
              <a:t>DNA replication is termed </a:t>
            </a:r>
            <a:r>
              <a:rPr lang="en-AU" sz="2000" b="1" dirty="0">
                <a:solidFill>
                  <a:srgbClr val="FF0000"/>
                </a:solidFill>
              </a:rPr>
              <a:t>semiconservative</a:t>
            </a:r>
            <a:r>
              <a:rPr lang="en-AU" sz="2000" dirty="0">
                <a:solidFill>
                  <a:srgbClr val="FF0000"/>
                </a:solidFill>
              </a:rPr>
              <a:t> replication because each replicated DNA contains one strand of the original DNA and one new strand. </a:t>
            </a:r>
            <a:r>
              <a:rPr lang="en-AU" sz="2000" dirty="0"/>
              <a:t>Free nucleotides, which are formed in the cytoplasm, pass through the pores of the nuclear membrane to be available for DNA replication (or the formation of messenger RNA for protein synthesis). A variety of cellular processes occur to prevent mutations or mistakes in replication. These involve proofreading and error checking to ensure that replicated DNA are exact copies of the parent DNA.</a:t>
            </a:r>
          </a:p>
        </p:txBody>
      </p:sp>
      <p:pic>
        <p:nvPicPr>
          <p:cNvPr id="10" name="Picture 9"/>
          <p:cNvPicPr>
            <a:picLocks noChangeAspect="1"/>
          </p:cNvPicPr>
          <p:nvPr/>
        </p:nvPicPr>
        <p:blipFill>
          <a:blip r:embed="rId3"/>
          <a:stretch>
            <a:fillRect/>
          </a:stretch>
        </p:blipFill>
        <p:spPr>
          <a:xfrm>
            <a:off x="5739500" y="1343283"/>
            <a:ext cx="5791223" cy="3912207"/>
          </a:xfrm>
          <a:prstGeom prst="rect">
            <a:avLst/>
          </a:prstGeom>
        </p:spPr>
      </p:pic>
    </p:spTree>
    <p:extLst>
      <p:ext uri="{BB962C8B-B14F-4D97-AF65-F5344CB8AC3E}">
        <p14:creationId xmlns:p14="http://schemas.microsoft.com/office/powerpoint/2010/main" val="89467899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60319" y="724506"/>
            <a:ext cx="9720072" cy="775796"/>
          </a:xfrm>
        </p:spPr>
        <p:txBody>
          <a:bodyPr anchor="b">
            <a:normAutofit/>
          </a:bodyPr>
          <a:lstStyle/>
          <a:p>
            <a:pPr>
              <a:tabLst>
                <a:tab pos="669703" algn="l"/>
              </a:tabLst>
            </a:pPr>
            <a:r>
              <a:rPr lang="en-US" altLang="en-US" dirty="0">
                <a:solidFill>
                  <a:srgbClr val="FF0000"/>
                </a:solidFill>
              </a:rPr>
              <a:t>DNA directionality</a:t>
            </a:r>
          </a:p>
        </p:txBody>
      </p:sp>
      <p:sp>
        <p:nvSpPr>
          <p:cNvPr id="22" name="Content Placeholder 4">
            <a:extLst>
              <a:ext uri="{FF2B5EF4-FFF2-40B4-BE49-F238E27FC236}">
                <a16:creationId xmlns:a16="http://schemas.microsoft.com/office/drawing/2014/main" id="{F1B304D2-DECD-E74F-B154-E0914F0DBC23}"/>
              </a:ext>
            </a:extLst>
          </p:cNvPr>
          <p:cNvSpPr txBox="1">
            <a:spLocks/>
          </p:cNvSpPr>
          <p:nvPr/>
        </p:nvSpPr>
        <p:spPr>
          <a:xfrm>
            <a:off x="822036" y="1886549"/>
            <a:ext cx="5412509" cy="460198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AU" sz="1600" dirty="0"/>
              <a:t>From Figure2, it can be seen that </a:t>
            </a:r>
            <a:r>
              <a:rPr lang="en-AU" sz="1600" dirty="0">
                <a:solidFill>
                  <a:srgbClr val="FF0000"/>
                </a:solidFill>
              </a:rPr>
              <a:t>the two DNA strands have directionality. Each strand has a 3 (three-prime) end</a:t>
            </a:r>
            <a:r>
              <a:rPr lang="en-AU" sz="1600" dirty="0"/>
              <a:t>, named after the C3 carbon atom of the sugar molecule that has a ‘free’ OH (hydroxyl) group that is not linked. </a:t>
            </a:r>
            <a:r>
              <a:rPr lang="en-AU" sz="1600" dirty="0">
                <a:solidFill>
                  <a:srgbClr val="FF0000"/>
                </a:solidFill>
              </a:rPr>
              <a:t>The opposite end of each strand ends in a 5(five-prime) end</a:t>
            </a:r>
            <a:r>
              <a:rPr lang="en-AU" sz="1600" dirty="0"/>
              <a:t>, named after the C5 carbon atom of the sugar molecule that is linked to the phosphate.</a:t>
            </a:r>
            <a:r>
              <a:rPr lang="en-AU" sz="1600" dirty="0">
                <a:solidFill>
                  <a:srgbClr val="FF0000"/>
                </a:solidFill>
              </a:rPr>
              <a:t> Each nucleotide on the complementary strand is reversed. The strands of the double helix therefore run from 3 to 5 on the left strand and from 5 to 3 on the opposite strand– they are antiparallel. This directionality is important in DNA replication because the enzyme DNA polymerase can only synthesise DNA in one direction, </a:t>
            </a:r>
            <a:r>
              <a:rPr lang="en-AU" sz="1600" dirty="0"/>
              <a:t>by adding nucleotides to the 3 end of the template DNA.</a:t>
            </a:r>
            <a:endParaRPr lang="en-AU" sz="1600"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5680" y="225742"/>
            <a:ext cx="2792860" cy="2405668"/>
          </a:xfrm>
          <a:prstGeom prst="rect">
            <a:avLst/>
          </a:prstGeom>
        </p:spPr>
      </p:pic>
      <p:pic>
        <p:nvPicPr>
          <p:cNvPr id="1026" name="Picture 2" descr="https://qph.fs.quoracdn.net/main-qimg-70047170ffd6ac5610c52e6a57d929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947" y="1592666"/>
            <a:ext cx="4045672" cy="463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76726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01684" y="157164"/>
            <a:ext cx="6716520" cy="6443662"/>
          </a:xfrm>
          <a:prstGeom prst="rect">
            <a:avLst/>
          </a:prstGeom>
        </p:spPr>
      </p:pic>
    </p:spTree>
    <p:extLst>
      <p:ext uri="{BB962C8B-B14F-4D97-AF65-F5344CB8AC3E}">
        <p14:creationId xmlns:p14="http://schemas.microsoft.com/office/powerpoint/2010/main" val="256306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60319" y="724506"/>
            <a:ext cx="9720072" cy="775796"/>
          </a:xfrm>
        </p:spPr>
        <p:txBody>
          <a:bodyPr anchor="b">
            <a:normAutofit/>
          </a:bodyPr>
          <a:lstStyle/>
          <a:p>
            <a:pPr>
              <a:tabLst>
                <a:tab pos="669703" algn="l"/>
              </a:tabLst>
            </a:pPr>
            <a:r>
              <a:rPr lang="en-US" altLang="en-US" dirty="0">
                <a:solidFill>
                  <a:schemeClr val="tx1"/>
                </a:solidFill>
              </a:rPr>
              <a:t>DNA Replication</a:t>
            </a:r>
          </a:p>
        </p:txBody>
      </p:sp>
      <p:sp>
        <p:nvSpPr>
          <p:cNvPr id="22" name="Content Placeholder 4">
            <a:extLst>
              <a:ext uri="{FF2B5EF4-FFF2-40B4-BE49-F238E27FC236}">
                <a16:creationId xmlns:a16="http://schemas.microsoft.com/office/drawing/2014/main" id="{F1B304D2-DECD-E74F-B154-E0914F0DBC23}"/>
              </a:ext>
            </a:extLst>
          </p:cNvPr>
          <p:cNvSpPr txBox="1">
            <a:spLocks/>
          </p:cNvSpPr>
          <p:nvPr/>
        </p:nvSpPr>
        <p:spPr>
          <a:xfrm>
            <a:off x="822037" y="1500302"/>
            <a:ext cx="5606472" cy="460198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AU" sz="2400" dirty="0"/>
              <a:t>DNA replication occurs in four main steps:</a:t>
            </a:r>
          </a:p>
          <a:p>
            <a:pPr marL="688086" lvl="1" indent="-514350">
              <a:buClrTx/>
              <a:buFont typeface="+mj-lt"/>
              <a:buAutoNum type="romanUcPeriod"/>
            </a:pPr>
            <a:r>
              <a:rPr lang="en-AU" sz="2400" dirty="0"/>
              <a:t>separation of DNA strands (DNA helicase)</a:t>
            </a:r>
          </a:p>
          <a:p>
            <a:pPr marL="688086" lvl="1" indent="-514350">
              <a:buClrTx/>
              <a:buFont typeface="+mj-lt"/>
              <a:buAutoNum type="romanUcPeriod"/>
            </a:pPr>
            <a:r>
              <a:rPr lang="en-AU" sz="2400" dirty="0"/>
              <a:t>Initiation </a:t>
            </a:r>
          </a:p>
          <a:p>
            <a:pPr marL="688086" lvl="1" indent="-514350">
              <a:buClrTx/>
              <a:buFont typeface="+mj-lt"/>
              <a:buAutoNum type="romanUcPeriod"/>
            </a:pPr>
            <a:r>
              <a:rPr lang="en-AU" sz="2400" dirty="0"/>
              <a:t>Elongation (DNA polymerase)</a:t>
            </a:r>
          </a:p>
          <a:p>
            <a:pPr marL="688086" lvl="1" indent="-514350">
              <a:buClrTx/>
              <a:buFont typeface="+mj-lt"/>
              <a:buAutoNum type="romanUcPeriod"/>
            </a:pPr>
            <a:r>
              <a:rPr lang="en-AU" sz="2400" dirty="0"/>
              <a:t>termination.</a:t>
            </a:r>
          </a:p>
          <a:p>
            <a:r>
              <a:rPr lang="en-AU" sz="2400" dirty="0"/>
              <a:t>All of these steps involve complex enzyme-controlled and coordinated processes.</a:t>
            </a:r>
          </a:p>
        </p:txBody>
      </p:sp>
      <p:pic>
        <p:nvPicPr>
          <p:cNvPr id="2" name="Picture 1"/>
          <p:cNvPicPr>
            <a:picLocks noChangeAspect="1"/>
          </p:cNvPicPr>
          <p:nvPr/>
        </p:nvPicPr>
        <p:blipFill>
          <a:blip r:embed="rId3"/>
          <a:stretch>
            <a:fillRect/>
          </a:stretch>
        </p:blipFill>
        <p:spPr>
          <a:xfrm>
            <a:off x="6817447" y="1500302"/>
            <a:ext cx="4547021" cy="3071698"/>
          </a:xfrm>
          <a:prstGeom prst="rect">
            <a:avLst/>
          </a:prstGeom>
        </p:spPr>
      </p:pic>
    </p:spTree>
    <p:extLst>
      <p:ext uri="{BB962C8B-B14F-4D97-AF65-F5344CB8AC3E}">
        <p14:creationId xmlns:p14="http://schemas.microsoft.com/office/powerpoint/2010/main" val="134284618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52707"/>
            <a:ext cx="9720072" cy="837184"/>
          </a:xfrm>
        </p:spPr>
        <p:txBody>
          <a:bodyPr/>
          <a:lstStyle/>
          <a:p>
            <a:r>
              <a:rPr lang="en-AU" dirty="0">
                <a:solidFill>
                  <a:srgbClr val="FF0000"/>
                </a:solidFill>
              </a:rPr>
              <a:t>Separation: helicase</a:t>
            </a:r>
          </a:p>
        </p:txBody>
      </p:sp>
      <p:sp>
        <p:nvSpPr>
          <p:cNvPr id="3" name="Content Placeholder 2"/>
          <p:cNvSpPr>
            <a:spLocks noGrp="1"/>
          </p:cNvSpPr>
          <p:nvPr>
            <p:ph idx="1"/>
          </p:nvPr>
        </p:nvSpPr>
        <p:spPr>
          <a:xfrm>
            <a:off x="1024128" y="1007808"/>
            <a:ext cx="11029327" cy="2040191"/>
          </a:xfrm>
        </p:spPr>
        <p:txBody>
          <a:bodyPr>
            <a:normAutofit fontScale="92500" lnSpcReduction="10000"/>
          </a:bodyPr>
          <a:lstStyle/>
          <a:p>
            <a:r>
              <a:rPr lang="en-AU" dirty="0"/>
              <a:t>Before replication can happen, the </a:t>
            </a:r>
            <a:r>
              <a:rPr lang="en-AU" dirty="0">
                <a:solidFill>
                  <a:srgbClr val="FF0000"/>
                </a:solidFill>
              </a:rPr>
              <a:t>DNA must </a:t>
            </a:r>
            <a:r>
              <a:rPr lang="en-AU" dirty="0"/>
              <a:t>first </a:t>
            </a:r>
            <a:r>
              <a:rPr lang="en-AU" dirty="0">
                <a:solidFill>
                  <a:srgbClr val="FF0000"/>
                </a:solidFill>
              </a:rPr>
              <a:t>be unwound and unzipped by an enzyme called </a:t>
            </a:r>
            <a:r>
              <a:rPr lang="en-AU" b="1" dirty="0">
                <a:solidFill>
                  <a:srgbClr val="FF0000"/>
                </a:solidFill>
              </a:rPr>
              <a:t>DNA helicase</a:t>
            </a:r>
            <a:r>
              <a:rPr lang="en-AU" dirty="0">
                <a:solidFill>
                  <a:srgbClr val="FF0000"/>
                </a:solidFill>
              </a:rPr>
              <a:t>. </a:t>
            </a:r>
          </a:p>
          <a:p>
            <a:r>
              <a:rPr lang="en-AU" dirty="0">
                <a:solidFill>
                  <a:srgbClr val="FF0000"/>
                </a:solidFill>
              </a:rPr>
              <a:t>This enzyme unwinds then separates the two stands of parent DNA by breaking the hydrogen bonds between the nitrogen bases. </a:t>
            </a:r>
          </a:p>
          <a:p>
            <a:r>
              <a:rPr lang="en-AU" dirty="0">
                <a:solidFill>
                  <a:srgbClr val="FF0000"/>
                </a:solidFill>
              </a:rPr>
              <a:t>This results in the exposure of the two strands of nucleotide bases in the formation called the replication fork.</a:t>
            </a:r>
            <a:endParaRPr lang="en-AU" dirty="0"/>
          </a:p>
        </p:txBody>
      </p:sp>
      <p:pic>
        <p:nvPicPr>
          <p:cNvPr id="7" name="Picture 6"/>
          <p:cNvPicPr>
            <a:picLocks noChangeAspect="1"/>
          </p:cNvPicPr>
          <p:nvPr/>
        </p:nvPicPr>
        <p:blipFill>
          <a:blip r:embed="rId2"/>
          <a:stretch>
            <a:fillRect/>
          </a:stretch>
        </p:blipFill>
        <p:spPr>
          <a:xfrm>
            <a:off x="4297217" y="3047999"/>
            <a:ext cx="5941291" cy="3612607"/>
          </a:xfrm>
          <a:prstGeom prst="rect">
            <a:avLst/>
          </a:prstGeom>
        </p:spPr>
      </p:pic>
    </p:spTree>
    <p:extLst>
      <p:ext uri="{BB962C8B-B14F-4D97-AF65-F5344CB8AC3E}">
        <p14:creationId xmlns:p14="http://schemas.microsoft.com/office/powerpoint/2010/main" val="1622472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1045</Words>
  <Application>Microsoft Office PowerPoint</Application>
  <PresentationFormat>Widescreen</PresentationFormat>
  <Paragraphs>51</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Tw Cen MT</vt:lpstr>
      <vt:lpstr>Tw Cen MT Condensed</vt:lpstr>
      <vt:lpstr>Wingdings 3</vt:lpstr>
      <vt:lpstr>Integral</vt:lpstr>
      <vt:lpstr>4.1.1. c – DNA Replication</vt:lpstr>
      <vt:lpstr>Learning intention  Success criteria</vt:lpstr>
      <vt:lpstr>Syllabus check:</vt:lpstr>
      <vt:lpstr>WHY DOES DNA REPLICATE?</vt:lpstr>
      <vt:lpstr>DNA Replication</vt:lpstr>
      <vt:lpstr>DNA directionality</vt:lpstr>
      <vt:lpstr>PowerPoint Presentation</vt:lpstr>
      <vt:lpstr>DNA Replication</vt:lpstr>
      <vt:lpstr>Separation: helicase</vt:lpstr>
      <vt:lpstr>Elongation: DNA Polymerase</vt:lpstr>
      <vt:lpstr>Elongation direction</vt:lpstr>
      <vt:lpstr>Termination </vt:lpstr>
      <vt:lpstr>Exit ticket:  c. Explain the role of helicase (in terms of unwinding the double helix and separation of the strands) and DNA polymerase (in terms of formation of the new complementary strands) in the process of DNA replication. Reference should be made to the direction of replication.  EXTERNAL EXAM 2020 SA 2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enzymes</dc:title>
  <dc:creator>BARRETT, Amanda (axbar10)</dc:creator>
  <cp:lastModifiedBy>NIPPERESS, Emma (enipp2)</cp:lastModifiedBy>
  <cp:revision>287</cp:revision>
  <dcterms:created xsi:type="dcterms:W3CDTF">2019-02-18T05:54:17Z</dcterms:created>
  <dcterms:modified xsi:type="dcterms:W3CDTF">2021-04-24T02:20:54Z</dcterms:modified>
</cp:coreProperties>
</file>