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71" r:id="rId3"/>
    <p:sldId id="389" r:id="rId4"/>
    <p:sldId id="387" r:id="rId5"/>
    <p:sldId id="388" r:id="rId6"/>
    <p:sldId id="385" r:id="rId7"/>
    <p:sldId id="386" r:id="rId8"/>
    <p:sldId id="382" r:id="rId9"/>
    <p:sldId id="358" r:id="rId10"/>
    <p:sldId id="359" r:id="rId11"/>
    <p:sldId id="360" r:id="rId12"/>
    <p:sldId id="361" r:id="rId13"/>
    <p:sldId id="362" r:id="rId14"/>
    <p:sldId id="363" r:id="rId15"/>
    <p:sldId id="364" r:id="rId16"/>
    <p:sldId id="365" r:id="rId17"/>
    <p:sldId id="383" r:id="rId18"/>
    <p:sldId id="366" r:id="rId19"/>
    <p:sldId id="368" r:id="rId20"/>
    <p:sldId id="367" r:id="rId21"/>
    <p:sldId id="381" r:id="rId22"/>
    <p:sldId id="380" r:id="rId23"/>
    <p:sldId id="369" r:id="rId24"/>
    <p:sldId id="390" r:id="rId25"/>
    <p:sldId id="3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Stewart" initials="LS" lastIdx="1" clrIdx="0">
    <p:extLst>
      <p:ext uri="{19B8F6BF-5375-455C-9EA6-DF929625EA0E}">
        <p15:presenceInfo xmlns:p15="http://schemas.microsoft.com/office/powerpoint/2012/main" userId="S-1-5-21-2352012318-2516782138-888662422-8456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51" autoAdjust="0"/>
    <p:restoredTop sz="94627"/>
  </p:normalViewPr>
  <p:slideViewPr>
    <p:cSldViewPr snapToGrid="0" snapToObjects="1">
      <p:cViewPr varScale="1">
        <p:scale>
          <a:sx n="68" d="100"/>
          <a:sy n="68" d="100"/>
        </p:scale>
        <p:origin x="7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E3EFF-570C-4CDA-A040-58397E0E622D}" type="datetimeFigureOut">
              <a:rPr lang="en-AU" smtClean="0"/>
              <a:t>24/04/2021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87EA6-E043-4BF2-852D-E5E84A278EC5}" type="slidenum">
              <a:rPr lang="en-AU" smtClean="0"/>
              <a:t>‹#›</a:t>
            </a:fld>
            <a:endParaRPr lang="en-AU"/>
          </a:p>
        </p:txBody>
      </p:sp>
    </p:spTree>
    <p:extLst>
      <p:ext uri="{BB962C8B-B14F-4D97-AF65-F5344CB8AC3E}">
        <p14:creationId xmlns:p14="http://schemas.microsoft.com/office/powerpoint/2010/main" val="767070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66526060-6750-4EC4-90AC-00301C86F00D}" type="slidenum">
              <a:rPr lang="en-GB" altLang="en-US" sz="1200" smtClean="0"/>
              <a:pPr/>
              <a:t>5</a:t>
            </a:fld>
            <a:endParaRPr lang="en-GB"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xfrm>
            <a:off x="685800" y="4343400"/>
            <a:ext cx="5622925" cy="4114800"/>
          </a:xfrm>
          <a:noFill/>
        </p:spPr>
        <p:txBody>
          <a:bodyPr/>
          <a:lstStyle/>
          <a:p>
            <a:pPr eaLnBrk="1" hangingPunct="1"/>
            <a:endParaRPr lang="en-GB" altLang="en-US"/>
          </a:p>
        </p:txBody>
      </p:sp>
    </p:spTree>
    <p:extLst>
      <p:ext uri="{BB962C8B-B14F-4D97-AF65-F5344CB8AC3E}">
        <p14:creationId xmlns:p14="http://schemas.microsoft.com/office/powerpoint/2010/main" val="567887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E4E104C-0D61-418F-9862-FF0A45D5BC79}" type="slidenum">
              <a:rPr lang="en-GB" altLang="en-US" sz="1200"/>
              <a:pPr eaLnBrk="1" hangingPunct="1"/>
              <a:t>15</a:t>
            </a:fld>
            <a:endParaRPr lang="en-GB"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40317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CCCDAFA-8CCF-46A3-9AEC-12D1CA1ECCFE}" type="slidenum">
              <a:rPr lang="en-GB" altLang="en-US" sz="1200"/>
              <a:pPr eaLnBrk="1" hangingPunct="1"/>
              <a:t>18</a:t>
            </a:fld>
            <a:endParaRPr lang="en-GB"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03336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defRPr/>
            </a:pPr>
            <a:r>
              <a:rPr lang="en-US" altLang="en-US" sz="1200"/>
              <a:t>Cell Biology </a:t>
            </a:r>
          </a:p>
        </p:txBody>
      </p:sp>
      <p:sp>
        <p:nvSpPr>
          <p:cNvPr id="39939" name="Rectangle 3"/>
          <p:cNvSpPr>
            <a:spLocks noGrp="1" noChangeArrowheads="1"/>
          </p:cNvSpPr>
          <p:nvPr>
            <p:ph type="dt" sz="quarter" idx="1"/>
          </p:nvPr>
        </p:nvSpPr>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defRPr/>
            </a:pPr>
            <a:fld id="{33BB5B07-33EA-4BC2-B269-EB4C6A672663}" type="datetime1">
              <a:rPr lang="en-US" altLang="en-US" sz="1200" smtClean="0"/>
              <a:pPr>
                <a:defRPr/>
              </a:pPr>
              <a:t>4/24/2021</a:t>
            </a:fld>
            <a:endParaRPr lang="en-US" altLang="en-US" sz="1200"/>
          </a:p>
        </p:txBody>
      </p:sp>
      <p:sp>
        <p:nvSpPr>
          <p:cNvPr id="39940" name="Rectangle 6"/>
          <p:cNvSpPr>
            <a:spLocks noGrp="1" noChangeArrowheads="1"/>
          </p:cNvSpPr>
          <p:nvPr>
            <p:ph type="ftr" sz="quarter" idx="4"/>
          </p:nvPr>
        </p:nvSpPr>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defRPr/>
            </a:pPr>
            <a:r>
              <a:rPr lang="en-US" altLang="en-US" sz="1200"/>
              <a:t>G. Podgorski, Biol 1010</a:t>
            </a:r>
          </a:p>
        </p:txBody>
      </p:sp>
      <p:sp>
        <p:nvSpPr>
          <p:cNvPr id="450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cs typeface="Arial" panose="020B0604020202020204" pitchFamily="34" charset="0"/>
              </a:defRPr>
            </a:lvl1pPr>
            <a:lvl2pPr marL="742950" indent="-285750">
              <a:defRPr>
                <a:solidFill>
                  <a:schemeClr val="tx1"/>
                </a:solidFill>
                <a:latin typeface="Rockwell" panose="02060603020205020403" pitchFamily="18" charset="0"/>
                <a:cs typeface="Arial" panose="020B0604020202020204" pitchFamily="34" charset="0"/>
              </a:defRPr>
            </a:lvl2pPr>
            <a:lvl3pPr marL="1143000" indent="-228600">
              <a:defRPr>
                <a:solidFill>
                  <a:schemeClr val="tx1"/>
                </a:solidFill>
                <a:latin typeface="Rockwell" panose="02060603020205020403" pitchFamily="18" charset="0"/>
                <a:cs typeface="Arial" panose="020B0604020202020204" pitchFamily="34" charset="0"/>
              </a:defRPr>
            </a:lvl3pPr>
            <a:lvl4pPr marL="1600200" indent="-228600">
              <a:defRPr>
                <a:solidFill>
                  <a:schemeClr val="tx1"/>
                </a:solidFill>
                <a:latin typeface="Rockwell" panose="02060603020205020403" pitchFamily="18" charset="0"/>
                <a:cs typeface="Arial" panose="020B0604020202020204" pitchFamily="34" charset="0"/>
              </a:defRPr>
            </a:lvl4pPr>
            <a:lvl5pPr marL="2057400" indent="-228600">
              <a:defRPr>
                <a:solidFill>
                  <a:schemeClr val="tx1"/>
                </a:solidFill>
                <a:latin typeface="Rockwell" panose="020606030202050204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Rockwell" panose="020606030202050204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Rockwell" panose="020606030202050204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Rockwell" panose="020606030202050204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Rockwell" panose="02060603020205020403" pitchFamily="18" charset="0"/>
                <a:cs typeface="Arial" panose="020B0604020202020204" pitchFamily="34" charset="0"/>
              </a:defRPr>
            </a:lvl9pPr>
          </a:lstStyle>
          <a:p>
            <a:fld id="{1BE7B0B6-6400-45F6-82F2-F285295614A4}"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45062" name="Rectangle 2"/>
          <p:cNvSpPr>
            <a:spLocks noGrp="1" noRot="1" noChangeAspect="1" noChangeArrowheads="1" noTextEdit="1"/>
          </p:cNvSpPr>
          <p:nvPr>
            <p:ph type="sldImg"/>
          </p:nvPr>
        </p:nvSpPr>
        <p:spPr bwMode="auto">
          <a:xfrm>
            <a:off x="519113" y="708025"/>
            <a:ext cx="6284912" cy="35369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AU" altLang="en-US"/>
          </a:p>
        </p:txBody>
      </p:sp>
    </p:spTree>
    <p:extLst>
      <p:ext uri="{BB962C8B-B14F-4D97-AF65-F5344CB8AC3E}">
        <p14:creationId xmlns:p14="http://schemas.microsoft.com/office/powerpoint/2010/main" val="209927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96A9CAE8-585D-4E52-B909-0566B7240A23}" type="slidenum">
              <a:rPr lang="en-GB" altLang="en-US" sz="1200" smtClean="0"/>
              <a:pPr/>
              <a:t>6</a:t>
            </a:fld>
            <a:endParaRPr lang="en-GB"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xfrm>
            <a:off x="685800" y="4343400"/>
            <a:ext cx="5622925" cy="4114800"/>
          </a:xfrm>
          <a:noFill/>
        </p:spPr>
        <p:txBody>
          <a:bodyPr/>
          <a:lstStyle/>
          <a:p>
            <a:pPr eaLnBrk="1" hangingPunct="1"/>
            <a:endParaRPr lang="en-GB" altLang="en-US"/>
          </a:p>
        </p:txBody>
      </p:sp>
    </p:spTree>
    <p:extLst>
      <p:ext uri="{BB962C8B-B14F-4D97-AF65-F5344CB8AC3E}">
        <p14:creationId xmlns:p14="http://schemas.microsoft.com/office/powerpoint/2010/main" val="1033519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fld id="{DB6768F9-CF79-4981-9D52-558B167DC25F}" type="slidenum">
              <a:rPr lang="en-GB" altLang="en-US" sz="1200" smtClean="0"/>
              <a:pPr/>
              <a:t>7</a:t>
            </a:fld>
            <a:endParaRPr lang="en-GB"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685800" y="4343400"/>
            <a:ext cx="5622925" cy="4114800"/>
          </a:xfrm>
          <a:noFill/>
        </p:spPr>
        <p:txBody>
          <a:bodyPr/>
          <a:lstStyle/>
          <a:p>
            <a:pPr eaLnBrk="1" hangingPunct="1"/>
            <a:endParaRPr lang="en-GB" altLang="en-US"/>
          </a:p>
        </p:txBody>
      </p:sp>
    </p:spTree>
    <p:extLst>
      <p:ext uri="{BB962C8B-B14F-4D97-AF65-F5344CB8AC3E}">
        <p14:creationId xmlns:p14="http://schemas.microsoft.com/office/powerpoint/2010/main" val="418538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49AAAF1-ECF3-4289-B506-FA5AB063AA1F}" type="slidenum">
              <a:rPr lang="en-GB" altLang="en-US" sz="1200"/>
              <a:pPr eaLnBrk="1" hangingPunct="1"/>
              <a:t>9</a:t>
            </a:fld>
            <a:endParaRPr lang="en-GB"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557787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A1FB9FF-4DE0-4BB9-9C24-3E527EB13CA7}" type="slidenum">
              <a:rPr lang="en-GB" altLang="en-US" sz="1200"/>
              <a:pPr eaLnBrk="1" hangingPunct="1"/>
              <a:t>10</a:t>
            </a:fld>
            <a:endParaRPr lang="en-GB"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91492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150C95B-35B7-457D-A940-45283DF0D4EE}" type="slidenum">
              <a:rPr lang="en-GB" altLang="en-US" sz="1200"/>
              <a:pPr eaLnBrk="1" hangingPunct="1"/>
              <a:t>11</a:t>
            </a:fld>
            <a:endParaRPr lang="en-GB" alt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76710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4DEAAE1-3622-40BB-9A07-5DB9D13E4CE4}" type="slidenum">
              <a:rPr lang="en-GB" altLang="en-US" sz="1200"/>
              <a:pPr eaLnBrk="1" hangingPunct="1"/>
              <a:t>12</a:t>
            </a:fld>
            <a:endParaRPr lang="en-GB"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4550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6D400A4-34A2-4090-A18C-EAE2DD6F5B7B}" type="slidenum">
              <a:rPr lang="en-GB" altLang="en-US" sz="1200"/>
              <a:pPr eaLnBrk="1" hangingPunct="1"/>
              <a:t>13</a:t>
            </a:fld>
            <a:endParaRPr lang="en-GB" alt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01024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D1D0FD2-76A6-4C51-9E36-C8B23D77A14A}" type="slidenum">
              <a:rPr lang="en-GB" altLang="en-US" sz="1200"/>
              <a:pPr eaLnBrk="1" hangingPunct="1"/>
              <a:t>14</a:t>
            </a:fld>
            <a:endParaRPr lang="en-GB" alt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37531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4/24/2021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youtube.com/watch?v=VlN7K1-9QB0"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www.youtube.com/watch?v=oHH4JxGxC0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scootle.edu.au/ec/pin/LGHPOH?userid=130070" TargetMode="Externa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8kK2zwjRV0M"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3DD4-8F3A-724A-A663-96943C6DD71A}"/>
              </a:ext>
            </a:extLst>
          </p:cNvPr>
          <p:cNvSpPr>
            <a:spLocks noGrp="1"/>
          </p:cNvSpPr>
          <p:nvPr>
            <p:ph type="ctrTitle"/>
          </p:nvPr>
        </p:nvSpPr>
        <p:spPr>
          <a:xfrm>
            <a:off x="0" y="4960137"/>
            <a:ext cx="8424620" cy="1463040"/>
          </a:xfrm>
        </p:spPr>
        <p:txBody>
          <a:bodyPr>
            <a:normAutofit/>
          </a:bodyPr>
          <a:lstStyle/>
          <a:p>
            <a:r>
              <a:rPr lang="en-US" dirty="0"/>
              <a:t>4.1.2. A – Cellular replication: Meiosis</a:t>
            </a:r>
          </a:p>
        </p:txBody>
      </p:sp>
      <p:sp>
        <p:nvSpPr>
          <p:cNvPr id="3" name="Subtitle 2">
            <a:extLst>
              <a:ext uri="{FF2B5EF4-FFF2-40B4-BE49-F238E27FC236}">
                <a16:creationId xmlns:a16="http://schemas.microsoft.com/office/drawing/2014/main" id="{100F20FE-5A3D-224A-905D-FB5781A7FB61}"/>
              </a:ext>
            </a:extLst>
          </p:cNvPr>
          <p:cNvSpPr>
            <a:spLocks noGrp="1"/>
          </p:cNvSpPr>
          <p:nvPr>
            <p:ph type="subTitle" idx="1"/>
          </p:nvPr>
        </p:nvSpPr>
        <p:spPr>
          <a:xfrm>
            <a:off x="8424620" y="4960347"/>
            <a:ext cx="3337889" cy="1670858"/>
          </a:xfrm>
        </p:spPr>
        <p:txBody>
          <a:bodyPr>
            <a:normAutofit/>
          </a:bodyPr>
          <a:lstStyle/>
          <a:p>
            <a:r>
              <a:rPr lang="en-AU" b="1" dirty="0"/>
              <a:t>TEXT – </a:t>
            </a:r>
          </a:p>
          <a:p>
            <a:r>
              <a:rPr lang="en-AU" b="1" dirty="0"/>
              <a:t>8.1 CELL DIVISION AND REPLICATION</a:t>
            </a:r>
          </a:p>
        </p:txBody>
      </p:sp>
    </p:spTree>
    <p:extLst>
      <p:ext uri="{BB962C8B-B14F-4D97-AF65-F5344CB8AC3E}">
        <p14:creationId xmlns:p14="http://schemas.microsoft.com/office/powerpoint/2010/main" val="33568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24128" y="355750"/>
            <a:ext cx="9720072" cy="1499616"/>
          </a:xfrm>
        </p:spPr>
        <p:txBody>
          <a:bodyPr/>
          <a:lstStyle/>
          <a:p>
            <a:r>
              <a:rPr lang="en-GB" altLang="en-US" dirty="0">
                <a:latin typeface="Comic Sans MS" pitchFamily="66" charset="0"/>
              </a:rPr>
              <a:t>Review of Mitosis</a:t>
            </a:r>
          </a:p>
        </p:txBody>
      </p:sp>
      <p:sp>
        <p:nvSpPr>
          <p:cNvPr id="4099" name="Rectangle 3"/>
          <p:cNvSpPr>
            <a:spLocks noGrp="1" noChangeArrowheads="1"/>
          </p:cNvSpPr>
          <p:nvPr>
            <p:ph idx="1"/>
          </p:nvPr>
        </p:nvSpPr>
        <p:spPr>
          <a:xfrm>
            <a:off x="4987637" y="1744499"/>
            <a:ext cx="2818656" cy="4525963"/>
          </a:xfrm>
        </p:spPr>
        <p:txBody>
          <a:bodyPr>
            <a:normAutofit fontScale="92500" lnSpcReduction="10000"/>
          </a:bodyPr>
          <a:lstStyle/>
          <a:p>
            <a:pPr eaLnBrk="1" hangingPunct="1">
              <a:lnSpc>
                <a:spcPct val="90000"/>
              </a:lnSpc>
            </a:pPr>
            <a:r>
              <a:rPr lang="en-GB" altLang="en-US" sz="2800" dirty="0">
                <a:latin typeface="Comic Sans MS" pitchFamily="66" charset="0"/>
              </a:rPr>
              <a:t>Interphase</a:t>
            </a:r>
          </a:p>
          <a:p>
            <a:pPr eaLnBrk="1" hangingPunct="1">
              <a:lnSpc>
                <a:spcPct val="90000"/>
              </a:lnSpc>
              <a:buFontTx/>
              <a:buNone/>
            </a:pPr>
            <a:endParaRPr lang="en-GB" altLang="en-US" sz="2800" dirty="0">
              <a:latin typeface="Comic Sans MS" pitchFamily="66" charset="0"/>
            </a:endParaRPr>
          </a:p>
          <a:p>
            <a:pPr eaLnBrk="1" hangingPunct="1">
              <a:lnSpc>
                <a:spcPct val="90000"/>
              </a:lnSpc>
            </a:pPr>
            <a:r>
              <a:rPr lang="en-GB" altLang="en-US" sz="2800" dirty="0">
                <a:latin typeface="Comic Sans MS" pitchFamily="66" charset="0"/>
              </a:rPr>
              <a:t>Prophase</a:t>
            </a:r>
          </a:p>
          <a:p>
            <a:pPr eaLnBrk="1" hangingPunct="1">
              <a:lnSpc>
                <a:spcPct val="90000"/>
              </a:lnSpc>
              <a:buFontTx/>
              <a:buNone/>
            </a:pPr>
            <a:endParaRPr lang="en-GB" altLang="en-US" sz="2800" dirty="0">
              <a:latin typeface="Comic Sans MS" pitchFamily="66" charset="0"/>
            </a:endParaRPr>
          </a:p>
          <a:p>
            <a:pPr eaLnBrk="1" hangingPunct="1">
              <a:lnSpc>
                <a:spcPct val="90000"/>
              </a:lnSpc>
            </a:pPr>
            <a:r>
              <a:rPr lang="en-GB" altLang="en-US" sz="2800" dirty="0">
                <a:latin typeface="Comic Sans MS" pitchFamily="66" charset="0"/>
              </a:rPr>
              <a:t>Metaphase</a:t>
            </a:r>
          </a:p>
          <a:p>
            <a:pPr eaLnBrk="1" hangingPunct="1">
              <a:lnSpc>
                <a:spcPct val="90000"/>
              </a:lnSpc>
              <a:buFontTx/>
              <a:buNone/>
            </a:pPr>
            <a:endParaRPr lang="en-GB" altLang="en-US" sz="2800" dirty="0">
              <a:latin typeface="Comic Sans MS" pitchFamily="66" charset="0"/>
            </a:endParaRPr>
          </a:p>
          <a:p>
            <a:pPr eaLnBrk="1" hangingPunct="1">
              <a:lnSpc>
                <a:spcPct val="90000"/>
              </a:lnSpc>
            </a:pPr>
            <a:r>
              <a:rPr lang="en-GB" altLang="en-US" sz="2800" dirty="0">
                <a:latin typeface="Comic Sans MS" pitchFamily="66" charset="0"/>
              </a:rPr>
              <a:t>Anaphase</a:t>
            </a:r>
          </a:p>
          <a:p>
            <a:pPr eaLnBrk="1" hangingPunct="1">
              <a:lnSpc>
                <a:spcPct val="90000"/>
              </a:lnSpc>
              <a:buFontTx/>
              <a:buNone/>
            </a:pPr>
            <a:endParaRPr lang="en-GB" altLang="en-US" sz="2800" dirty="0">
              <a:latin typeface="Comic Sans MS" pitchFamily="66" charset="0"/>
            </a:endParaRPr>
          </a:p>
          <a:p>
            <a:pPr eaLnBrk="1" hangingPunct="1">
              <a:lnSpc>
                <a:spcPct val="90000"/>
              </a:lnSpc>
            </a:pPr>
            <a:r>
              <a:rPr lang="en-GB" altLang="en-US" sz="2800" dirty="0">
                <a:latin typeface="Comic Sans MS" pitchFamily="66" charset="0"/>
              </a:rPr>
              <a:t>Telophase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2837" y="1425994"/>
            <a:ext cx="3024336" cy="5162974"/>
          </a:xfrm>
          <a:prstGeom prst="rect">
            <a:avLst/>
          </a:prstGeom>
        </p:spPr>
      </p:pic>
      <p:sp>
        <p:nvSpPr>
          <p:cNvPr id="5" name="Rectangle 3"/>
          <p:cNvSpPr txBox="1">
            <a:spLocks noChangeArrowheads="1"/>
          </p:cNvSpPr>
          <p:nvPr/>
        </p:nvSpPr>
        <p:spPr>
          <a:xfrm>
            <a:off x="1024128" y="1744499"/>
            <a:ext cx="3845002" cy="452596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GB" altLang="en-US" sz="2800" dirty="0">
                <a:latin typeface="Comic Sans MS" pitchFamily="66" charset="0"/>
              </a:rPr>
              <a:t>Mitosis occurs in a set of five phases characterised by specific processes or actions. These phases are:</a:t>
            </a:r>
          </a:p>
        </p:txBody>
      </p:sp>
    </p:spTree>
    <p:extLst>
      <p:ext uri="{BB962C8B-B14F-4D97-AF65-F5344CB8AC3E}">
        <p14:creationId xmlns:p14="http://schemas.microsoft.com/office/powerpoint/2010/main" val="1819382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 calcmode="lin" valueType="num">
                                      <p:cBhvr additive="base">
                                        <p:cTn id="13" dur="500" fill="hold"/>
                                        <p:tgtEl>
                                          <p:spTgt spid="409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 calcmode="lin" valueType="num">
                                      <p:cBhvr additive="base">
                                        <p:cTn id="19" dur="500" fill="hold"/>
                                        <p:tgtEl>
                                          <p:spTgt spid="409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anim calcmode="lin" valueType="num">
                                      <p:cBhvr additive="base">
                                        <p:cTn id="25" dur="500" fill="hold"/>
                                        <p:tgtEl>
                                          <p:spTgt spid="4099">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99">
                                            <p:txEl>
                                              <p:pRg st="8" end="8"/>
                                            </p:txEl>
                                          </p:spTgt>
                                        </p:tgtEl>
                                        <p:attrNameLst>
                                          <p:attrName>style.visibility</p:attrName>
                                        </p:attrNameLst>
                                      </p:cBhvr>
                                      <p:to>
                                        <p:strVal val="visible"/>
                                      </p:to>
                                    </p:set>
                                    <p:anim calcmode="lin" valueType="num">
                                      <p:cBhvr additive="base">
                                        <p:cTn id="31" dur="500" fill="hold"/>
                                        <p:tgtEl>
                                          <p:spTgt spid="4099">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9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P spid="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altLang="en-US" dirty="0">
                <a:solidFill>
                  <a:schemeClr val="tx1"/>
                </a:solidFill>
                <a:latin typeface="Comic Sans MS" pitchFamily="66" charset="0"/>
              </a:rPr>
              <a:t>Interphase</a:t>
            </a:r>
          </a:p>
        </p:txBody>
      </p:sp>
      <p:sp>
        <p:nvSpPr>
          <p:cNvPr id="5123" name="Rectangle 3"/>
          <p:cNvSpPr>
            <a:spLocks noGrp="1" noChangeArrowheads="1"/>
          </p:cNvSpPr>
          <p:nvPr>
            <p:ph idx="1"/>
          </p:nvPr>
        </p:nvSpPr>
        <p:spPr>
          <a:xfrm>
            <a:off x="1981200" y="2852936"/>
            <a:ext cx="5143476" cy="3090664"/>
          </a:xfrm>
        </p:spPr>
        <p:txBody>
          <a:bodyPr>
            <a:noAutofit/>
          </a:bodyPr>
          <a:lstStyle/>
          <a:p>
            <a:pPr marL="609600" indent="-609600">
              <a:buFontTx/>
              <a:buAutoNum type="arabicPeriod"/>
            </a:pPr>
            <a:r>
              <a:rPr lang="en-GB" altLang="en-US" sz="2800" dirty="0">
                <a:latin typeface="Comic Sans MS" pitchFamily="66" charset="0"/>
              </a:rPr>
              <a:t>Cells spend most of their time in this phase.</a:t>
            </a:r>
          </a:p>
          <a:p>
            <a:pPr marL="609600" indent="-609600">
              <a:buFontTx/>
              <a:buAutoNum type="arabicPeriod"/>
            </a:pPr>
            <a:r>
              <a:rPr lang="en-GB" altLang="en-US" sz="2800" dirty="0">
                <a:latin typeface="Comic Sans MS" pitchFamily="66" charset="0"/>
              </a:rPr>
              <a:t>Completes ordinary cell functions.</a:t>
            </a:r>
          </a:p>
          <a:p>
            <a:pPr marL="609600" indent="-609600">
              <a:buFontTx/>
              <a:buAutoNum type="arabicPeriod"/>
            </a:pPr>
            <a:r>
              <a:rPr lang="en-GB" altLang="en-US" sz="2800" dirty="0">
                <a:latin typeface="Comic Sans MS" pitchFamily="66" charset="0"/>
              </a:rPr>
              <a:t>Genetic material doubles (replicated).</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14747">
            <a:off x="7290967" y="1954919"/>
            <a:ext cx="2743200" cy="2435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9604" y="4797152"/>
            <a:ext cx="1825922" cy="1743342"/>
          </a:xfrm>
          <a:prstGeom prst="rect">
            <a:avLst/>
          </a:prstGeom>
        </p:spPr>
      </p:pic>
    </p:spTree>
    <p:extLst>
      <p:ext uri="{BB962C8B-B14F-4D97-AF65-F5344CB8AC3E}">
        <p14:creationId xmlns:p14="http://schemas.microsoft.com/office/powerpoint/2010/main" val="112606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ltLang="en-US" dirty="0">
                <a:solidFill>
                  <a:srgbClr val="FF0000"/>
                </a:solidFill>
                <a:latin typeface="Comic Sans MS" pitchFamily="66" charset="0"/>
              </a:rPr>
              <a:t>P</a:t>
            </a:r>
            <a:r>
              <a:rPr lang="en-GB" altLang="en-US" dirty="0">
                <a:solidFill>
                  <a:schemeClr val="tx1"/>
                </a:solidFill>
                <a:latin typeface="Comic Sans MS" pitchFamily="66" charset="0"/>
              </a:rPr>
              <a:t>rophase</a:t>
            </a:r>
          </a:p>
        </p:txBody>
      </p:sp>
      <p:sp>
        <p:nvSpPr>
          <p:cNvPr id="6147" name="Rectangle 3"/>
          <p:cNvSpPr>
            <a:spLocks noGrp="1" noChangeArrowheads="1"/>
          </p:cNvSpPr>
          <p:nvPr>
            <p:ph idx="1"/>
          </p:nvPr>
        </p:nvSpPr>
        <p:spPr>
          <a:xfrm>
            <a:off x="1981200" y="1700809"/>
            <a:ext cx="4546848" cy="4886003"/>
          </a:xfrm>
        </p:spPr>
        <p:txBody>
          <a:bodyPr>
            <a:normAutofit fontScale="92500" lnSpcReduction="20000"/>
          </a:bodyPr>
          <a:lstStyle/>
          <a:p>
            <a:pPr marL="609600" indent="-609600" algn="ctr"/>
            <a:r>
              <a:rPr lang="en-GB" altLang="en-US" sz="3900" dirty="0">
                <a:solidFill>
                  <a:schemeClr val="accent1"/>
                </a:solidFill>
                <a:latin typeface="Comic Sans MS" pitchFamily="66" charset="0"/>
              </a:rPr>
              <a:t>Chromosomes</a:t>
            </a:r>
            <a:r>
              <a:rPr lang="en-GB" altLang="en-US" sz="3900" dirty="0">
                <a:latin typeface="Comic Sans MS" pitchFamily="66" charset="0"/>
              </a:rPr>
              <a:t> </a:t>
            </a:r>
            <a:r>
              <a:rPr lang="en-GB" altLang="en-US" sz="3900" b="1" dirty="0">
                <a:solidFill>
                  <a:srgbClr val="FF0066"/>
                </a:solidFill>
                <a:latin typeface="Comic Sans MS" pitchFamily="66" charset="0"/>
              </a:rPr>
              <a:t>pair up</a:t>
            </a:r>
            <a:r>
              <a:rPr lang="en-GB" altLang="en-US" sz="3900" dirty="0">
                <a:solidFill>
                  <a:schemeClr val="accent1"/>
                </a:solidFill>
                <a:latin typeface="Comic Sans MS" pitchFamily="66" charset="0"/>
              </a:rPr>
              <a:t>!</a:t>
            </a:r>
          </a:p>
          <a:p>
            <a:pPr marL="609600" indent="-609600">
              <a:buFontTx/>
              <a:buAutoNum type="arabicPeriod"/>
            </a:pPr>
            <a:r>
              <a:rPr lang="en-GB" altLang="en-US" sz="2800" dirty="0">
                <a:latin typeface="Comic Sans MS" pitchFamily="66" charset="0"/>
              </a:rPr>
              <a:t>Chromosomes thicken and shorten.</a:t>
            </a:r>
          </a:p>
          <a:p>
            <a:pPr marL="609600" indent="-609600">
              <a:buNone/>
            </a:pPr>
            <a:r>
              <a:rPr lang="en-GB" altLang="en-US" sz="2800" dirty="0">
                <a:latin typeface="Comic Sans MS" pitchFamily="66" charset="0"/>
              </a:rPr>
              <a:t>		</a:t>
            </a:r>
            <a:r>
              <a:rPr lang="en-GB" altLang="en-US" sz="2800" dirty="0">
                <a:solidFill>
                  <a:schemeClr val="accent1"/>
                </a:solidFill>
                <a:latin typeface="Comic Sans MS" pitchFamily="66" charset="0"/>
              </a:rPr>
              <a:t>•</a:t>
            </a:r>
            <a:r>
              <a:rPr lang="en-GB" altLang="en-US" sz="2800" dirty="0">
                <a:latin typeface="Comic Sans MS" pitchFamily="66" charset="0"/>
              </a:rPr>
              <a:t> become visible.</a:t>
            </a:r>
          </a:p>
          <a:p>
            <a:pPr marL="609600" indent="-609600">
              <a:buNone/>
            </a:pPr>
            <a:r>
              <a:rPr lang="en-GB" altLang="en-US" sz="2800" dirty="0">
                <a:latin typeface="Comic Sans MS" pitchFamily="66" charset="0"/>
              </a:rPr>
              <a:t>		</a:t>
            </a:r>
            <a:r>
              <a:rPr lang="en-GB" altLang="en-US" sz="2800" dirty="0">
                <a:solidFill>
                  <a:schemeClr val="accent1"/>
                </a:solidFill>
                <a:latin typeface="Comic Sans MS" pitchFamily="66" charset="0"/>
              </a:rPr>
              <a:t>•</a:t>
            </a:r>
            <a:r>
              <a:rPr lang="en-GB" altLang="en-US" sz="2800" dirty="0">
                <a:latin typeface="Comic Sans MS" pitchFamily="66" charset="0"/>
              </a:rPr>
              <a:t> 2 </a:t>
            </a:r>
            <a:r>
              <a:rPr lang="en-GB" altLang="en-US" sz="2800" b="1" dirty="0">
                <a:solidFill>
                  <a:schemeClr val="accent1"/>
                </a:solidFill>
                <a:latin typeface="Comic Sans MS" pitchFamily="66" charset="0"/>
              </a:rPr>
              <a:t>chromatids</a:t>
            </a:r>
            <a:r>
              <a:rPr lang="en-GB" altLang="en-US" sz="2800" dirty="0">
                <a:solidFill>
                  <a:schemeClr val="accent1"/>
                </a:solidFill>
                <a:latin typeface="Comic Sans MS" pitchFamily="66" charset="0"/>
              </a:rPr>
              <a:t> </a:t>
            </a:r>
            <a:r>
              <a:rPr lang="en-GB" altLang="en-US" sz="2800" dirty="0">
                <a:latin typeface="Comic Sans MS" pitchFamily="66" charset="0"/>
              </a:rPr>
              <a:t>joined 	  by a </a:t>
            </a:r>
            <a:r>
              <a:rPr lang="en-GB" altLang="en-US" sz="2800" b="1" dirty="0">
                <a:solidFill>
                  <a:schemeClr val="accent1"/>
                </a:solidFill>
                <a:latin typeface="Comic Sans MS" pitchFamily="66" charset="0"/>
              </a:rPr>
              <a:t>centromere</a:t>
            </a:r>
            <a:r>
              <a:rPr lang="en-GB" altLang="en-US" sz="2800" b="1" dirty="0">
                <a:latin typeface="Comic Sans MS" pitchFamily="66" charset="0"/>
              </a:rPr>
              <a:t>.</a:t>
            </a:r>
          </a:p>
          <a:p>
            <a:pPr marL="609600" indent="-609600">
              <a:buFontTx/>
              <a:buAutoNum type="arabicPeriod" startAt="2"/>
            </a:pPr>
            <a:r>
              <a:rPr lang="en-GB" altLang="en-US" sz="2800" b="1" dirty="0">
                <a:solidFill>
                  <a:schemeClr val="accent1"/>
                </a:solidFill>
                <a:latin typeface="Comic Sans MS" pitchFamily="66" charset="0"/>
              </a:rPr>
              <a:t>Centrioles</a:t>
            </a:r>
            <a:r>
              <a:rPr lang="en-GB" altLang="en-US" sz="2800" dirty="0">
                <a:solidFill>
                  <a:schemeClr val="accent1"/>
                </a:solidFill>
                <a:latin typeface="Comic Sans MS" pitchFamily="66" charset="0"/>
              </a:rPr>
              <a:t> </a:t>
            </a:r>
            <a:r>
              <a:rPr lang="en-GB" altLang="en-US" sz="2800" dirty="0">
                <a:latin typeface="Comic Sans MS" pitchFamily="66" charset="0"/>
              </a:rPr>
              <a:t>move to the opposite sides of the nucleus.</a:t>
            </a:r>
          </a:p>
          <a:p>
            <a:pPr marL="609600" indent="-609600">
              <a:buFontTx/>
              <a:buAutoNum type="arabicPeriod" startAt="2"/>
            </a:pPr>
            <a:r>
              <a:rPr lang="en-GB" altLang="en-US" sz="2800" dirty="0">
                <a:latin typeface="Comic Sans MS" pitchFamily="66" charset="0"/>
              </a:rPr>
              <a:t>Nuclear membrane disintegrates.</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343306">
            <a:off x="6888088" y="1861803"/>
            <a:ext cx="2866416" cy="25439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4959" y="4871046"/>
            <a:ext cx="2352675" cy="1438275"/>
          </a:xfrm>
          <a:prstGeom prst="rect">
            <a:avLst/>
          </a:prstGeom>
        </p:spPr>
      </p:pic>
    </p:spTree>
    <p:extLst>
      <p:ext uri="{BB962C8B-B14F-4D97-AF65-F5344CB8AC3E}">
        <p14:creationId xmlns:p14="http://schemas.microsoft.com/office/powerpoint/2010/main" val="4283306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47">
                                            <p:txEl>
                                              <p:pRg st="4" end="4"/>
                                            </p:txEl>
                                          </p:spTgt>
                                        </p:tgtEl>
                                        <p:attrNameLst>
                                          <p:attrName>style.visibility</p:attrName>
                                        </p:attrNameLst>
                                      </p:cBhvr>
                                      <p:to>
                                        <p:strVal val="visible"/>
                                      </p:to>
                                    </p:set>
                                    <p:anim calcmode="lin" valueType="num">
                                      <p:cBhvr additive="base">
                                        <p:cTn id="31" dur="500" fill="hold"/>
                                        <p:tgtEl>
                                          <p:spTgt spid="61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47">
                                            <p:txEl>
                                              <p:pRg st="5" end="5"/>
                                            </p:txEl>
                                          </p:spTgt>
                                        </p:tgtEl>
                                        <p:attrNameLst>
                                          <p:attrName>style.visibility</p:attrName>
                                        </p:attrNameLst>
                                      </p:cBhvr>
                                      <p:to>
                                        <p:strVal val="visible"/>
                                      </p:to>
                                    </p:set>
                                    <p:anim calcmode="lin" valueType="num">
                                      <p:cBhvr additive="base">
                                        <p:cTn id="37" dur="500" fill="hold"/>
                                        <p:tgtEl>
                                          <p:spTgt spid="614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1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a:solidFill>
                  <a:srgbClr val="FF0066"/>
                </a:solidFill>
                <a:latin typeface="Comic Sans MS" pitchFamily="66" charset="0"/>
              </a:rPr>
              <a:t>M</a:t>
            </a:r>
            <a:r>
              <a:rPr lang="en-GB" altLang="en-US">
                <a:latin typeface="Comic Sans MS" pitchFamily="66" charset="0"/>
              </a:rPr>
              <a:t>etaphase</a:t>
            </a:r>
          </a:p>
        </p:txBody>
      </p:sp>
      <p:sp>
        <p:nvSpPr>
          <p:cNvPr id="8195" name="Rectangle 3"/>
          <p:cNvSpPr>
            <a:spLocks noGrp="1" noChangeArrowheads="1"/>
          </p:cNvSpPr>
          <p:nvPr>
            <p:ph idx="1"/>
          </p:nvPr>
        </p:nvSpPr>
        <p:spPr>
          <a:xfrm>
            <a:off x="1981200" y="1927374"/>
            <a:ext cx="5122912" cy="4525963"/>
          </a:xfrm>
        </p:spPr>
        <p:txBody>
          <a:bodyPr>
            <a:noAutofit/>
          </a:bodyPr>
          <a:lstStyle/>
          <a:p>
            <a:pPr marL="609600" indent="-609600" algn="ctr"/>
            <a:r>
              <a:rPr lang="en-GB" altLang="en-US" sz="3600" dirty="0">
                <a:solidFill>
                  <a:schemeClr val="accent1"/>
                </a:solidFill>
                <a:latin typeface="Comic Sans MS" pitchFamily="66" charset="0"/>
              </a:rPr>
              <a:t>Chromosomes</a:t>
            </a:r>
            <a:r>
              <a:rPr lang="en-GB" altLang="en-US" sz="3600" dirty="0">
                <a:latin typeface="Comic Sans MS" pitchFamily="66" charset="0"/>
              </a:rPr>
              <a:t> </a:t>
            </a:r>
            <a:r>
              <a:rPr lang="en-GB" altLang="en-US" sz="3600" b="1" dirty="0">
                <a:solidFill>
                  <a:srgbClr val="FF0066"/>
                </a:solidFill>
                <a:latin typeface="Comic Sans MS" pitchFamily="66" charset="0"/>
              </a:rPr>
              <a:t>meet in the middle</a:t>
            </a:r>
            <a:r>
              <a:rPr lang="en-GB" altLang="en-US" sz="3600" b="1" dirty="0">
                <a:solidFill>
                  <a:schemeClr val="accent1"/>
                </a:solidFill>
                <a:latin typeface="Comic Sans MS" pitchFamily="66" charset="0"/>
              </a:rPr>
              <a:t>!</a:t>
            </a:r>
          </a:p>
          <a:p>
            <a:pPr marL="609600" indent="-609600">
              <a:buFontTx/>
              <a:buAutoNum type="arabicPeriod"/>
            </a:pPr>
            <a:r>
              <a:rPr lang="en-GB" altLang="en-US" sz="2800" dirty="0">
                <a:latin typeface="Comic Sans MS" pitchFamily="66" charset="0"/>
              </a:rPr>
              <a:t>Chromosomes arrange at equator of cell</a:t>
            </a:r>
          </a:p>
          <a:p>
            <a:pPr marL="609600" indent="-609600">
              <a:buFontTx/>
              <a:buAutoNum type="arabicPeriod"/>
            </a:pPr>
            <a:r>
              <a:rPr lang="en-GB" altLang="en-US" sz="2800" dirty="0">
                <a:latin typeface="Comic Sans MS" pitchFamily="66" charset="0"/>
              </a:rPr>
              <a:t>Become attached to spindle fibres by centromeres</a:t>
            </a:r>
          </a:p>
          <a:p>
            <a:pPr marL="609600" indent="-609600">
              <a:buFontTx/>
              <a:buAutoNum type="arabicPeriod"/>
            </a:pPr>
            <a:r>
              <a:rPr lang="en-GB" altLang="en-US" sz="2800" dirty="0">
                <a:latin typeface="Comic Sans MS" pitchFamily="66" charset="0"/>
              </a:rPr>
              <a:t>Homologous chromosomes do not associate</a:t>
            </a:r>
          </a:p>
          <a:p>
            <a:pPr marL="609600" indent="-609600">
              <a:buNone/>
            </a:pPr>
            <a:endParaRPr lang="en-GB" altLang="en-US" sz="2800" dirty="0">
              <a:latin typeface="Comic Sans MS" pitchFamily="66" charset="0"/>
            </a:endParaRP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t="28181" b="24545"/>
          <a:stretch>
            <a:fillRect/>
          </a:stretch>
        </p:blipFill>
        <p:spPr bwMode="auto">
          <a:xfrm rot="415680">
            <a:off x="7015534" y="2022864"/>
            <a:ext cx="3157164" cy="2304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448" y="4797153"/>
            <a:ext cx="2421336" cy="1402457"/>
          </a:xfrm>
          <a:prstGeom prst="rect">
            <a:avLst/>
          </a:prstGeom>
        </p:spPr>
      </p:pic>
    </p:spTree>
    <p:extLst>
      <p:ext uri="{BB962C8B-B14F-4D97-AF65-F5344CB8AC3E}">
        <p14:creationId xmlns:p14="http://schemas.microsoft.com/office/powerpoint/2010/main" val="3234513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a:solidFill>
                  <a:srgbClr val="FF0066"/>
                </a:solidFill>
                <a:latin typeface="Comic Sans MS" pitchFamily="66" charset="0"/>
              </a:rPr>
              <a:t>A</a:t>
            </a:r>
            <a:r>
              <a:rPr lang="en-GB" altLang="en-US">
                <a:latin typeface="Comic Sans MS" pitchFamily="66" charset="0"/>
              </a:rPr>
              <a:t>naphase</a:t>
            </a:r>
          </a:p>
        </p:txBody>
      </p:sp>
      <p:sp>
        <p:nvSpPr>
          <p:cNvPr id="11267" name="Rectangle 3"/>
          <p:cNvSpPr>
            <a:spLocks noGrp="1" noChangeArrowheads="1"/>
          </p:cNvSpPr>
          <p:nvPr>
            <p:ph idx="1"/>
          </p:nvPr>
        </p:nvSpPr>
        <p:spPr>
          <a:xfrm>
            <a:off x="1981200" y="2708920"/>
            <a:ext cx="4800600" cy="2980928"/>
          </a:xfrm>
        </p:spPr>
        <p:txBody>
          <a:bodyPr>
            <a:noAutofit/>
          </a:bodyPr>
          <a:lstStyle/>
          <a:p>
            <a:pPr marL="609600" indent="-609600" algn="ctr"/>
            <a:r>
              <a:rPr lang="en-GB" altLang="en-US" sz="3600" dirty="0">
                <a:solidFill>
                  <a:schemeClr val="accent1"/>
                </a:solidFill>
                <a:latin typeface="Comic Sans MS" pitchFamily="66" charset="0"/>
              </a:rPr>
              <a:t>Chromosomes get pulled </a:t>
            </a:r>
            <a:r>
              <a:rPr lang="en-GB" altLang="en-US" sz="3600" b="1" dirty="0">
                <a:solidFill>
                  <a:srgbClr val="FF0066"/>
                </a:solidFill>
                <a:latin typeface="Comic Sans MS" pitchFamily="66" charset="0"/>
              </a:rPr>
              <a:t>apart</a:t>
            </a:r>
            <a:r>
              <a:rPr lang="en-GB" altLang="en-US" sz="3600" b="1" dirty="0">
                <a:solidFill>
                  <a:schemeClr val="accent1"/>
                </a:solidFill>
                <a:latin typeface="Comic Sans MS" pitchFamily="66" charset="0"/>
              </a:rPr>
              <a:t>!</a:t>
            </a:r>
          </a:p>
          <a:p>
            <a:pPr marL="609600" indent="-609600">
              <a:buFontTx/>
              <a:buAutoNum type="arabicPeriod"/>
            </a:pPr>
            <a:r>
              <a:rPr lang="en-GB" altLang="en-US" sz="2800" dirty="0">
                <a:latin typeface="Comic Sans MS" pitchFamily="66" charset="0"/>
              </a:rPr>
              <a:t>Spindle fibres contract pulling chromatids to the opposite poles of the cell</a:t>
            </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93519">
            <a:off x="7176120" y="1988840"/>
            <a:ext cx="2736304" cy="23652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9711" y="4869160"/>
            <a:ext cx="2269122" cy="1427222"/>
          </a:xfrm>
          <a:prstGeom prst="rect">
            <a:avLst/>
          </a:prstGeom>
        </p:spPr>
      </p:pic>
    </p:spTree>
    <p:extLst>
      <p:ext uri="{BB962C8B-B14F-4D97-AF65-F5344CB8AC3E}">
        <p14:creationId xmlns:p14="http://schemas.microsoft.com/office/powerpoint/2010/main" val="3448110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altLang="en-US" dirty="0">
                <a:solidFill>
                  <a:srgbClr val="FF0066"/>
                </a:solidFill>
                <a:latin typeface="Comic Sans MS" pitchFamily="66" charset="0"/>
              </a:rPr>
              <a:t>T</a:t>
            </a:r>
            <a:r>
              <a:rPr lang="en-GB" altLang="en-US" dirty="0">
                <a:latin typeface="Comic Sans MS" pitchFamily="66" charset="0"/>
              </a:rPr>
              <a:t>elophase</a:t>
            </a:r>
          </a:p>
        </p:txBody>
      </p:sp>
      <p:sp>
        <p:nvSpPr>
          <p:cNvPr id="12291" name="Rectangle 3"/>
          <p:cNvSpPr>
            <a:spLocks noGrp="1" noChangeArrowheads="1"/>
          </p:cNvSpPr>
          <p:nvPr>
            <p:ph idx="1"/>
          </p:nvPr>
        </p:nvSpPr>
        <p:spPr>
          <a:xfrm>
            <a:off x="1981200" y="2032248"/>
            <a:ext cx="5091289" cy="4205064"/>
          </a:xfrm>
        </p:spPr>
        <p:txBody>
          <a:bodyPr>
            <a:noAutofit/>
          </a:bodyPr>
          <a:lstStyle/>
          <a:p>
            <a:pPr marL="609600" indent="-609600" algn="ctr"/>
            <a:r>
              <a:rPr lang="en-GB" altLang="en-US" sz="3600" dirty="0">
                <a:solidFill>
                  <a:schemeClr val="accent1"/>
                </a:solidFill>
                <a:latin typeface="Comic Sans MS" pitchFamily="66" charset="0"/>
              </a:rPr>
              <a:t>Now there are </a:t>
            </a:r>
            <a:r>
              <a:rPr lang="en-GB" altLang="en-US" sz="3600" b="1" dirty="0">
                <a:solidFill>
                  <a:srgbClr val="FF0066"/>
                </a:solidFill>
                <a:latin typeface="Comic Sans MS" pitchFamily="66" charset="0"/>
              </a:rPr>
              <a:t>two</a:t>
            </a:r>
            <a:r>
              <a:rPr lang="en-GB" altLang="en-US" sz="2800" b="1" dirty="0">
                <a:solidFill>
                  <a:schemeClr val="accent1"/>
                </a:solidFill>
                <a:latin typeface="Comic Sans MS" pitchFamily="66" charset="0"/>
              </a:rPr>
              <a:t>!</a:t>
            </a:r>
          </a:p>
          <a:p>
            <a:pPr marL="609600" indent="-609600">
              <a:buFontTx/>
              <a:buAutoNum type="arabicPeriod"/>
            </a:pPr>
            <a:r>
              <a:rPr lang="en-GB" altLang="en-US" sz="2800" dirty="0">
                <a:latin typeface="Comic Sans MS" pitchFamily="66" charset="0"/>
              </a:rPr>
              <a:t>Chromosomes uncoil</a:t>
            </a:r>
          </a:p>
          <a:p>
            <a:pPr marL="609600" indent="-609600">
              <a:buFontTx/>
              <a:buAutoNum type="arabicPeriod"/>
            </a:pPr>
            <a:r>
              <a:rPr lang="en-GB" altLang="en-US" sz="2800" dirty="0">
                <a:latin typeface="Comic Sans MS" pitchFamily="66" charset="0"/>
              </a:rPr>
              <a:t>Spindle fibres disintegrate</a:t>
            </a:r>
          </a:p>
          <a:p>
            <a:pPr marL="609600" indent="-609600">
              <a:buFontTx/>
              <a:buAutoNum type="arabicPeriod"/>
            </a:pPr>
            <a:r>
              <a:rPr lang="en-GB" altLang="en-US" sz="2800" dirty="0">
                <a:latin typeface="Comic Sans MS" pitchFamily="66" charset="0"/>
              </a:rPr>
              <a:t>Centrioles replicate</a:t>
            </a:r>
          </a:p>
          <a:p>
            <a:pPr marL="609600" indent="-609600">
              <a:buFontTx/>
              <a:buAutoNum type="arabicPeriod"/>
            </a:pPr>
            <a:r>
              <a:rPr lang="en-GB" altLang="en-US" sz="2800" dirty="0">
                <a:latin typeface="Comic Sans MS" pitchFamily="66" charset="0"/>
              </a:rPr>
              <a:t>Nuclear membrane forms</a:t>
            </a:r>
          </a:p>
          <a:p>
            <a:pPr marL="609600" indent="-609600">
              <a:buFontTx/>
              <a:buAutoNum type="arabicPeriod"/>
            </a:pPr>
            <a:r>
              <a:rPr lang="en-GB" altLang="en-US" sz="2800" dirty="0">
                <a:latin typeface="Comic Sans MS" pitchFamily="66" charset="0"/>
              </a:rPr>
              <a:t>Cell divides</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2527">
            <a:off x="6980675" y="1844824"/>
            <a:ext cx="2676128" cy="2580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2490" y="4869160"/>
            <a:ext cx="2492499" cy="1465256"/>
          </a:xfrm>
          <a:prstGeom prst="rect">
            <a:avLst/>
          </a:prstGeom>
        </p:spPr>
      </p:pic>
    </p:spTree>
    <p:extLst>
      <p:ext uri="{BB962C8B-B14F-4D97-AF65-F5344CB8AC3E}">
        <p14:creationId xmlns:p14="http://schemas.microsoft.com/office/powerpoint/2010/main" val="1567972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1">
                                            <p:txEl>
                                              <p:pRg st="4" end="4"/>
                                            </p:txEl>
                                          </p:spTgt>
                                        </p:tgtEl>
                                        <p:attrNameLst>
                                          <p:attrName>style.visibility</p:attrName>
                                        </p:attrNameLst>
                                      </p:cBhvr>
                                      <p:to>
                                        <p:strVal val="visible"/>
                                      </p:to>
                                    </p:set>
                                    <p:anim calcmode="lin" valueType="num">
                                      <p:cBhvr additive="base">
                                        <p:cTn id="31" dur="500" fill="hold"/>
                                        <p:tgtEl>
                                          <p:spTgt spid="122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91">
                                            <p:txEl>
                                              <p:pRg st="5" end="5"/>
                                            </p:txEl>
                                          </p:spTgt>
                                        </p:tgtEl>
                                        <p:attrNameLst>
                                          <p:attrName>style.visibility</p:attrName>
                                        </p:attrNameLst>
                                      </p:cBhvr>
                                      <p:to>
                                        <p:strVal val="visible"/>
                                      </p:to>
                                    </p:set>
                                    <p:anim calcmode="lin" valueType="num">
                                      <p:cBhvr additive="base">
                                        <p:cTn id="37" dur="500" fill="hold"/>
                                        <p:tgtEl>
                                          <p:spTgt spid="1229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9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3344" y="0"/>
            <a:ext cx="59150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3198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100263" y="115888"/>
            <a:ext cx="7772400" cy="1143000"/>
          </a:xfrm>
        </p:spPr>
        <p:txBody>
          <a:bodyPr/>
          <a:lstStyle/>
          <a:p>
            <a:pPr eaLnBrk="1" hangingPunct="1"/>
            <a:r>
              <a:rPr lang="en-GB" altLang="en-US" dirty="0">
                <a:solidFill>
                  <a:schemeClr val="tx1"/>
                </a:solidFill>
              </a:rPr>
              <a:t>Mitosis</a:t>
            </a:r>
          </a:p>
        </p:txBody>
      </p:sp>
      <p:sp>
        <p:nvSpPr>
          <p:cNvPr id="11267" name="Rectangle 3"/>
          <p:cNvSpPr>
            <a:spLocks noGrp="1" noChangeArrowheads="1"/>
          </p:cNvSpPr>
          <p:nvPr>
            <p:ph type="body" idx="1"/>
          </p:nvPr>
        </p:nvSpPr>
        <p:spPr>
          <a:xfrm>
            <a:off x="1524001" y="1412875"/>
            <a:ext cx="8062913" cy="4114800"/>
          </a:xfrm>
        </p:spPr>
        <p:txBody>
          <a:bodyPr>
            <a:normAutofit/>
          </a:bodyPr>
          <a:lstStyle/>
          <a:p>
            <a:pPr eaLnBrk="1" hangingPunct="1">
              <a:lnSpc>
                <a:spcPct val="90000"/>
              </a:lnSpc>
            </a:pPr>
            <a:r>
              <a:rPr lang="en-GB" altLang="en-US" sz="2800" dirty="0"/>
              <a:t>All daughter cells contain the same genetic information from the original parent cell from which it was copied. These cells are diploid (2n), meaning they have the complete complement of 46 chromosomes in humans. They therefore carry all the potential variations of each gene you received from the parental gametes</a:t>
            </a:r>
          </a:p>
          <a:p>
            <a:pPr eaLnBrk="1" hangingPunct="1">
              <a:lnSpc>
                <a:spcPct val="90000"/>
              </a:lnSpc>
            </a:pPr>
            <a:r>
              <a:rPr lang="en-GB" altLang="en-US" sz="2800" dirty="0"/>
              <a:t>Every different type of cell in your body contains the </a:t>
            </a:r>
            <a:r>
              <a:rPr lang="en-GB" altLang="en-US" sz="2800" b="1" dirty="0"/>
              <a:t>same</a:t>
            </a:r>
            <a:r>
              <a:rPr lang="en-GB" altLang="en-US" sz="2800" dirty="0"/>
              <a:t> genes, but only some act to make the cells specialise – e.g. into nerve or muscle tissue.</a:t>
            </a:r>
          </a:p>
        </p:txBody>
      </p:sp>
    </p:spTree>
    <p:extLst>
      <p:ext uri="{BB962C8B-B14F-4D97-AF65-F5344CB8AC3E}">
        <p14:creationId xmlns:p14="http://schemas.microsoft.com/office/powerpoint/2010/main" val="51849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ltLang="en-US" dirty="0">
                <a:solidFill>
                  <a:srgbClr val="FF0000"/>
                </a:solidFill>
                <a:latin typeface="Comic Sans MS" pitchFamily="66" charset="0"/>
              </a:rPr>
              <a:t>Meiosis</a:t>
            </a:r>
          </a:p>
        </p:txBody>
      </p:sp>
      <p:sp>
        <p:nvSpPr>
          <p:cNvPr id="15363" name="Rectangle 3"/>
          <p:cNvSpPr>
            <a:spLocks noGrp="1" noChangeArrowheads="1"/>
          </p:cNvSpPr>
          <p:nvPr>
            <p:ph idx="1"/>
          </p:nvPr>
        </p:nvSpPr>
        <p:spPr>
          <a:xfrm>
            <a:off x="1233053" y="2075704"/>
            <a:ext cx="5434794" cy="4020296"/>
          </a:xfrm>
        </p:spPr>
        <p:txBody>
          <a:bodyPr>
            <a:noAutofit/>
          </a:bodyPr>
          <a:lstStyle/>
          <a:p>
            <a:pPr>
              <a:buFont typeface="Wingdings" panose="05000000000000000000" pitchFamily="2" charset="2"/>
              <a:buChar char="§"/>
            </a:pPr>
            <a:r>
              <a:rPr lang="en-GB" altLang="en-US" sz="2000" dirty="0">
                <a:solidFill>
                  <a:srgbClr val="FF0000"/>
                </a:solidFill>
                <a:latin typeface="Comic Sans MS" pitchFamily="66" charset="0"/>
              </a:rPr>
              <a:t>2 sets of cell division involved.</a:t>
            </a:r>
          </a:p>
          <a:p>
            <a:pPr>
              <a:buFont typeface="Wingdings" panose="05000000000000000000" pitchFamily="2" charset="2"/>
              <a:buChar char="§"/>
            </a:pPr>
            <a:r>
              <a:rPr lang="en-GB" altLang="en-US" sz="2000" dirty="0">
                <a:solidFill>
                  <a:srgbClr val="FF0000"/>
                </a:solidFill>
                <a:latin typeface="Comic Sans MS" pitchFamily="66" charset="0"/>
              </a:rPr>
              <a:t>4 daughter cells produced.</a:t>
            </a:r>
          </a:p>
          <a:p>
            <a:pPr eaLnBrk="1" hangingPunct="1"/>
            <a:r>
              <a:rPr lang="en-GB" altLang="en-US" sz="2000" dirty="0">
                <a:solidFill>
                  <a:srgbClr val="FF0000"/>
                </a:solidFill>
                <a:latin typeface="Comic Sans MS" pitchFamily="66" charset="0"/>
              </a:rPr>
              <a:t>Each daughter cell has half the chromosomes of the parent, with one of each pair of homologous chromosomes in each.</a:t>
            </a:r>
          </a:p>
          <a:p>
            <a:pPr eaLnBrk="1" hangingPunct="1"/>
            <a:r>
              <a:rPr lang="en-GB" altLang="en-US" sz="2000" dirty="0">
                <a:solidFill>
                  <a:srgbClr val="FF0000"/>
                </a:solidFill>
                <a:latin typeface="Comic Sans MS" pitchFamily="66" charset="0"/>
              </a:rPr>
              <a:t>This halving of chromosomes produces a cell that is described as being haploid (half the total number of chromosomes) and is represent as ‘n’. This is in contrast to 2n in somatic, diploid cells with the full complement of 46 chromosomes</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5047" y="1172062"/>
            <a:ext cx="4285278" cy="5211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741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additive="base">
                                        <p:cTn id="19" dur="500" fill="hold"/>
                                        <p:tgtEl>
                                          <p:spTgt spid="153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 calcmode="lin" valueType="num">
                                      <p:cBhvr additive="base">
                                        <p:cTn id="25" dur="500" fill="hold"/>
                                        <p:tgtEl>
                                          <p:spTgt spid="153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3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7625" y="0"/>
            <a:ext cx="6477000" cy="642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636201" y="238852"/>
            <a:ext cx="4213642" cy="610893"/>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AU" sz="2000" dirty="0">
                <a:solidFill>
                  <a:srgbClr val="FF0000"/>
                </a:solidFill>
                <a:latin typeface="+mn-lt"/>
              </a:rPr>
              <a:t>Stages of </a:t>
            </a:r>
            <a:r>
              <a:rPr lang="en-GB" altLang="en-US" sz="2000" dirty="0">
                <a:solidFill>
                  <a:srgbClr val="FF0000"/>
                </a:solidFill>
                <a:latin typeface="+mn-lt"/>
              </a:rPr>
              <a:t>Meiosis: Role of Homologous Chromosomes</a:t>
            </a:r>
            <a:r>
              <a:rPr lang="en-AU" sz="2000" dirty="0">
                <a:solidFill>
                  <a:srgbClr val="FF0000"/>
                </a:solidFill>
                <a:latin typeface="+mn-lt"/>
              </a:rPr>
              <a:t> </a:t>
            </a:r>
          </a:p>
        </p:txBody>
      </p:sp>
      <p:sp>
        <p:nvSpPr>
          <p:cNvPr id="4" name="Title 1"/>
          <p:cNvSpPr txBox="1">
            <a:spLocks/>
          </p:cNvSpPr>
          <p:nvPr/>
        </p:nvSpPr>
        <p:spPr>
          <a:xfrm>
            <a:off x="558800" y="1025236"/>
            <a:ext cx="4291043" cy="916133"/>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AU" sz="1800" cap="none" dirty="0">
                <a:solidFill>
                  <a:schemeClr val="tx1"/>
                </a:solidFill>
                <a:latin typeface="+mn-lt"/>
                <a:ea typeface="+mn-ea"/>
              </a:rPr>
              <a:t>Note the orientation of </a:t>
            </a:r>
            <a:r>
              <a:rPr lang="en-AU" sz="1800" cap="none" dirty="0">
                <a:solidFill>
                  <a:srgbClr val="FF0000"/>
                </a:solidFill>
                <a:latin typeface="+mn-lt"/>
                <a:ea typeface="+mn-ea"/>
              </a:rPr>
              <a:t>homologous chromosomes side by side in ‘Metaphase 1’ (rather then above each other as seen in Mitosis). This a</a:t>
            </a:r>
          </a:p>
          <a:p>
            <a:endParaRPr lang="en-AU" sz="1800" cap="none" dirty="0">
              <a:solidFill>
                <a:srgbClr val="FF0000"/>
              </a:solidFill>
              <a:latin typeface="+mn-lt"/>
              <a:ea typeface="+mn-ea"/>
            </a:endParaRPr>
          </a:p>
          <a:p>
            <a:r>
              <a:rPr lang="en-AU" sz="1800" cap="none" dirty="0">
                <a:solidFill>
                  <a:srgbClr val="FF0000"/>
                </a:solidFill>
                <a:latin typeface="+mn-lt"/>
                <a:ea typeface="+mn-ea"/>
              </a:rPr>
              <a:t>1. The role of homologous chromosomes in meiosis one is to provide opportunity for crossing over (swapping of sections of chromosome) and independent assortment, and therefore recombination of genes, increasing diversity. The homologous chromosomes then separate in Anaphase 1.</a:t>
            </a:r>
          </a:p>
          <a:p>
            <a:endParaRPr lang="en-AU" sz="1800" cap="none" dirty="0">
              <a:solidFill>
                <a:srgbClr val="FF0000"/>
              </a:solidFill>
              <a:latin typeface="+mn-lt"/>
              <a:ea typeface="+mn-ea"/>
            </a:endParaRPr>
          </a:p>
          <a:p>
            <a:r>
              <a:rPr lang="en-AU" sz="1800" cap="none" dirty="0">
                <a:solidFill>
                  <a:srgbClr val="FF0000"/>
                </a:solidFill>
                <a:latin typeface="+mn-lt"/>
                <a:ea typeface="+mn-ea"/>
              </a:rPr>
              <a:t>2. The role of these homologous chromosomes in meiosis two is the separation of sister </a:t>
            </a:r>
            <a:r>
              <a:rPr lang="en-AU" sz="1800" cap="none" dirty="0" err="1">
                <a:solidFill>
                  <a:srgbClr val="FF0000"/>
                </a:solidFill>
                <a:latin typeface="+mn-lt"/>
                <a:ea typeface="+mn-ea"/>
              </a:rPr>
              <a:t>chromotids</a:t>
            </a:r>
            <a:r>
              <a:rPr lang="en-AU" sz="1800" cap="none" dirty="0">
                <a:solidFill>
                  <a:srgbClr val="FF0000"/>
                </a:solidFill>
                <a:latin typeface="+mn-lt"/>
                <a:ea typeface="+mn-ea"/>
              </a:rPr>
              <a:t>. This means that by prophase 2 each daughter cell (</a:t>
            </a:r>
            <a:r>
              <a:rPr lang="en-AU" sz="1800" cap="none" dirty="0" err="1">
                <a:solidFill>
                  <a:srgbClr val="FF0000"/>
                </a:solidFill>
                <a:latin typeface="+mn-lt"/>
                <a:ea typeface="+mn-ea"/>
              </a:rPr>
              <a:t>gametese</a:t>
            </a:r>
            <a:r>
              <a:rPr lang="en-AU" sz="1800" cap="none" dirty="0">
                <a:solidFill>
                  <a:srgbClr val="FF0000"/>
                </a:solidFill>
                <a:latin typeface="+mn-lt"/>
                <a:ea typeface="+mn-ea"/>
              </a:rPr>
              <a:t>) is haploid and has only 23 chromosomes.</a:t>
            </a:r>
          </a:p>
        </p:txBody>
      </p:sp>
      <p:sp>
        <p:nvSpPr>
          <p:cNvPr id="5" name="Rectangle 4"/>
          <p:cNvSpPr/>
          <p:nvPr/>
        </p:nvSpPr>
        <p:spPr>
          <a:xfrm>
            <a:off x="2495953" y="6114018"/>
            <a:ext cx="2427781" cy="369332"/>
          </a:xfrm>
          <a:prstGeom prst="rect">
            <a:avLst/>
          </a:prstGeom>
        </p:spPr>
        <p:txBody>
          <a:bodyPr wrap="none">
            <a:spAutoFit/>
          </a:bodyPr>
          <a:lstStyle/>
          <a:p>
            <a:r>
              <a:rPr lang="en-AU" dirty="0">
                <a:solidFill>
                  <a:srgbClr val="FF0000"/>
                </a:solidFill>
              </a:rPr>
              <a:t>Draw the given diagram</a:t>
            </a:r>
          </a:p>
        </p:txBody>
      </p:sp>
    </p:spTree>
    <p:extLst>
      <p:ext uri="{BB962C8B-B14F-4D97-AF65-F5344CB8AC3E}">
        <p14:creationId xmlns:p14="http://schemas.microsoft.com/office/powerpoint/2010/main" val="3871128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A90D88-5958-FA40-BE02-9B71F46D73D9}"/>
              </a:ext>
            </a:extLst>
          </p:cNvPr>
          <p:cNvSpPr>
            <a:spLocks noGrp="1"/>
          </p:cNvSpPr>
          <p:nvPr>
            <p:ph type="title"/>
          </p:nvPr>
        </p:nvSpPr>
        <p:spPr/>
        <p:txBody>
          <a:bodyPr/>
          <a:lstStyle/>
          <a:p>
            <a:r>
              <a:rPr lang="en-US" dirty="0"/>
              <a:t>Learning intention		Success criteria</a:t>
            </a:r>
          </a:p>
        </p:txBody>
      </p:sp>
      <p:sp>
        <p:nvSpPr>
          <p:cNvPr id="5" name="Content Placeholder 4">
            <a:extLst>
              <a:ext uri="{FF2B5EF4-FFF2-40B4-BE49-F238E27FC236}">
                <a16:creationId xmlns:a16="http://schemas.microsoft.com/office/drawing/2014/main" id="{A5222ED6-95FA-6B46-B15F-2421152B266D}"/>
              </a:ext>
            </a:extLst>
          </p:cNvPr>
          <p:cNvSpPr>
            <a:spLocks noGrp="1"/>
          </p:cNvSpPr>
          <p:nvPr>
            <p:ph sz="half" idx="1"/>
          </p:nvPr>
        </p:nvSpPr>
        <p:spPr>
          <a:xfrm>
            <a:off x="669635" y="1962568"/>
            <a:ext cx="5343237" cy="4464798"/>
          </a:xfrm>
        </p:spPr>
        <p:txBody>
          <a:bodyPr>
            <a:noAutofit/>
          </a:bodyPr>
          <a:lstStyle/>
          <a:p>
            <a:pPr marL="457200" indent="-457200">
              <a:buClrTx/>
              <a:buFont typeface="+mj-lt"/>
              <a:buAutoNum type="alphaLcPeriod"/>
            </a:pPr>
            <a:r>
              <a:rPr lang="en-AU" sz="3200" dirty="0"/>
              <a:t>Within the process of meiosis I and II </a:t>
            </a:r>
          </a:p>
          <a:p>
            <a:pPr lvl="3">
              <a:buClrTx/>
            </a:pPr>
            <a:r>
              <a:rPr lang="en-AU" sz="3200" b="1" u="sng" dirty="0">
                <a:solidFill>
                  <a:srgbClr val="7030A0"/>
                </a:solidFill>
              </a:rPr>
              <a:t>recognise</a:t>
            </a:r>
            <a:r>
              <a:rPr lang="en-AU" sz="3200" dirty="0">
                <a:solidFill>
                  <a:srgbClr val="7030A0"/>
                </a:solidFill>
              </a:rPr>
              <a:t> </a:t>
            </a:r>
            <a:r>
              <a:rPr lang="en-AU" sz="3200" dirty="0"/>
              <a:t>the role of homologous chromosomes </a:t>
            </a:r>
          </a:p>
        </p:txBody>
      </p:sp>
      <p:sp>
        <p:nvSpPr>
          <p:cNvPr id="6" name="Content Placeholder 4">
            <a:extLst>
              <a:ext uri="{FF2B5EF4-FFF2-40B4-BE49-F238E27FC236}">
                <a16:creationId xmlns:a16="http://schemas.microsoft.com/office/drawing/2014/main" id="{F1B304D2-DECD-E74F-B154-E0914F0DBC23}"/>
              </a:ext>
            </a:extLst>
          </p:cNvPr>
          <p:cNvSpPr txBox="1">
            <a:spLocks/>
          </p:cNvSpPr>
          <p:nvPr/>
        </p:nvSpPr>
        <p:spPr>
          <a:xfrm>
            <a:off x="6135398" y="1962568"/>
            <a:ext cx="5710237" cy="460198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ClrTx/>
              <a:buFont typeface="+mj-lt"/>
              <a:buAutoNum type="alphaLcPeriod"/>
            </a:pPr>
            <a:r>
              <a:rPr lang="en-AU" sz="3200" dirty="0"/>
              <a:t>Within the process of meiosis I and II </a:t>
            </a:r>
          </a:p>
          <a:p>
            <a:pPr lvl="3">
              <a:buClrTx/>
            </a:pPr>
            <a:r>
              <a:rPr lang="en-AU" sz="3200" b="1" dirty="0">
                <a:solidFill>
                  <a:srgbClr val="7030A0"/>
                </a:solidFill>
              </a:rPr>
              <a:t>Identify and recall</a:t>
            </a:r>
            <a:r>
              <a:rPr lang="en-AU" sz="3200" dirty="0">
                <a:solidFill>
                  <a:srgbClr val="7030A0"/>
                </a:solidFill>
              </a:rPr>
              <a:t> </a:t>
            </a:r>
            <a:r>
              <a:rPr lang="en-AU" sz="3200" dirty="0"/>
              <a:t>the role of homologous chromosomes </a:t>
            </a:r>
          </a:p>
        </p:txBody>
      </p:sp>
    </p:spTree>
    <p:extLst>
      <p:ext uri="{BB962C8B-B14F-4D97-AF65-F5344CB8AC3E}">
        <p14:creationId xmlns:p14="http://schemas.microsoft.com/office/powerpoint/2010/main" val="165995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Comic Sans MS" panose="030F0702030302020204" pitchFamily="66" charset="0"/>
              </a:rPr>
              <a:t>Stages of </a:t>
            </a:r>
            <a:r>
              <a:rPr lang="en-GB" altLang="en-US" dirty="0">
                <a:latin typeface="Comic Sans MS" pitchFamily="66" charset="0"/>
              </a:rPr>
              <a:t>Meiosis</a:t>
            </a:r>
            <a:r>
              <a:rPr lang="en-AU" dirty="0"/>
              <a:t>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3708" y="1600200"/>
            <a:ext cx="7740724" cy="4853136"/>
          </a:xfrm>
        </p:spPr>
      </p:pic>
    </p:spTree>
    <p:extLst>
      <p:ext uri="{BB962C8B-B14F-4D97-AF65-F5344CB8AC3E}">
        <p14:creationId xmlns:p14="http://schemas.microsoft.com/office/powerpoint/2010/main" val="4018419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940689" y="211590"/>
            <a:ext cx="9720072" cy="1499616"/>
          </a:xfrm>
        </p:spPr>
        <p:txBody>
          <a:bodyPr/>
          <a:lstStyle/>
          <a:p>
            <a:pPr eaLnBrk="1" hangingPunct="1"/>
            <a:r>
              <a:rPr lang="en-US" altLang="en-US" dirty="0"/>
              <a:t>Review: Mitosis/Meiosis</a:t>
            </a:r>
          </a:p>
        </p:txBody>
      </p:sp>
      <p:pic>
        <p:nvPicPr>
          <p:cNvPr id="41987" name="Picture 5" descr="eas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2475" y="1289050"/>
            <a:ext cx="75565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1314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a:t>Meiosis</a:t>
            </a:r>
          </a:p>
        </p:txBody>
      </p:sp>
      <p:sp>
        <p:nvSpPr>
          <p:cNvPr id="3" name="Content Placeholder 2"/>
          <p:cNvSpPr>
            <a:spLocks noGrp="1"/>
          </p:cNvSpPr>
          <p:nvPr>
            <p:ph idx="1"/>
          </p:nvPr>
        </p:nvSpPr>
        <p:spPr>
          <a:xfrm>
            <a:off x="2022475" y="1981200"/>
            <a:ext cx="7556500" cy="4876800"/>
          </a:xfrm>
        </p:spPr>
        <p:txBody>
          <a:bodyPr rtlCol="0">
            <a:normAutofit/>
          </a:bodyPr>
          <a:lstStyle/>
          <a:p>
            <a:pPr>
              <a:spcAft>
                <a:spcPts val="0"/>
              </a:spcAft>
              <a:buFont typeface="Wingdings" charset="0"/>
              <a:buChar char="Ø"/>
              <a:defRPr/>
            </a:pPr>
            <a:r>
              <a:rPr lang="en-US" b="1" dirty="0">
                <a:solidFill>
                  <a:schemeClr val="tx1">
                    <a:lumMod val="65000"/>
                    <a:lumOff val="35000"/>
                  </a:schemeClr>
                </a:solidFill>
                <a:effectLst>
                  <a:outerShdw blurRad="38100" dist="38100" dir="2700000" algn="tl">
                    <a:srgbClr val="DDDDDD"/>
                  </a:outerShdw>
                </a:effectLst>
              </a:rPr>
              <a:t>Egg cell and sperm cell combine to form zygote (new organism)</a:t>
            </a:r>
          </a:p>
          <a:p>
            <a:pPr>
              <a:spcAft>
                <a:spcPts val="0"/>
              </a:spcAft>
              <a:buFont typeface="Wingdings" charset="0"/>
              <a:buChar char="Ø"/>
              <a:defRPr/>
            </a:pPr>
            <a:endParaRPr lang="en-US" b="1" dirty="0">
              <a:solidFill>
                <a:schemeClr val="tx1">
                  <a:lumMod val="65000"/>
                  <a:lumOff val="35000"/>
                </a:schemeClr>
              </a:solidFill>
              <a:effectLst>
                <a:outerShdw blurRad="38100" dist="38100" dir="2700000" algn="tl">
                  <a:srgbClr val="DDDDDD"/>
                </a:outerShdw>
              </a:effectLst>
            </a:endParaRPr>
          </a:p>
          <a:p>
            <a:pPr>
              <a:spcAft>
                <a:spcPts val="0"/>
              </a:spcAft>
              <a:buFont typeface="Wingdings" charset="0"/>
              <a:buChar char="Ø"/>
              <a:defRPr/>
            </a:pPr>
            <a:r>
              <a:rPr lang="en-US" b="1" dirty="0">
                <a:solidFill>
                  <a:schemeClr val="tx1">
                    <a:lumMod val="65000"/>
                    <a:lumOff val="35000"/>
                  </a:schemeClr>
                </a:solidFill>
                <a:effectLst>
                  <a:outerShdw blurRad="38100" dist="38100" dir="2700000" algn="tl">
                    <a:srgbClr val="DDDDDD"/>
                  </a:outerShdw>
                </a:effectLst>
              </a:rPr>
              <a:t>½ chromosomes in egg + ½ chromosome in sperm</a:t>
            </a:r>
          </a:p>
          <a:p>
            <a:pPr marL="0" indent="0">
              <a:spcAft>
                <a:spcPts val="0"/>
              </a:spcAft>
              <a:buNone/>
              <a:defRPr/>
            </a:pPr>
            <a:r>
              <a:rPr lang="en-US" b="1" dirty="0">
                <a:solidFill>
                  <a:schemeClr val="tx1">
                    <a:lumMod val="65000"/>
                    <a:lumOff val="35000"/>
                  </a:schemeClr>
                </a:solidFill>
                <a:effectLst>
                  <a:outerShdw blurRad="38100" dist="38100" dir="2700000" algn="tl">
                    <a:srgbClr val="DDDDDD"/>
                  </a:outerShdw>
                </a:effectLst>
              </a:rPr>
              <a:t> = NEW ORGANISM WITH RIGHT NUMBER OF CHROMOSOMES</a:t>
            </a:r>
          </a:p>
          <a:p>
            <a:pPr marL="0" indent="0">
              <a:spcAft>
                <a:spcPts val="0"/>
              </a:spcAft>
              <a:buNone/>
              <a:defRPr/>
            </a:pPr>
            <a:r>
              <a:rPr lang="en-US" dirty="0">
                <a:solidFill>
                  <a:schemeClr val="tx1">
                    <a:lumMod val="65000"/>
                    <a:lumOff val="35000"/>
                  </a:schemeClr>
                </a:solidFill>
              </a:rPr>
              <a:t>(Females and males contribute 23 chromosomes for a total of 46, this is possible thanks to meiosis, since cells naturally have 46 chromosomes.)</a:t>
            </a:r>
            <a:endParaRPr lang="en-US" b="1" dirty="0">
              <a:solidFill>
                <a:schemeClr val="tx1">
                  <a:lumMod val="65000"/>
                  <a:lumOff val="35000"/>
                </a:schemeClr>
              </a:solidFill>
              <a:effectLst>
                <a:outerShdw blurRad="38100" dist="38100" dir="2700000" algn="tl">
                  <a:srgbClr val="DDDDDD"/>
                </a:outerShdw>
              </a:effectLst>
            </a:endParaRPr>
          </a:p>
          <a:p>
            <a:pPr>
              <a:spcAft>
                <a:spcPts val="0"/>
              </a:spcAft>
              <a:buFont typeface="Wingdings" charset="0"/>
              <a:buChar char="Ø"/>
              <a:defRPr/>
            </a:pPr>
            <a:r>
              <a:rPr lang="en-US" b="1" dirty="0">
                <a:solidFill>
                  <a:schemeClr val="tx1">
                    <a:lumMod val="65000"/>
                    <a:lumOff val="35000"/>
                  </a:schemeClr>
                </a:solidFill>
                <a:effectLst>
                  <a:outerShdw blurRad="38100" dist="38100" dir="2700000" algn="tl">
                    <a:srgbClr val="DDDDDD"/>
                  </a:outerShdw>
                </a:effectLst>
              </a:rPr>
              <a:t>video</a:t>
            </a:r>
          </a:p>
          <a:p>
            <a:pPr>
              <a:spcAft>
                <a:spcPts val="0"/>
              </a:spcAft>
              <a:buFont typeface="Wingdings" charset="0"/>
              <a:buChar char="Ø"/>
              <a:defRPr/>
            </a:pPr>
            <a:endParaRPr lang="en-US" b="1" dirty="0">
              <a:solidFill>
                <a:schemeClr val="tx1">
                  <a:lumMod val="65000"/>
                  <a:lumOff val="35000"/>
                </a:schemeClr>
              </a:solidFill>
              <a:effectLst>
                <a:outerShdw blurRad="38100" dist="38100" dir="2700000" algn="tl">
                  <a:srgbClr val="DDDDDD"/>
                </a:outerShdw>
              </a:effectLst>
            </a:endParaRPr>
          </a:p>
          <a:p>
            <a:pPr>
              <a:spcAft>
                <a:spcPts val="0"/>
              </a:spcAft>
              <a:defRPr/>
            </a:pPr>
            <a:endParaRPr lang="en-US" dirty="0">
              <a:solidFill>
                <a:schemeClr val="tx1">
                  <a:lumMod val="65000"/>
                  <a:lumOff val="35000"/>
                </a:schemeClr>
              </a:solidFill>
            </a:endParaRPr>
          </a:p>
        </p:txBody>
      </p:sp>
    </p:spTree>
    <p:extLst>
      <p:ext uri="{BB962C8B-B14F-4D97-AF65-F5344CB8AC3E}">
        <p14:creationId xmlns:p14="http://schemas.microsoft.com/office/powerpoint/2010/main" val="729713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7149" y="3513891"/>
            <a:ext cx="2219325"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AU" dirty="0"/>
              <a:t>For those with laptops…</a:t>
            </a:r>
          </a:p>
        </p:txBody>
      </p:sp>
      <p:sp>
        <p:nvSpPr>
          <p:cNvPr id="3" name="Content Placeholder 2"/>
          <p:cNvSpPr>
            <a:spLocks noGrp="1"/>
          </p:cNvSpPr>
          <p:nvPr>
            <p:ph idx="1"/>
          </p:nvPr>
        </p:nvSpPr>
        <p:spPr/>
        <p:txBody>
          <a:bodyPr/>
          <a:lstStyle/>
          <a:p>
            <a:r>
              <a:rPr lang="en-AU" dirty="0"/>
              <a:t>Try this interactive activity.</a:t>
            </a:r>
          </a:p>
          <a:p>
            <a:pPr lvl="1"/>
            <a:r>
              <a:rPr lang="en-AU" dirty="0"/>
              <a:t>You may need this PIN: </a:t>
            </a:r>
            <a:r>
              <a:rPr lang="en-AU" sz="3200" b="1" dirty="0"/>
              <a:t>LGHPOH</a:t>
            </a:r>
          </a:p>
          <a:p>
            <a:pPr lvl="1"/>
            <a:r>
              <a:rPr lang="en-AU" dirty="0">
                <a:hlinkClick r:id="rId3"/>
              </a:rPr>
              <a:t>http://www.scootle.edu.au/ec/pin/LGHPOH?userid=130070</a:t>
            </a:r>
            <a:endParaRPr lang="en-AU" dirty="0"/>
          </a:p>
          <a:p>
            <a:endParaRPr lang="en-AU"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8148" y="2441335"/>
            <a:ext cx="4392488" cy="32914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0120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528" y="1089000"/>
            <a:ext cx="11328472" cy="1668488"/>
          </a:xfrm>
        </p:spPr>
        <p:txBody>
          <a:bodyPr>
            <a:noAutofit/>
          </a:bodyPr>
          <a:lstStyle/>
          <a:p>
            <a:pPr>
              <a:buClrTx/>
            </a:pPr>
            <a:r>
              <a:rPr lang="en-GB" altLang="en-US" sz="2400" b="1" dirty="0">
                <a:solidFill>
                  <a:srgbClr val="FF0000"/>
                </a:solidFill>
                <a:latin typeface="+mn-lt"/>
                <a:cs typeface="Arial" panose="020B0604020202020204" pitchFamily="34" charset="0"/>
              </a:rPr>
              <a:t>Exit ticket: </a:t>
            </a:r>
            <a:br>
              <a:rPr lang="en-GB" altLang="en-US" sz="2400" b="1" dirty="0">
                <a:solidFill>
                  <a:srgbClr val="FF0000"/>
                </a:solidFill>
                <a:latin typeface="+mn-lt"/>
                <a:cs typeface="Arial" panose="020B0604020202020204" pitchFamily="34" charset="0"/>
              </a:rPr>
            </a:br>
            <a:r>
              <a:rPr lang="en-GB" altLang="en-US" sz="2400" b="1" dirty="0">
                <a:solidFill>
                  <a:srgbClr val="7030A0"/>
                </a:solidFill>
                <a:latin typeface="+mn-lt"/>
                <a:cs typeface="Arial" panose="020B0604020202020204" pitchFamily="34" charset="0"/>
              </a:rPr>
              <a:t>a. </a:t>
            </a:r>
            <a:r>
              <a:rPr lang="en-AU" sz="2400" dirty="0"/>
              <a:t>Within the process of meiosis I and II </a:t>
            </a:r>
            <a:br>
              <a:rPr lang="en-AU" sz="2400" dirty="0"/>
            </a:br>
            <a:r>
              <a:rPr lang="en-AU" sz="2400" dirty="0"/>
              <a:t>- </a:t>
            </a:r>
            <a:r>
              <a:rPr lang="en-AU" sz="2400" b="1" u="sng" dirty="0">
                <a:solidFill>
                  <a:srgbClr val="7030A0"/>
                </a:solidFill>
              </a:rPr>
              <a:t>recognise</a:t>
            </a:r>
            <a:r>
              <a:rPr lang="en-AU" sz="2400" dirty="0">
                <a:solidFill>
                  <a:srgbClr val="7030A0"/>
                </a:solidFill>
              </a:rPr>
              <a:t> </a:t>
            </a:r>
            <a:r>
              <a:rPr lang="en-AU" sz="2400" dirty="0"/>
              <a:t>the role of homologous chromosomes </a:t>
            </a:r>
            <a:br>
              <a:rPr lang="en-AU" sz="2400" dirty="0"/>
            </a:br>
            <a:br>
              <a:rPr lang="en-AU" sz="2400" dirty="0">
                <a:latin typeface="+mn-lt"/>
              </a:rPr>
            </a:br>
            <a:br>
              <a:rPr lang="en-AU" sz="2400" dirty="0">
                <a:latin typeface="+mn-lt"/>
                <a:cs typeface="Arial" panose="020B0604020202020204" pitchFamily="34" charset="0"/>
              </a:rPr>
            </a:br>
            <a:r>
              <a:rPr lang="fr-FR" sz="2400" b="1" dirty="0">
                <a:latin typeface="+mn-lt"/>
                <a:cs typeface="Arial" panose="020B0604020202020204" pitchFamily="34" charset="0"/>
              </a:rPr>
              <a:t>PA MOCKEXAM 2020 MC   </a:t>
            </a:r>
            <a:endParaRPr lang="en-AU" sz="2400" dirty="0">
              <a:latin typeface="+mn-lt"/>
              <a:cs typeface="Arial" panose="020B0604020202020204" pitchFamily="34" charset="0"/>
            </a:endParaRPr>
          </a:p>
        </p:txBody>
      </p:sp>
      <p:sp>
        <p:nvSpPr>
          <p:cNvPr id="3" name="Content Placeholder 2"/>
          <p:cNvSpPr>
            <a:spLocks noGrp="1"/>
          </p:cNvSpPr>
          <p:nvPr>
            <p:ph idx="1"/>
          </p:nvPr>
        </p:nvSpPr>
        <p:spPr>
          <a:xfrm>
            <a:off x="863528" y="3171799"/>
            <a:ext cx="11166762" cy="731434"/>
          </a:xfrm>
        </p:spPr>
        <p:txBody>
          <a:bodyPr>
            <a:noAutofit/>
          </a:bodyPr>
          <a:lstStyle/>
          <a:p>
            <a:r>
              <a:rPr lang="en-AU" b="1" dirty="0">
                <a:solidFill>
                  <a:srgbClr val="FF0000"/>
                </a:solidFill>
              </a:rPr>
              <a:t>QUESTION 13 </a:t>
            </a:r>
          </a:p>
          <a:p>
            <a:r>
              <a:rPr lang="en-AU" dirty="0">
                <a:solidFill>
                  <a:srgbClr val="FF0000"/>
                </a:solidFill>
              </a:rPr>
              <a:t>During meiosis II, what is the role of homologous chromosomes? </a:t>
            </a:r>
          </a:p>
          <a:p>
            <a:pPr marL="457200" lvl="0" indent="-457200">
              <a:buFont typeface="+mj-lt"/>
              <a:buAutoNum type="alphaLcParenR"/>
            </a:pPr>
            <a:r>
              <a:rPr lang="en-AU" dirty="0">
                <a:solidFill>
                  <a:srgbClr val="FF0000"/>
                </a:solidFill>
              </a:rPr>
              <a:t>Pairing</a:t>
            </a:r>
          </a:p>
          <a:p>
            <a:pPr marL="457200" lvl="0" indent="-457200">
              <a:buFont typeface="+mj-lt"/>
              <a:buAutoNum type="alphaLcParenR"/>
            </a:pPr>
            <a:r>
              <a:rPr lang="en-AU" dirty="0">
                <a:solidFill>
                  <a:srgbClr val="FF0000"/>
                </a:solidFill>
              </a:rPr>
              <a:t>Separation</a:t>
            </a:r>
          </a:p>
          <a:p>
            <a:pPr marL="457200" lvl="0" indent="-457200">
              <a:buFont typeface="+mj-lt"/>
              <a:buAutoNum type="alphaLcParenR"/>
            </a:pPr>
            <a:r>
              <a:rPr lang="en-AU" dirty="0">
                <a:solidFill>
                  <a:srgbClr val="FF0000"/>
                </a:solidFill>
              </a:rPr>
              <a:t>duplication </a:t>
            </a:r>
          </a:p>
          <a:p>
            <a:pPr marL="457200" lvl="0" indent="-457200">
              <a:buFont typeface="+mj-lt"/>
              <a:buAutoNum type="alphaLcParenR"/>
            </a:pPr>
            <a:r>
              <a:rPr lang="en-AU" dirty="0">
                <a:solidFill>
                  <a:srgbClr val="FF0000"/>
                </a:solidFill>
              </a:rPr>
              <a:t>recombination </a:t>
            </a:r>
          </a:p>
        </p:txBody>
      </p:sp>
      <p:sp>
        <p:nvSpPr>
          <p:cNvPr id="5" name="Rectangle 6"/>
          <p:cNvSpPr>
            <a:spLocks noChangeArrowheads="1"/>
          </p:cNvSpPr>
          <p:nvPr/>
        </p:nvSpPr>
        <p:spPr bwMode="auto">
          <a:xfrm>
            <a:off x="2763838" y="674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altLang="zh-TW"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AU" altLang="zh-TW"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zh-TW"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8089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527176" y="516227"/>
            <a:ext cx="8964613" cy="5724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a:solidFill>
                  <a:schemeClr val="tx1"/>
                </a:solidFill>
                <a:latin typeface="Rockwell" panose="02060603020205020403" pitchFamily="18" charset="0"/>
                <a:cs typeface="Arial" panose="020B0604020202020204" pitchFamily="34" charset="0"/>
              </a:defRPr>
            </a:lvl1pPr>
            <a:lvl2pPr marL="742950" indent="-285750">
              <a:defRPr>
                <a:solidFill>
                  <a:schemeClr val="tx1"/>
                </a:solidFill>
                <a:latin typeface="Rockwell" panose="02060603020205020403" pitchFamily="18" charset="0"/>
                <a:cs typeface="Arial" panose="020B0604020202020204" pitchFamily="34" charset="0"/>
              </a:defRPr>
            </a:lvl2pPr>
            <a:lvl3pPr marL="1143000" indent="-228600">
              <a:defRPr>
                <a:solidFill>
                  <a:schemeClr val="tx1"/>
                </a:solidFill>
                <a:latin typeface="Rockwell" panose="02060603020205020403" pitchFamily="18" charset="0"/>
                <a:cs typeface="Arial" panose="020B0604020202020204" pitchFamily="34" charset="0"/>
              </a:defRPr>
            </a:lvl3pPr>
            <a:lvl4pPr marL="1600200" indent="-228600">
              <a:defRPr>
                <a:solidFill>
                  <a:schemeClr val="tx1"/>
                </a:solidFill>
                <a:latin typeface="Rockwell" panose="02060603020205020403" pitchFamily="18" charset="0"/>
                <a:cs typeface="Arial" panose="020B0604020202020204" pitchFamily="34" charset="0"/>
              </a:defRPr>
            </a:lvl4pPr>
            <a:lvl5pPr marL="2057400" indent="-228600">
              <a:defRPr>
                <a:solidFill>
                  <a:schemeClr val="tx1"/>
                </a:solidFill>
                <a:latin typeface="Rockwell" panose="020606030202050204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Rockwell" panose="020606030202050204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Rockwell" panose="020606030202050204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Rockwell" panose="020606030202050204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Rockwell" panose="02060603020205020403" pitchFamily="18" charset="0"/>
                <a:cs typeface="Arial" panose="020B0604020202020204" pitchFamily="34" charset="0"/>
              </a:defRPr>
            </a:lvl9pPr>
          </a:lstStyle>
          <a:p>
            <a:pPr algn="ctr"/>
            <a:r>
              <a:rPr lang="en-AU" altLang="en-US" sz="3200" b="1" dirty="0"/>
              <a:t>Give Me More</a:t>
            </a:r>
            <a:r>
              <a:rPr lang="en-AU" altLang="en-US" sz="3200" dirty="0"/>
              <a:t>:</a:t>
            </a:r>
          </a:p>
          <a:p>
            <a:pPr algn="ctr"/>
            <a:r>
              <a:rPr lang="en-AU" altLang="en-US" sz="3200" dirty="0"/>
              <a:t>Further research;</a:t>
            </a:r>
          </a:p>
          <a:p>
            <a:r>
              <a:rPr lang="en-AU" altLang="en-US" sz="3200" dirty="0"/>
              <a:t> </a:t>
            </a:r>
          </a:p>
          <a:p>
            <a:r>
              <a:rPr lang="en-AU" altLang="en-US" dirty="0"/>
              <a:t>1. Mitosis.</a:t>
            </a:r>
          </a:p>
          <a:p>
            <a:r>
              <a:rPr lang="en-AU" altLang="en-US" dirty="0"/>
              <a:t>“ Mitosis: Splitting Up is Complicated - Crash Course Biology #12 ” (Crash Course)</a:t>
            </a:r>
          </a:p>
          <a:p>
            <a:r>
              <a:rPr lang="en-AU" altLang="en-US" u="sng" dirty="0">
                <a:hlinkClick r:id="rId3"/>
              </a:rPr>
              <a:t>https://youtu.be/L0k-enzoeOM</a:t>
            </a:r>
            <a:endParaRPr lang="en-AU" altLang="en-US" dirty="0"/>
          </a:p>
          <a:p>
            <a:br>
              <a:rPr lang="en-AU" altLang="en-US" dirty="0"/>
            </a:br>
            <a:endParaRPr lang="en-AU" altLang="en-US" dirty="0"/>
          </a:p>
          <a:p>
            <a:r>
              <a:rPr lang="en-AU" altLang="en-US" dirty="0"/>
              <a:t>2. Meiosis.</a:t>
            </a:r>
          </a:p>
          <a:p>
            <a:r>
              <a:rPr lang="en-AU" altLang="en-US" dirty="0"/>
              <a:t>“ Meiosis: Where the Sex Starts - Crash Course Biology #13 ” (Crash Course)</a:t>
            </a:r>
          </a:p>
          <a:p>
            <a:r>
              <a:rPr lang="en-AU" altLang="en-US" u="sng" dirty="0">
                <a:hlinkClick r:id="rId3"/>
              </a:rPr>
              <a:t>https://youtu.be/qCLmR9-YY7o</a:t>
            </a:r>
            <a:endParaRPr lang="en-AU" altLang="en-US" dirty="0"/>
          </a:p>
          <a:p>
            <a:br>
              <a:rPr lang="en-AU" altLang="en-US" dirty="0"/>
            </a:br>
            <a:endParaRPr lang="en-AU" altLang="en-US" dirty="0"/>
          </a:p>
          <a:p>
            <a:r>
              <a:rPr lang="en-AU" altLang="en-US" dirty="0"/>
              <a:t>2. Mitosis and Meiosis.</a:t>
            </a:r>
          </a:p>
          <a:p>
            <a:r>
              <a:rPr lang="en-AU" altLang="en-US" dirty="0"/>
              <a:t>“ Comparing mitosis and meiosis | Cells | MCAT | Khan Academy ” ( Khan Academy )</a:t>
            </a:r>
          </a:p>
          <a:p>
            <a:r>
              <a:rPr lang="en-AU" altLang="en-US" u="sng" dirty="0">
                <a:hlinkClick r:id="rId3"/>
              </a:rPr>
              <a:t>https://youtu.be/qCLmR9-YY7o</a:t>
            </a:r>
            <a:br>
              <a:rPr lang="en-AU" altLang="en-US" sz="3200" dirty="0"/>
            </a:br>
            <a:endParaRPr lang="en-AU" altLang="en-US" dirty="0"/>
          </a:p>
        </p:txBody>
      </p:sp>
    </p:spTree>
    <p:extLst>
      <p:ext uri="{BB962C8B-B14F-4D97-AF65-F5344CB8AC3E}">
        <p14:creationId xmlns:p14="http://schemas.microsoft.com/office/powerpoint/2010/main" val="685612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C38C-A8D4-C048-83C2-D20235E9AB00}"/>
              </a:ext>
            </a:extLst>
          </p:cNvPr>
          <p:cNvSpPr>
            <a:spLocks noGrp="1"/>
          </p:cNvSpPr>
          <p:nvPr>
            <p:ph type="title"/>
          </p:nvPr>
        </p:nvSpPr>
        <p:spPr>
          <a:xfrm>
            <a:off x="1024128" y="43909"/>
            <a:ext cx="9720072" cy="648498"/>
          </a:xfrm>
        </p:spPr>
        <p:txBody>
          <a:bodyPr>
            <a:normAutofit fontScale="90000"/>
          </a:bodyPr>
          <a:lstStyle/>
          <a:p>
            <a:r>
              <a:rPr lang="en-US" dirty="0"/>
              <a:t>Syllabus check:</a:t>
            </a:r>
          </a:p>
        </p:txBody>
      </p:sp>
      <p:sp>
        <p:nvSpPr>
          <p:cNvPr id="3" name="Text Placeholder 2">
            <a:extLst>
              <a:ext uri="{FF2B5EF4-FFF2-40B4-BE49-F238E27FC236}">
                <a16:creationId xmlns:a16="http://schemas.microsoft.com/office/drawing/2014/main" id="{1F6E597E-CB83-B645-A0B3-FFA71D35FA75}"/>
              </a:ext>
            </a:extLst>
          </p:cNvPr>
          <p:cNvSpPr>
            <a:spLocks noGrp="1"/>
          </p:cNvSpPr>
          <p:nvPr>
            <p:ph type="body" idx="1"/>
          </p:nvPr>
        </p:nvSpPr>
        <p:spPr>
          <a:xfrm>
            <a:off x="928749" y="692408"/>
            <a:ext cx="3566160" cy="617220"/>
          </a:xfrm>
        </p:spPr>
        <p:txBody>
          <a:bodyPr>
            <a:normAutofit fontScale="92500" lnSpcReduction="10000"/>
          </a:bodyPr>
          <a:lstStyle/>
          <a:p>
            <a:r>
              <a:rPr lang="en-US" dirty="0"/>
              <a:t>By the end of the lesson you should be able to…</a:t>
            </a:r>
          </a:p>
        </p:txBody>
      </p:sp>
      <p:sp>
        <p:nvSpPr>
          <p:cNvPr id="5" name="Text Placeholder 4">
            <a:extLst>
              <a:ext uri="{FF2B5EF4-FFF2-40B4-BE49-F238E27FC236}">
                <a16:creationId xmlns:a16="http://schemas.microsoft.com/office/drawing/2014/main" id="{3270B3D8-9EC6-C644-B4AE-96C8EA9717A4}"/>
              </a:ext>
            </a:extLst>
          </p:cNvPr>
          <p:cNvSpPr>
            <a:spLocks noGrp="1"/>
          </p:cNvSpPr>
          <p:nvPr>
            <p:ph type="body" sz="quarter" idx="3"/>
          </p:nvPr>
        </p:nvSpPr>
        <p:spPr>
          <a:xfrm>
            <a:off x="6448967" y="805296"/>
            <a:ext cx="3566160" cy="365739"/>
          </a:xfrm>
        </p:spPr>
        <p:txBody>
          <a:bodyPr>
            <a:normAutofit fontScale="92500" lnSpcReduction="10000"/>
          </a:bodyPr>
          <a:lstStyle/>
          <a:p>
            <a:r>
              <a:rPr lang="en-US" dirty="0"/>
              <a:t>NOTE SPECIFICALLY….</a:t>
            </a:r>
          </a:p>
        </p:txBody>
      </p:sp>
      <p:sp>
        <p:nvSpPr>
          <p:cNvPr id="10" name="Rectangle 9">
            <a:extLst>
              <a:ext uri="{FF2B5EF4-FFF2-40B4-BE49-F238E27FC236}">
                <a16:creationId xmlns:a16="http://schemas.microsoft.com/office/drawing/2014/main" id="{3B013EDC-B3C0-AB4F-9E95-4C3CAB1E1ACF}"/>
              </a:ext>
            </a:extLst>
          </p:cNvPr>
          <p:cNvSpPr/>
          <p:nvPr/>
        </p:nvSpPr>
        <p:spPr>
          <a:xfrm>
            <a:off x="885372" y="692407"/>
            <a:ext cx="5261430" cy="54471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w Cen MT" panose="020B0602020104020603"/>
            </a:endParaRPr>
          </a:p>
        </p:txBody>
      </p:sp>
      <p:sp>
        <p:nvSpPr>
          <p:cNvPr id="11" name="Rectangle 10">
            <a:extLst>
              <a:ext uri="{FF2B5EF4-FFF2-40B4-BE49-F238E27FC236}">
                <a16:creationId xmlns:a16="http://schemas.microsoft.com/office/drawing/2014/main" id="{30E1662A-2BEE-3044-81B8-8CC0779E9164}"/>
              </a:ext>
            </a:extLst>
          </p:cNvPr>
          <p:cNvSpPr/>
          <p:nvPr/>
        </p:nvSpPr>
        <p:spPr>
          <a:xfrm>
            <a:off x="6347367" y="692408"/>
            <a:ext cx="5060862" cy="54471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en-US" sz="1350">
              <a:solidFill>
                <a:prstClr val="white"/>
              </a:solidFill>
              <a:latin typeface="Tw Cen MT" panose="020B0602020104020603"/>
            </a:endParaRPr>
          </a:p>
        </p:txBody>
      </p:sp>
      <p:pic>
        <p:nvPicPr>
          <p:cNvPr id="6" name="Picture 5"/>
          <p:cNvPicPr>
            <a:picLocks noChangeAspect="1"/>
          </p:cNvPicPr>
          <p:nvPr/>
        </p:nvPicPr>
        <p:blipFill>
          <a:blip r:embed="rId2"/>
          <a:stretch>
            <a:fillRect/>
          </a:stretch>
        </p:blipFill>
        <p:spPr>
          <a:xfrm>
            <a:off x="116541" y="1341447"/>
            <a:ext cx="6214802" cy="2127894"/>
          </a:xfrm>
          <a:prstGeom prst="rect">
            <a:avLst/>
          </a:prstGeom>
        </p:spPr>
      </p:pic>
      <p:pic>
        <p:nvPicPr>
          <p:cNvPr id="7" name="Picture 6"/>
          <p:cNvPicPr>
            <a:picLocks noChangeAspect="1"/>
          </p:cNvPicPr>
          <p:nvPr/>
        </p:nvPicPr>
        <p:blipFill>
          <a:blip r:embed="rId3"/>
          <a:stretch>
            <a:fillRect/>
          </a:stretch>
        </p:blipFill>
        <p:spPr>
          <a:xfrm>
            <a:off x="6331342" y="1586267"/>
            <a:ext cx="5860657" cy="720572"/>
          </a:xfrm>
          <a:prstGeom prst="rect">
            <a:avLst/>
          </a:prstGeom>
        </p:spPr>
      </p:pic>
    </p:spTree>
    <p:extLst>
      <p:ext uri="{BB962C8B-B14F-4D97-AF65-F5344CB8AC3E}">
        <p14:creationId xmlns:p14="http://schemas.microsoft.com/office/powerpoint/2010/main" val="60374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Review of Chromosomes</a:t>
            </a:r>
          </a:p>
        </p:txBody>
      </p:sp>
      <p:sp>
        <p:nvSpPr>
          <p:cNvPr id="3" name="Content Placeholder 2"/>
          <p:cNvSpPr>
            <a:spLocks noGrp="1"/>
          </p:cNvSpPr>
          <p:nvPr>
            <p:ph sz="half" idx="1"/>
          </p:nvPr>
        </p:nvSpPr>
        <p:spPr>
          <a:xfrm>
            <a:off x="1024127" y="2286000"/>
            <a:ext cx="8601654" cy="4023360"/>
          </a:xfrm>
        </p:spPr>
        <p:txBody>
          <a:bodyPr>
            <a:normAutofit/>
          </a:bodyPr>
          <a:lstStyle/>
          <a:p>
            <a:r>
              <a:rPr lang="en-AU" sz="2800" dirty="0"/>
              <a:t>Before we can start learning about meiosis we need to start by reviewing two other concepts, first homologous chromosomes – what they are and how they function - and then the process of mitosis.</a:t>
            </a:r>
          </a:p>
        </p:txBody>
      </p:sp>
    </p:spTree>
    <p:extLst>
      <p:ext uri="{BB962C8B-B14F-4D97-AF65-F5344CB8AC3E}">
        <p14:creationId xmlns:p14="http://schemas.microsoft.com/office/powerpoint/2010/main" val="305595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32" name="Picture 32" descr="new_nuc_with_chro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276" y="1433514"/>
            <a:ext cx="230981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Grp="1" noChangeArrowheads="1"/>
          </p:cNvSpPr>
          <p:nvPr>
            <p:ph type="title"/>
          </p:nvPr>
        </p:nvSpPr>
        <p:spPr>
          <a:xfrm>
            <a:off x="1524001" y="273844"/>
            <a:ext cx="7235825" cy="404813"/>
          </a:xfrm>
          <a:extLst>
            <a:ext uri="{909E8E84-426E-40DD-AFC4-6F175D3DCCD1}">
              <a14:hiddenFill xmlns:a14="http://schemas.microsoft.com/office/drawing/2010/main">
                <a:solidFill>
                  <a:srgbClr val="FFFF00"/>
                </a:solidFill>
              </a14:hiddenFill>
            </a:ext>
          </a:extLst>
        </p:spPr>
        <p:txBody>
          <a:bodyPr anchor="t">
            <a:normAutofit fontScale="90000"/>
          </a:bodyPr>
          <a:lstStyle/>
          <a:p>
            <a:pPr algn="l" eaLnBrk="1" hangingPunct="1"/>
            <a:r>
              <a:rPr lang="en-GB" altLang="en-US" sz="2800" b="1" dirty="0">
                <a:solidFill>
                  <a:srgbClr val="10BC45"/>
                </a:solidFill>
              </a:rPr>
              <a:t>      What are chromosomes?</a:t>
            </a:r>
          </a:p>
        </p:txBody>
      </p:sp>
      <p:sp>
        <p:nvSpPr>
          <p:cNvPr id="179208" name="Text Box 8"/>
          <p:cNvSpPr txBox="1">
            <a:spLocks noChangeArrowheads="1"/>
          </p:cNvSpPr>
          <p:nvPr/>
        </p:nvSpPr>
        <p:spPr bwMode="auto">
          <a:xfrm>
            <a:off x="2135188" y="692151"/>
            <a:ext cx="8158162" cy="830263"/>
          </a:xfrm>
          <a:prstGeom prst="rect">
            <a:avLst/>
          </a:prstGeom>
          <a:noFill/>
          <a:ln>
            <a:noFill/>
          </a:ln>
          <a:effectLst/>
          <a:extLst>
            <a:ext uri="{909E8E84-426E-40DD-AFC4-6F175D3DCCD1}">
              <a14:hiddenFill xmlns:a14="http://schemas.microsoft.com/office/drawing/2010/main">
                <a:solidFill>
                  <a:srgbClr val="9900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884238" indent="-342900">
              <a:defRPr sz="3200">
                <a:solidFill>
                  <a:schemeClr val="tx1"/>
                </a:solidFill>
                <a:latin typeface="Times New Roman" panose="02020603050405020304" pitchFamily="18" charset="0"/>
              </a:defRPr>
            </a:lvl2pPr>
            <a:lvl3pPr marL="1406525" indent="-342900">
              <a:defRPr sz="3200">
                <a:solidFill>
                  <a:schemeClr val="tx1"/>
                </a:solidFill>
                <a:latin typeface="Times New Roman" panose="02020603050405020304" pitchFamily="18" charset="0"/>
              </a:defRPr>
            </a:lvl3pPr>
            <a:lvl4pPr marL="1928813" indent="-342900">
              <a:defRPr sz="3200">
                <a:solidFill>
                  <a:schemeClr val="tx1"/>
                </a:solidFill>
                <a:latin typeface="Times New Roman" panose="02020603050405020304" pitchFamily="18" charset="0"/>
              </a:defRPr>
            </a:lvl4pPr>
            <a:lvl5pPr marL="2451100" indent="-342900">
              <a:defRPr sz="3200">
                <a:solidFill>
                  <a:schemeClr val="tx1"/>
                </a:solidFill>
                <a:latin typeface="Times New Roman" panose="02020603050405020304" pitchFamily="18" charset="0"/>
              </a:defRPr>
            </a:lvl5pPr>
            <a:lvl6pPr marL="2908300" indent="-342900" eaLnBrk="0" fontAlgn="base" hangingPunct="0">
              <a:spcBef>
                <a:spcPct val="0"/>
              </a:spcBef>
              <a:spcAft>
                <a:spcPct val="0"/>
              </a:spcAft>
              <a:defRPr sz="3200">
                <a:solidFill>
                  <a:schemeClr val="tx1"/>
                </a:solidFill>
                <a:latin typeface="Times New Roman" panose="02020603050405020304" pitchFamily="18" charset="0"/>
              </a:defRPr>
            </a:lvl6pPr>
            <a:lvl7pPr marL="3365500" indent="-342900" eaLnBrk="0" fontAlgn="base" hangingPunct="0">
              <a:spcBef>
                <a:spcPct val="0"/>
              </a:spcBef>
              <a:spcAft>
                <a:spcPct val="0"/>
              </a:spcAft>
              <a:defRPr sz="3200">
                <a:solidFill>
                  <a:schemeClr val="tx1"/>
                </a:solidFill>
                <a:latin typeface="Times New Roman" panose="02020603050405020304" pitchFamily="18" charset="0"/>
              </a:defRPr>
            </a:lvl7pPr>
            <a:lvl8pPr marL="3822700" indent="-342900" eaLnBrk="0" fontAlgn="base" hangingPunct="0">
              <a:spcBef>
                <a:spcPct val="0"/>
              </a:spcBef>
              <a:spcAft>
                <a:spcPct val="0"/>
              </a:spcAft>
              <a:defRPr sz="3200">
                <a:solidFill>
                  <a:schemeClr val="tx1"/>
                </a:solidFill>
                <a:latin typeface="Times New Roman" panose="02020603050405020304" pitchFamily="18" charset="0"/>
              </a:defRPr>
            </a:lvl8pPr>
            <a:lvl9pPr marL="4279900" indent="-342900"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GB" altLang="en-US" sz="2400">
                <a:solidFill>
                  <a:srgbClr val="010066"/>
                </a:solidFill>
                <a:latin typeface="Arial" panose="020B0604020202020204" pitchFamily="34" charset="0"/>
              </a:rPr>
              <a:t>Chromosomes are long strands of genetic information </a:t>
            </a:r>
          </a:p>
          <a:p>
            <a:pPr eaLnBrk="1" hangingPunct="1"/>
            <a:r>
              <a:rPr lang="en-GB" altLang="en-US" sz="2400">
                <a:solidFill>
                  <a:srgbClr val="010066"/>
                </a:solidFill>
                <a:latin typeface="Arial" panose="020B0604020202020204" pitchFamily="34" charset="0"/>
              </a:rPr>
              <a:t>located in the nuclei of cells.</a:t>
            </a:r>
          </a:p>
        </p:txBody>
      </p:sp>
      <p:sp>
        <p:nvSpPr>
          <p:cNvPr id="179209" name="Oval 9"/>
          <p:cNvSpPr>
            <a:spLocks noChangeAspect="1" noChangeArrowheads="1"/>
          </p:cNvSpPr>
          <p:nvPr/>
        </p:nvSpPr>
        <p:spPr bwMode="auto">
          <a:xfrm>
            <a:off x="1854201" y="836613"/>
            <a:ext cx="252413" cy="252412"/>
          </a:xfrm>
          <a:prstGeom prst="ellipse">
            <a:avLst/>
          </a:prstGeom>
          <a:gradFill rotWithShape="1">
            <a:gsLst>
              <a:gs pos="0">
                <a:schemeClr val="bg1"/>
              </a:gs>
              <a:gs pos="100000">
                <a:srgbClr val="9900CC"/>
              </a:gs>
            </a:gsLst>
            <a:path path="shape">
              <a:fillToRect l="50000" t="50000" r="50000" b="50000"/>
            </a:path>
          </a:gradFill>
          <a:ln>
            <a:noFill/>
          </a:ln>
          <a:effectLst>
            <a:outerShdw dist="35921" dir="2700000" algn="ctr" rotWithShape="0">
              <a:srgbClr val="B2B2B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pic>
        <p:nvPicPr>
          <p:cNvPr id="179211" name="Picture 11" descr="chromoso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6351" y="1735139"/>
            <a:ext cx="341313"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14" name="Text Box 14"/>
          <p:cNvSpPr txBox="1">
            <a:spLocks noChangeArrowheads="1"/>
          </p:cNvSpPr>
          <p:nvPr/>
        </p:nvSpPr>
        <p:spPr bwMode="auto">
          <a:xfrm>
            <a:off x="2135188" y="3902075"/>
            <a:ext cx="8158162" cy="1200150"/>
          </a:xfrm>
          <a:prstGeom prst="rect">
            <a:avLst/>
          </a:prstGeom>
          <a:noFill/>
          <a:ln>
            <a:noFill/>
          </a:ln>
          <a:effectLst/>
          <a:extLst>
            <a:ext uri="{909E8E84-426E-40DD-AFC4-6F175D3DCCD1}">
              <a14:hiddenFill xmlns:a14="http://schemas.microsoft.com/office/drawing/2010/main">
                <a:solidFill>
                  <a:srgbClr val="9900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884238" indent="-342900">
              <a:defRPr sz="3200">
                <a:solidFill>
                  <a:schemeClr val="tx1"/>
                </a:solidFill>
                <a:latin typeface="Times New Roman" panose="02020603050405020304" pitchFamily="18" charset="0"/>
              </a:defRPr>
            </a:lvl2pPr>
            <a:lvl3pPr marL="1406525" indent="-342900">
              <a:defRPr sz="3200">
                <a:solidFill>
                  <a:schemeClr val="tx1"/>
                </a:solidFill>
                <a:latin typeface="Times New Roman" panose="02020603050405020304" pitchFamily="18" charset="0"/>
              </a:defRPr>
            </a:lvl3pPr>
            <a:lvl4pPr marL="1928813" indent="-342900">
              <a:defRPr sz="3200">
                <a:solidFill>
                  <a:schemeClr val="tx1"/>
                </a:solidFill>
                <a:latin typeface="Times New Roman" panose="02020603050405020304" pitchFamily="18" charset="0"/>
              </a:defRPr>
            </a:lvl4pPr>
            <a:lvl5pPr marL="2451100" indent="-342900">
              <a:defRPr sz="3200">
                <a:solidFill>
                  <a:schemeClr val="tx1"/>
                </a:solidFill>
                <a:latin typeface="Times New Roman" panose="02020603050405020304" pitchFamily="18" charset="0"/>
              </a:defRPr>
            </a:lvl5pPr>
            <a:lvl6pPr marL="2908300" indent="-342900" eaLnBrk="0" fontAlgn="base" hangingPunct="0">
              <a:spcBef>
                <a:spcPct val="0"/>
              </a:spcBef>
              <a:spcAft>
                <a:spcPct val="0"/>
              </a:spcAft>
              <a:defRPr sz="3200">
                <a:solidFill>
                  <a:schemeClr val="tx1"/>
                </a:solidFill>
                <a:latin typeface="Times New Roman" panose="02020603050405020304" pitchFamily="18" charset="0"/>
              </a:defRPr>
            </a:lvl6pPr>
            <a:lvl7pPr marL="3365500" indent="-342900" eaLnBrk="0" fontAlgn="base" hangingPunct="0">
              <a:spcBef>
                <a:spcPct val="0"/>
              </a:spcBef>
              <a:spcAft>
                <a:spcPct val="0"/>
              </a:spcAft>
              <a:defRPr sz="3200">
                <a:solidFill>
                  <a:schemeClr val="tx1"/>
                </a:solidFill>
                <a:latin typeface="Times New Roman" panose="02020603050405020304" pitchFamily="18" charset="0"/>
              </a:defRPr>
            </a:lvl7pPr>
            <a:lvl8pPr marL="3822700" indent="-342900" eaLnBrk="0" fontAlgn="base" hangingPunct="0">
              <a:spcBef>
                <a:spcPct val="0"/>
              </a:spcBef>
              <a:spcAft>
                <a:spcPct val="0"/>
              </a:spcAft>
              <a:defRPr sz="3200">
                <a:solidFill>
                  <a:schemeClr val="tx1"/>
                </a:solidFill>
                <a:latin typeface="Times New Roman" panose="02020603050405020304" pitchFamily="18" charset="0"/>
              </a:defRPr>
            </a:lvl8pPr>
            <a:lvl9pPr marL="4279900" indent="-342900"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GB" altLang="en-US" sz="2400">
                <a:solidFill>
                  <a:srgbClr val="010066"/>
                </a:solidFill>
                <a:latin typeface="Arial" panose="020B0604020202020204" pitchFamily="34" charset="0"/>
              </a:rPr>
              <a:t>Chromosomes are most visible </a:t>
            </a:r>
          </a:p>
          <a:p>
            <a:pPr eaLnBrk="1" hangingPunct="1"/>
            <a:r>
              <a:rPr lang="en-GB" altLang="en-US" sz="2400">
                <a:solidFill>
                  <a:srgbClr val="010066"/>
                </a:solidFill>
                <a:latin typeface="Arial" panose="020B0604020202020204" pitchFamily="34" charset="0"/>
              </a:rPr>
              <a:t>during cell division when they </a:t>
            </a:r>
          </a:p>
          <a:p>
            <a:pPr eaLnBrk="1" hangingPunct="1"/>
            <a:r>
              <a:rPr lang="en-GB" altLang="en-US" sz="2400">
                <a:solidFill>
                  <a:srgbClr val="010066"/>
                </a:solidFill>
                <a:latin typeface="Arial" panose="020B0604020202020204" pitchFamily="34" charset="0"/>
              </a:rPr>
              <a:t>replicate and look like this… </a:t>
            </a:r>
          </a:p>
        </p:txBody>
      </p:sp>
      <p:sp>
        <p:nvSpPr>
          <p:cNvPr id="179215" name="Line 15"/>
          <p:cNvSpPr>
            <a:spLocks noChangeShapeType="1"/>
          </p:cNvSpPr>
          <p:nvPr/>
        </p:nvSpPr>
        <p:spPr bwMode="auto">
          <a:xfrm flipV="1">
            <a:off x="4367213" y="1628776"/>
            <a:ext cx="3097212" cy="100806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9216" name="Line 16"/>
          <p:cNvSpPr>
            <a:spLocks noChangeShapeType="1"/>
          </p:cNvSpPr>
          <p:nvPr/>
        </p:nvSpPr>
        <p:spPr bwMode="auto">
          <a:xfrm>
            <a:off x="4367214" y="2636838"/>
            <a:ext cx="3024187" cy="7921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9217" name="Oval 17"/>
          <p:cNvSpPr>
            <a:spLocks noChangeAspect="1" noChangeArrowheads="1"/>
          </p:cNvSpPr>
          <p:nvPr/>
        </p:nvSpPr>
        <p:spPr bwMode="auto">
          <a:xfrm>
            <a:off x="6843713" y="1549401"/>
            <a:ext cx="1979612" cy="197961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179218" name="Oval 18"/>
          <p:cNvSpPr>
            <a:spLocks noChangeAspect="1" noChangeArrowheads="1"/>
          </p:cNvSpPr>
          <p:nvPr/>
        </p:nvSpPr>
        <p:spPr bwMode="auto">
          <a:xfrm>
            <a:off x="1847851" y="4040188"/>
            <a:ext cx="252413" cy="252412"/>
          </a:xfrm>
          <a:prstGeom prst="ellipse">
            <a:avLst/>
          </a:prstGeom>
          <a:gradFill rotWithShape="1">
            <a:gsLst>
              <a:gs pos="0">
                <a:schemeClr val="bg1"/>
              </a:gs>
              <a:gs pos="100000">
                <a:srgbClr val="9900CC"/>
              </a:gs>
            </a:gsLst>
            <a:path path="shape">
              <a:fillToRect l="50000" t="50000" r="50000" b="50000"/>
            </a:path>
          </a:gradFill>
          <a:ln>
            <a:noFill/>
          </a:ln>
          <a:effectLst>
            <a:outerShdw dist="35921" dir="2700000" algn="ctr" rotWithShape="0">
              <a:srgbClr val="B2B2B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179219" name="Text Box 19"/>
          <p:cNvSpPr txBox="1">
            <a:spLocks noChangeArrowheads="1"/>
          </p:cNvSpPr>
          <p:nvPr/>
        </p:nvSpPr>
        <p:spPr bwMode="auto">
          <a:xfrm>
            <a:off x="2135189" y="5734050"/>
            <a:ext cx="7921625" cy="457200"/>
          </a:xfrm>
          <a:prstGeom prst="rect">
            <a:avLst/>
          </a:prstGeom>
          <a:noFill/>
          <a:ln>
            <a:noFill/>
          </a:ln>
          <a:effectLst/>
          <a:extLst>
            <a:ext uri="{909E8E84-426E-40DD-AFC4-6F175D3DCCD1}">
              <a14:hiddenFill xmlns:a14="http://schemas.microsoft.com/office/drawing/2010/main">
                <a:solidFill>
                  <a:srgbClr val="9900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884238" indent="-342900">
              <a:defRPr sz="3200">
                <a:solidFill>
                  <a:schemeClr val="tx1"/>
                </a:solidFill>
                <a:latin typeface="Times New Roman" panose="02020603050405020304" pitchFamily="18" charset="0"/>
              </a:defRPr>
            </a:lvl2pPr>
            <a:lvl3pPr marL="1406525" indent="-342900">
              <a:defRPr sz="3200">
                <a:solidFill>
                  <a:schemeClr val="tx1"/>
                </a:solidFill>
                <a:latin typeface="Times New Roman" panose="02020603050405020304" pitchFamily="18" charset="0"/>
              </a:defRPr>
            </a:lvl3pPr>
            <a:lvl4pPr marL="1928813" indent="-342900">
              <a:defRPr sz="3200">
                <a:solidFill>
                  <a:schemeClr val="tx1"/>
                </a:solidFill>
                <a:latin typeface="Times New Roman" panose="02020603050405020304" pitchFamily="18" charset="0"/>
              </a:defRPr>
            </a:lvl4pPr>
            <a:lvl5pPr marL="2451100" indent="-342900">
              <a:defRPr sz="3200">
                <a:solidFill>
                  <a:schemeClr val="tx1"/>
                </a:solidFill>
                <a:latin typeface="Times New Roman" panose="02020603050405020304" pitchFamily="18" charset="0"/>
              </a:defRPr>
            </a:lvl5pPr>
            <a:lvl6pPr marL="2908300" indent="-342900" eaLnBrk="0" fontAlgn="base" hangingPunct="0">
              <a:spcBef>
                <a:spcPct val="0"/>
              </a:spcBef>
              <a:spcAft>
                <a:spcPct val="0"/>
              </a:spcAft>
              <a:defRPr sz="3200">
                <a:solidFill>
                  <a:schemeClr val="tx1"/>
                </a:solidFill>
                <a:latin typeface="Times New Roman" panose="02020603050405020304" pitchFamily="18" charset="0"/>
              </a:defRPr>
            </a:lvl6pPr>
            <a:lvl7pPr marL="3365500" indent="-342900" eaLnBrk="0" fontAlgn="base" hangingPunct="0">
              <a:spcBef>
                <a:spcPct val="0"/>
              </a:spcBef>
              <a:spcAft>
                <a:spcPct val="0"/>
              </a:spcAft>
              <a:defRPr sz="3200">
                <a:solidFill>
                  <a:schemeClr val="tx1"/>
                </a:solidFill>
                <a:latin typeface="Times New Roman" panose="02020603050405020304" pitchFamily="18" charset="0"/>
              </a:defRPr>
            </a:lvl7pPr>
            <a:lvl8pPr marL="3822700" indent="-342900" eaLnBrk="0" fontAlgn="base" hangingPunct="0">
              <a:spcBef>
                <a:spcPct val="0"/>
              </a:spcBef>
              <a:spcAft>
                <a:spcPct val="0"/>
              </a:spcAft>
              <a:defRPr sz="3200">
                <a:solidFill>
                  <a:schemeClr val="tx1"/>
                </a:solidFill>
                <a:latin typeface="Times New Roman" panose="02020603050405020304" pitchFamily="18" charset="0"/>
              </a:defRPr>
            </a:lvl8pPr>
            <a:lvl9pPr marL="4279900" indent="-342900"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GB" altLang="en-US" sz="2400">
                <a:solidFill>
                  <a:srgbClr val="010066"/>
                </a:solidFill>
                <a:latin typeface="Arial" panose="020B0604020202020204" pitchFamily="34" charset="0"/>
              </a:rPr>
              <a:t>You will see chromosomes represented </a:t>
            </a:r>
            <a:r>
              <a:rPr lang="en-GB" altLang="en-US" sz="2400" b="1">
                <a:solidFill>
                  <a:srgbClr val="9900CC"/>
                </a:solidFill>
                <a:latin typeface="Arial" panose="020B0604020202020204" pitchFamily="34" charset="0"/>
              </a:rPr>
              <a:t>both</a:t>
            </a:r>
            <a:r>
              <a:rPr lang="en-GB" altLang="en-US" sz="2400">
                <a:solidFill>
                  <a:srgbClr val="9900CC"/>
                </a:solidFill>
                <a:latin typeface="Arial" panose="020B0604020202020204" pitchFamily="34" charset="0"/>
              </a:rPr>
              <a:t> </a:t>
            </a:r>
            <a:r>
              <a:rPr lang="en-GB" altLang="en-US" sz="2400">
                <a:solidFill>
                  <a:srgbClr val="010066"/>
                </a:solidFill>
                <a:latin typeface="Arial" panose="020B0604020202020204" pitchFamily="34" charset="0"/>
              </a:rPr>
              <a:t>ways.</a:t>
            </a:r>
          </a:p>
        </p:txBody>
      </p:sp>
      <p:grpSp>
        <p:nvGrpSpPr>
          <p:cNvPr id="179235" name="Group 35"/>
          <p:cNvGrpSpPr>
            <a:grpSpLocks/>
          </p:cNvGrpSpPr>
          <p:nvPr/>
        </p:nvGrpSpPr>
        <p:grpSpPr bwMode="auto">
          <a:xfrm>
            <a:off x="7207250" y="4005264"/>
            <a:ext cx="1143000" cy="1544637"/>
            <a:chOff x="3580" y="2523"/>
            <a:chExt cx="720" cy="973"/>
          </a:xfrm>
        </p:grpSpPr>
        <p:pic>
          <p:nvPicPr>
            <p:cNvPr id="6158" name="Picture 10" descr="dna"/>
            <p:cNvPicPr>
              <a:picLocks noChangeAspect="1" noChangeArrowheads="1"/>
            </p:cNvPicPr>
            <p:nvPr/>
          </p:nvPicPr>
          <p:blipFill>
            <a:blip r:embed="rId5">
              <a:extLst>
                <a:ext uri="{28A0092B-C50C-407E-A947-70E740481C1C}">
                  <a14:useLocalDpi xmlns:a14="http://schemas.microsoft.com/office/drawing/2010/main" val="0"/>
                </a:ext>
              </a:extLst>
            </a:blip>
            <a:srcRect l="42580" r="48204" b="77194"/>
            <a:stretch>
              <a:fillRect/>
            </a:stretch>
          </p:blipFill>
          <p:spPr bwMode="auto">
            <a:xfrm>
              <a:off x="3911" y="2523"/>
              <a:ext cx="389" cy="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9" name="Picture 34" descr="dna"/>
            <p:cNvPicPr>
              <a:picLocks noChangeAspect="1" noChangeArrowheads="1"/>
            </p:cNvPicPr>
            <p:nvPr/>
          </p:nvPicPr>
          <p:blipFill>
            <a:blip r:embed="rId5">
              <a:extLst>
                <a:ext uri="{28A0092B-C50C-407E-A947-70E740481C1C}">
                  <a14:useLocalDpi xmlns:a14="http://schemas.microsoft.com/office/drawing/2010/main" val="0"/>
                </a:ext>
              </a:extLst>
            </a:blip>
            <a:srcRect l="42580" r="48204" b="77194"/>
            <a:stretch>
              <a:fillRect/>
            </a:stretch>
          </p:blipFill>
          <p:spPr bwMode="auto">
            <a:xfrm flipH="1">
              <a:off x="3580" y="2523"/>
              <a:ext cx="389" cy="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8501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9209"/>
                                        </p:tgtEl>
                                        <p:attrNameLst>
                                          <p:attrName>style.visibility</p:attrName>
                                        </p:attrNameLst>
                                      </p:cBhvr>
                                      <p:to>
                                        <p:strVal val="visible"/>
                                      </p:to>
                                    </p:set>
                                    <p:animEffect transition="in" filter="dissolve">
                                      <p:cBhvr>
                                        <p:cTn id="7" dur="1000"/>
                                        <p:tgtEl>
                                          <p:spTgt spid="17920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9208"/>
                                        </p:tgtEl>
                                        <p:attrNameLst>
                                          <p:attrName>style.visibility</p:attrName>
                                        </p:attrNameLst>
                                      </p:cBhvr>
                                      <p:to>
                                        <p:strVal val="visible"/>
                                      </p:to>
                                    </p:set>
                                    <p:animEffect transition="in" filter="dissolve">
                                      <p:cBhvr>
                                        <p:cTn id="10" dur="1000"/>
                                        <p:tgtEl>
                                          <p:spTgt spid="179208"/>
                                        </p:tgtEl>
                                      </p:cBhvr>
                                    </p:animEffect>
                                  </p:childTnLst>
                                </p:cTn>
                              </p:par>
                            </p:childTnLst>
                          </p:cTn>
                        </p:par>
                        <p:par>
                          <p:cTn id="11" fill="hold" nodeType="afterGroup">
                            <p:stCondLst>
                              <p:cond delay="1000"/>
                            </p:stCondLst>
                            <p:childTnLst>
                              <p:par>
                                <p:cTn id="12" presetID="23" presetClass="entr" presetSubtype="16" fill="hold" nodeType="afterEffect">
                                  <p:stCondLst>
                                    <p:cond delay="0"/>
                                  </p:stCondLst>
                                  <p:childTnLst>
                                    <p:set>
                                      <p:cBhvr>
                                        <p:cTn id="13" dur="1" fill="hold">
                                          <p:stCondLst>
                                            <p:cond delay="0"/>
                                          </p:stCondLst>
                                        </p:cTn>
                                        <p:tgtEl>
                                          <p:spTgt spid="179232"/>
                                        </p:tgtEl>
                                        <p:attrNameLst>
                                          <p:attrName>style.visibility</p:attrName>
                                        </p:attrNameLst>
                                      </p:cBhvr>
                                      <p:to>
                                        <p:strVal val="visible"/>
                                      </p:to>
                                    </p:set>
                                    <p:anim calcmode="lin" valueType="num">
                                      <p:cBhvr>
                                        <p:cTn id="14" dur="1000" fill="hold"/>
                                        <p:tgtEl>
                                          <p:spTgt spid="179232"/>
                                        </p:tgtEl>
                                        <p:attrNameLst>
                                          <p:attrName>ppt_w</p:attrName>
                                        </p:attrNameLst>
                                      </p:cBhvr>
                                      <p:tavLst>
                                        <p:tav tm="0">
                                          <p:val>
                                            <p:fltVal val="0"/>
                                          </p:val>
                                        </p:tav>
                                        <p:tav tm="100000">
                                          <p:val>
                                            <p:strVal val="#ppt_w"/>
                                          </p:val>
                                        </p:tav>
                                      </p:tavLst>
                                    </p:anim>
                                    <p:anim calcmode="lin" valueType="num">
                                      <p:cBhvr>
                                        <p:cTn id="15" dur="1000" fill="hold"/>
                                        <p:tgtEl>
                                          <p:spTgt spid="179232"/>
                                        </p:tgtEl>
                                        <p:attrNameLst>
                                          <p:attrName>ppt_h</p:attrName>
                                        </p:attrNameLst>
                                      </p:cBhvr>
                                      <p:tavLst>
                                        <p:tav tm="0">
                                          <p:val>
                                            <p:fltVal val="0"/>
                                          </p:val>
                                        </p:tav>
                                        <p:tav tm="100000">
                                          <p:val>
                                            <p:strVal val="#ppt_h"/>
                                          </p:val>
                                        </p:tav>
                                      </p:tavLst>
                                    </p:anim>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79215"/>
                                        </p:tgtEl>
                                        <p:attrNameLst>
                                          <p:attrName>style.visibility</p:attrName>
                                        </p:attrNameLst>
                                      </p:cBhvr>
                                      <p:to>
                                        <p:strVal val="visible"/>
                                      </p:to>
                                    </p:set>
                                    <p:animEffect transition="in" filter="wipe(left)">
                                      <p:cBhvr>
                                        <p:cTn id="19" dur="500"/>
                                        <p:tgtEl>
                                          <p:spTgt spid="179215"/>
                                        </p:tgtEl>
                                      </p:cBhvr>
                                    </p:animEffect>
                                  </p:childTnLst>
                                </p:cTn>
                              </p:par>
                              <p:par>
                                <p:cTn id="20" presetID="22" presetClass="entr" presetSubtype="8" fill="hold" nodeType="withEffect">
                                  <p:stCondLst>
                                    <p:cond delay="0"/>
                                  </p:stCondLst>
                                  <p:childTnLst>
                                    <p:set>
                                      <p:cBhvr>
                                        <p:cTn id="21" dur="1" fill="hold">
                                          <p:stCondLst>
                                            <p:cond delay="0"/>
                                          </p:stCondLst>
                                        </p:cTn>
                                        <p:tgtEl>
                                          <p:spTgt spid="179216"/>
                                        </p:tgtEl>
                                        <p:attrNameLst>
                                          <p:attrName>style.visibility</p:attrName>
                                        </p:attrNameLst>
                                      </p:cBhvr>
                                      <p:to>
                                        <p:strVal val="visible"/>
                                      </p:to>
                                    </p:set>
                                    <p:animEffect transition="in" filter="wipe(left)">
                                      <p:cBhvr>
                                        <p:cTn id="22" dur="500"/>
                                        <p:tgtEl>
                                          <p:spTgt spid="179216"/>
                                        </p:tgtEl>
                                      </p:cBhvr>
                                    </p:animEffect>
                                  </p:childTnLst>
                                </p:cTn>
                              </p:par>
                            </p:childTnLst>
                          </p:cTn>
                        </p:par>
                        <p:par>
                          <p:cTn id="23" fill="hold" nodeType="afterGroup">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79217"/>
                                        </p:tgtEl>
                                        <p:attrNameLst>
                                          <p:attrName>style.visibility</p:attrName>
                                        </p:attrNameLst>
                                      </p:cBhvr>
                                      <p:to>
                                        <p:strVal val="visible"/>
                                      </p:to>
                                    </p:set>
                                    <p:animEffect transition="in" filter="wipe(left)">
                                      <p:cBhvr>
                                        <p:cTn id="26" dur="500"/>
                                        <p:tgtEl>
                                          <p:spTgt spid="179217"/>
                                        </p:tgtEl>
                                      </p:cBhvr>
                                    </p:animEffect>
                                  </p:childTnLst>
                                </p:cTn>
                              </p:par>
                            </p:childTnLst>
                          </p:cTn>
                        </p:par>
                        <p:par>
                          <p:cTn id="27" fill="hold" nodeType="afterGroup">
                            <p:stCondLst>
                              <p:cond delay="3000"/>
                            </p:stCondLst>
                            <p:childTnLst>
                              <p:par>
                                <p:cTn id="28" presetID="23" presetClass="entr" presetSubtype="16" fill="hold" nodeType="afterEffect">
                                  <p:stCondLst>
                                    <p:cond delay="0"/>
                                  </p:stCondLst>
                                  <p:childTnLst>
                                    <p:set>
                                      <p:cBhvr>
                                        <p:cTn id="29" dur="1" fill="hold">
                                          <p:stCondLst>
                                            <p:cond delay="0"/>
                                          </p:stCondLst>
                                        </p:cTn>
                                        <p:tgtEl>
                                          <p:spTgt spid="179211"/>
                                        </p:tgtEl>
                                        <p:attrNameLst>
                                          <p:attrName>style.visibility</p:attrName>
                                        </p:attrNameLst>
                                      </p:cBhvr>
                                      <p:to>
                                        <p:strVal val="visible"/>
                                      </p:to>
                                    </p:set>
                                    <p:anim calcmode="lin" valueType="num">
                                      <p:cBhvr>
                                        <p:cTn id="30" dur="1000" fill="hold"/>
                                        <p:tgtEl>
                                          <p:spTgt spid="179211"/>
                                        </p:tgtEl>
                                        <p:attrNameLst>
                                          <p:attrName>ppt_w</p:attrName>
                                        </p:attrNameLst>
                                      </p:cBhvr>
                                      <p:tavLst>
                                        <p:tav tm="0">
                                          <p:val>
                                            <p:fltVal val="0"/>
                                          </p:val>
                                        </p:tav>
                                        <p:tav tm="100000">
                                          <p:val>
                                            <p:strVal val="#ppt_w"/>
                                          </p:val>
                                        </p:tav>
                                      </p:tavLst>
                                    </p:anim>
                                    <p:anim calcmode="lin" valueType="num">
                                      <p:cBhvr>
                                        <p:cTn id="31" dur="1000" fill="hold"/>
                                        <p:tgtEl>
                                          <p:spTgt spid="179211"/>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79218"/>
                                        </p:tgtEl>
                                        <p:attrNameLst>
                                          <p:attrName>style.visibility</p:attrName>
                                        </p:attrNameLst>
                                      </p:cBhvr>
                                      <p:to>
                                        <p:strVal val="visible"/>
                                      </p:to>
                                    </p:set>
                                    <p:animEffect transition="in" filter="dissolve">
                                      <p:cBhvr>
                                        <p:cTn id="36" dur="1000"/>
                                        <p:tgtEl>
                                          <p:spTgt spid="17921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79214"/>
                                        </p:tgtEl>
                                        <p:attrNameLst>
                                          <p:attrName>style.visibility</p:attrName>
                                        </p:attrNameLst>
                                      </p:cBhvr>
                                      <p:to>
                                        <p:strVal val="visible"/>
                                      </p:to>
                                    </p:set>
                                    <p:animEffect transition="in" filter="dissolve">
                                      <p:cBhvr>
                                        <p:cTn id="39" dur="1000"/>
                                        <p:tgtEl>
                                          <p:spTgt spid="179214"/>
                                        </p:tgtEl>
                                      </p:cBhvr>
                                    </p:animEffect>
                                  </p:childTnLst>
                                </p:cTn>
                              </p:par>
                            </p:childTnLst>
                          </p:cTn>
                        </p:par>
                        <p:par>
                          <p:cTn id="40" fill="hold" nodeType="afterGroup">
                            <p:stCondLst>
                              <p:cond delay="1000"/>
                            </p:stCondLst>
                            <p:childTnLst>
                              <p:par>
                                <p:cTn id="41" presetID="23" presetClass="entr" presetSubtype="16" fill="hold" nodeType="afterEffect">
                                  <p:stCondLst>
                                    <p:cond delay="0"/>
                                  </p:stCondLst>
                                  <p:childTnLst>
                                    <p:set>
                                      <p:cBhvr>
                                        <p:cTn id="42" dur="1" fill="hold">
                                          <p:stCondLst>
                                            <p:cond delay="0"/>
                                          </p:stCondLst>
                                        </p:cTn>
                                        <p:tgtEl>
                                          <p:spTgt spid="179235"/>
                                        </p:tgtEl>
                                        <p:attrNameLst>
                                          <p:attrName>style.visibility</p:attrName>
                                        </p:attrNameLst>
                                      </p:cBhvr>
                                      <p:to>
                                        <p:strVal val="visible"/>
                                      </p:to>
                                    </p:set>
                                    <p:anim calcmode="lin" valueType="num">
                                      <p:cBhvr>
                                        <p:cTn id="43" dur="1000" fill="hold"/>
                                        <p:tgtEl>
                                          <p:spTgt spid="179235"/>
                                        </p:tgtEl>
                                        <p:attrNameLst>
                                          <p:attrName>ppt_w</p:attrName>
                                        </p:attrNameLst>
                                      </p:cBhvr>
                                      <p:tavLst>
                                        <p:tav tm="0">
                                          <p:val>
                                            <p:fltVal val="0"/>
                                          </p:val>
                                        </p:tav>
                                        <p:tav tm="100000">
                                          <p:val>
                                            <p:strVal val="#ppt_w"/>
                                          </p:val>
                                        </p:tav>
                                      </p:tavLst>
                                    </p:anim>
                                    <p:anim calcmode="lin" valueType="num">
                                      <p:cBhvr>
                                        <p:cTn id="44" dur="1000" fill="hold"/>
                                        <p:tgtEl>
                                          <p:spTgt spid="179235"/>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79219"/>
                                        </p:tgtEl>
                                        <p:attrNameLst>
                                          <p:attrName>style.visibility</p:attrName>
                                        </p:attrNameLst>
                                      </p:cBhvr>
                                      <p:to>
                                        <p:strVal val="visible"/>
                                      </p:to>
                                    </p:set>
                                    <p:animEffect transition="in" filter="dissolve">
                                      <p:cBhvr>
                                        <p:cTn id="49" dur="1000"/>
                                        <p:tgtEl>
                                          <p:spTgt spid="17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8" grpId="0"/>
      <p:bldP spid="179209" grpId="0" animBg="1"/>
      <p:bldP spid="179214" grpId="0"/>
      <p:bldP spid="179217" grpId="0" animBg="1"/>
      <p:bldP spid="179218" grpId="0" animBg="1"/>
      <p:bldP spid="1792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a:xfrm>
            <a:off x="1524000" y="242582"/>
            <a:ext cx="5651500" cy="404813"/>
          </a:xfrm>
          <a:extLst>
            <a:ext uri="{909E8E84-426E-40DD-AFC4-6F175D3DCCD1}">
              <a14:hiddenFill xmlns:a14="http://schemas.microsoft.com/office/drawing/2010/main">
                <a:gradFill rotWithShape="1">
                  <a:gsLst>
                    <a:gs pos="0">
                      <a:srgbClr val="9900CC"/>
                    </a:gs>
                    <a:gs pos="100000">
                      <a:srgbClr val="C165E0"/>
                    </a:gs>
                  </a:gsLst>
                  <a:lin ang="0" scaled="1"/>
                </a:gradFill>
              </a14:hiddenFill>
            </a:ext>
          </a:extLst>
        </p:spPr>
        <p:txBody>
          <a:bodyPr anchor="t">
            <a:noAutofit/>
          </a:bodyPr>
          <a:lstStyle/>
          <a:p>
            <a:pPr algn="l" eaLnBrk="1" hangingPunct="1"/>
            <a:r>
              <a:rPr lang="en-GB" altLang="en-US" sz="3200" b="1" dirty="0">
                <a:solidFill>
                  <a:srgbClr val="FF0000"/>
                </a:solidFill>
              </a:rPr>
              <a:t>      Homologous chromosomes</a:t>
            </a:r>
          </a:p>
        </p:txBody>
      </p:sp>
      <p:sp>
        <p:nvSpPr>
          <p:cNvPr id="173064" name="Text Box 8"/>
          <p:cNvSpPr txBox="1">
            <a:spLocks noChangeArrowheads="1"/>
          </p:cNvSpPr>
          <p:nvPr/>
        </p:nvSpPr>
        <p:spPr bwMode="auto">
          <a:xfrm>
            <a:off x="2135188" y="802481"/>
            <a:ext cx="8158162" cy="830263"/>
          </a:xfrm>
          <a:prstGeom prst="rect">
            <a:avLst/>
          </a:prstGeom>
          <a:noFill/>
          <a:ln>
            <a:noFill/>
          </a:ln>
          <a:effectLst/>
          <a:extLst>
            <a:ext uri="{909E8E84-426E-40DD-AFC4-6F175D3DCCD1}">
              <a14:hiddenFill xmlns:a14="http://schemas.microsoft.com/office/drawing/2010/main">
                <a:solidFill>
                  <a:srgbClr val="9900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884238" indent="-342900">
              <a:defRPr sz="3200">
                <a:solidFill>
                  <a:schemeClr val="tx1"/>
                </a:solidFill>
                <a:latin typeface="Times New Roman" panose="02020603050405020304" pitchFamily="18" charset="0"/>
              </a:defRPr>
            </a:lvl2pPr>
            <a:lvl3pPr marL="1406525" indent="-342900">
              <a:defRPr sz="3200">
                <a:solidFill>
                  <a:schemeClr val="tx1"/>
                </a:solidFill>
                <a:latin typeface="Times New Roman" panose="02020603050405020304" pitchFamily="18" charset="0"/>
              </a:defRPr>
            </a:lvl3pPr>
            <a:lvl4pPr marL="1928813" indent="-342900">
              <a:defRPr sz="3200">
                <a:solidFill>
                  <a:schemeClr val="tx1"/>
                </a:solidFill>
                <a:latin typeface="Times New Roman" panose="02020603050405020304" pitchFamily="18" charset="0"/>
              </a:defRPr>
            </a:lvl4pPr>
            <a:lvl5pPr marL="2451100" indent="-342900">
              <a:defRPr sz="3200">
                <a:solidFill>
                  <a:schemeClr val="tx1"/>
                </a:solidFill>
                <a:latin typeface="Times New Roman" panose="02020603050405020304" pitchFamily="18" charset="0"/>
              </a:defRPr>
            </a:lvl5pPr>
            <a:lvl6pPr marL="2908300" indent="-342900" eaLnBrk="0" fontAlgn="base" hangingPunct="0">
              <a:spcBef>
                <a:spcPct val="0"/>
              </a:spcBef>
              <a:spcAft>
                <a:spcPct val="0"/>
              </a:spcAft>
              <a:defRPr sz="3200">
                <a:solidFill>
                  <a:schemeClr val="tx1"/>
                </a:solidFill>
                <a:latin typeface="Times New Roman" panose="02020603050405020304" pitchFamily="18" charset="0"/>
              </a:defRPr>
            </a:lvl6pPr>
            <a:lvl7pPr marL="3365500" indent="-342900" eaLnBrk="0" fontAlgn="base" hangingPunct="0">
              <a:spcBef>
                <a:spcPct val="0"/>
              </a:spcBef>
              <a:spcAft>
                <a:spcPct val="0"/>
              </a:spcAft>
              <a:defRPr sz="3200">
                <a:solidFill>
                  <a:schemeClr val="tx1"/>
                </a:solidFill>
                <a:latin typeface="Times New Roman" panose="02020603050405020304" pitchFamily="18" charset="0"/>
              </a:defRPr>
            </a:lvl7pPr>
            <a:lvl8pPr marL="3822700" indent="-342900" eaLnBrk="0" fontAlgn="base" hangingPunct="0">
              <a:spcBef>
                <a:spcPct val="0"/>
              </a:spcBef>
              <a:spcAft>
                <a:spcPct val="0"/>
              </a:spcAft>
              <a:defRPr sz="3200">
                <a:solidFill>
                  <a:schemeClr val="tx1"/>
                </a:solidFill>
                <a:latin typeface="Times New Roman" panose="02020603050405020304" pitchFamily="18" charset="0"/>
              </a:defRPr>
            </a:lvl8pPr>
            <a:lvl9pPr marL="4279900" indent="-342900"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GB" altLang="en-US" sz="2400" dirty="0">
                <a:solidFill>
                  <a:srgbClr val="010066"/>
                </a:solidFill>
                <a:latin typeface="Arial" panose="020B0604020202020204" pitchFamily="34" charset="0"/>
              </a:rPr>
              <a:t>In most cells </a:t>
            </a:r>
            <a:r>
              <a:rPr lang="en-GB" altLang="en-US" sz="2400" dirty="0">
                <a:solidFill>
                  <a:srgbClr val="FF0000"/>
                </a:solidFill>
                <a:latin typeface="Arial" panose="020B0604020202020204" pitchFamily="34" charset="0"/>
              </a:rPr>
              <a:t>chromosomes are </a:t>
            </a:r>
            <a:r>
              <a:rPr lang="en-GB" altLang="en-US" sz="2400" b="1" dirty="0">
                <a:solidFill>
                  <a:srgbClr val="FF0000"/>
                </a:solidFill>
                <a:latin typeface="Arial" panose="020B0604020202020204" pitchFamily="34" charset="0"/>
              </a:rPr>
              <a:t>matched</a:t>
            </a:r>
            <a:r>
              <a:rPr lang="en-GB" altLang="en-US" sz="2400" dirty="0">
                <a:solidFill>
                  <a:srgbClr val="FF0000"/>
                </a:solidFill>
                <a:latin typeface="Arial" panose="020B0604020202020204" pitchFamily="34" charset="0"/>
              </a:rPr>
              <a:t> in pairs based on their </a:t>
            </a:r>
            <a:r>
              <a:rPr lang="en-GB" altLang="en-US" sz="2400" b="1" dirty="0">
                <a:solidFill>
                  <a:srgbClr val="FF0000"/>
                </a:solidFill>
                <a:latin typeface="Arial" panose="020B0604020202020204" pitchFamily="34" charset="0"/>
              </a:rPr>
              <a:t>size</a:t>
            </a:r>
            <a:r>
              <a:rPr lang="en-GB" altLang="en-US" sz="2400" dirty="0">
                <a:solidFill>
                  <a:srgbClr val="FF0000"/>
                </a:solidFill>
                <a:latin typeface="Arial" panose="020B0604020202020204" pitchFamily="34" charset="0"/>
              </a:rPr>
              <a:t> </a:t>
            </a:r>
            <a:r>
              <a:rPr lang="en-GB" altLang="en-US" sz="2400" b="1" dirty="0">
                <a:solidFill>
                  <a:srgbClr val="FF0000"/>
                </a:solidFill>
                <a:latin typeface="Arial" panose="020B0604020202020204" pitchFamily="34" charset="0"/>
              </a:rPr>
              <a:t>and shape</a:t>
            </a:r>
            <a:r>
              <a:rPr lang="en-GB" altLang="en-US" sz="2400" dirty="0">
                <a:solidFill>
                  <a:srgbClr val="FF0000"/>
                </a:solidFill>
                <a:latin typeface="Arial" panose="020B0604020202020204" pitchFamily="34" charset="0"/>
              </a:rPr>
              <a:t>.</a:t>
            </a:r>
          </a:p>
        </p:txBody>
      </p:sp>
      <p:sp>
        <p:nvSpPr>
          <p:cNvPr id="173065" name="Oval 9"/>
          <p:cNvSpPr>
            <a:spLocks noChangeAspect="1" noChangeArrowheads="1"/>
          </p:cNvSpPr>
          <p:nvPr/>
        </p:nvSpPr>
        <p:spPr bwMode="auto">
          <a:xfrm>
            <a:off x="1854201" y="836613"/>
            <a:ext cx="252413" cy="252412"/>
          </a:xfrm>
          <a:prstGeom prst="ellipse">
            <a:avLst/>
          </a:prstGeom>
          <a:gradFill rotWithShape="1">
            <a:gsLst>
              <a:gs pos="0">
                <a:schemeClr val="bg1"/>
              </a:gs>
              <a:gs pos="100000">
                <a:srgbClr val="9900CC"/>
              </a:gs>
            </a:gsLst>
            <a:path path="shape">
              <a:fillToRect l="50000" t="50000" r="50000" b="50000"/>
            </a:path>
          </a:gradFill>
          <a:ln>
            <a:noFill/>
          </a:ln>
          <a:effectLst>
            <a:outerShdw dist="35921" dir="2700000" algn="ctr" rotWithShape="0">
              <a:srgbClr val="B2B2B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pic>
        <p:nvPicPr>
          <p:cNvPr id="173067" name="Picture 11" descr="chromos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638" y="1557339"/>
            <a:ext cx="341312"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3080" name="Picture 24" descr="chromos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463" y="1557339"/>
            <a:ext cx="341312"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81" name="Rectangle 25"/>
          <p:cNvSpPr>
            <a:spLocks noChangeArrowheads="1"/>
          </p:cNvSpPr>
          <p:nvPr/>
        </p:nvSpPr>
        <p:spPr bwMode="auto">
          <a:xfrm>
            <a:off x="2208213" y="3876676"/>
            <a:ext cx="80645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dirty="0">
                <a:solidFill>
                  <a:srgbClr val="FF0000"/>
                </a:solidFill>
              </a:rPr>
              <a:t>Matching pairs of chromosomes are called </a:t>
            </a:r>
            <a:r>
              <a:rPr lang="en-GB" altLang="en-US" sz="2400" b="1" dirty="0">
                <a:solidFill>
                  <a:srgbClr val="FF0000"/>
                </a:solidFill>
              </a:rPr>
              <a:t>homologous chromosomes.</a:t>
            </a:r>
          </a:p>
          <a:p>
            <a:pPr eaLnBrk="1" hangingPunct="1">
              <a:spcBef>
                <a:spcPct val="0"/>
              </a:spcBef>
              <a:buFontTx/>
              <a:buNone/>
            </a:pPr>
            <a:endParaRPr lang="en-GB" altLang="en-US" sz="2400" dirty="0">
              <a:solidFill>
                <a:srgbClr val="010066"/>
              </a:solidFill>
            </a:endParaRPr>
          </a:p>
          <a:p>
            <a:pPr eaLnBrk="1" hangingPunct="1">
              <a:spcBef>
                <a:spcPct val="0"/>
              </a:spcBef>
              <a:buFontTx/>
              <a:buNone/>
            </a:pPr>
            <a:r>
              <a:rPr lang="en-GB" altLang="en-US" sz="2400" b="1" dirty="0">
                <a:solidFill>
                  <a:srgbClr val="FF0000"/>
                </a:solidFill>
              </a:rPr>
              <a:t>Each pair</a:t>
            </a:r>
            <a:r>
              <a:rPr lang="en-GB" altLang="en-US" sz="2400" dirty="0">
                <a:solidFill>
                  <a:srgbClr val="FF0000"/>
                </a:solidFill>
              </a:rPr>
              <a:t> of homologous chromosomes contains </a:t>
            </a:r>
            <a:r>
              <a:rPr lang="en-GB" altLang="en-US" sz="2400" b="1" dirty="0">
                <a:solidFill>
                  <a:srgbClr val="FF0000"/>
                </a:solidFill>
              </a:rPr>
              <a:t>one </a:t>
            </a:r>
            <a:r>
              <a:rPr lang="en-GB" altLang="en-US" sz="2400" dirty="0">
                <a:solidFill>
                  <a:srgbClr val="FF0000"/>
                </a:solidFill>
              </a:rPr>
              <a:t>chromosome that has been inherited from </a:t>
            </a:r>
            <a:r>
              <a:rPr lang="en-GB" altLang="en-US" sz="2400" b="1" dirty="0">
                <a:solidFill>
                  <a:srgbClr val="FF0000"/>
                </a:solidFill>
              </a:rPr>
              <a:t>each parent</a:t>
            </a:r>
            <a:r>
              <a:rPr lang="en-GB" altLang="en-US" sz="2400" dirty="0">
                <a:solidFill>
                  <a:srgbClr val="FF0000"/>
                </a:solidFill>
              </a:rPr>
              <a:t>.</a:t>
            </a:r>
          </a:p>
        </p:txBody>
      </p:sp>
      <p:sp>
        <p:nvSpPr>
          <p:cNvPr id="173083" name="Rectangle 27"/>
          <p:cNvSpPr>
            <a:spLocks noChangeArrowheads="1"/>
          </p:cNvSpPr>
          <p:nvPr/>
        </p:nvSpPr>
        <p:spPr bwMode="auto">
          <a:xfrm>
            <a:off x="2208213" y="1933575"/>
            <a:ext cx="3382962" cy="78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lnSpc>
                <a:spcPct val="80000"/>
              </a:lnSpc>
              <a:spcBef>
                <a:spcPct val="0"/>
              </a:spcBef>
              <a:buFontTx/>
              <a:buNone/>
            </a:pPr>
            <a:r>
              <a:rPr lang="en-GB" altLang="en-US" sz="2800" b="1">
                <a:solidFill>
                  <a:srgbClr val="9900CC"/>
                </a:solidFill>
              </a:rPr>
              <a:t>chromosome from female parent</a:t>
            </a:r>
          </a:p>
        </p:txBody>
      </p:sp>
      <p:sp>
        <p:nvSpPr>
          <p:cNvPr id="173084" name="Rectangle 28"/>
          <p:cNvSpPr>
            <a:spLocks noChangeArrowheads="1"/>
          </p:cNvSpPr>
          <p:nvPr/>
        </p:nvSpPr>
        <p:spPr bwMode="auto">
          <a:xfrm>
            <a:off x="6816726" y="1916113"/>
            <a:ext cx="3382963" cy="78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spcBef>
                <a:spcPct val="0"/>
              </a:spcBef>
              <a:buFontTx/>
              <a:buNone/>
            </a:pPr>
            <a:r>
              <a:rPr lang="en-GB" altLang="en-US" sz="2800" b="1" dirty="0">
                <a:solidFill>
                  <a:srgbClr val="9900CC"/>
                </a:solidFill>
              </a:rPr>
              <a:t>chromosome from male parent</a:t>
            </a:r>
          </a:p>
        </p:txBody>
      </p:sp>
      <p:sp>
        <p:nvSpPr>
          <p:cNvPr id="173085" name="Rectangle 29"/>
          <p:cNvSpPr>
            <a:spLocks noChangeArrowheads="1"/>
          </p:cNvSpPr>
          <p:nvPr/>
        </p:nvSpPr>
        <p:spPr bwMode="auto">
          <a:xfrm>
            <a:off x="4656138" y="3113088"/>
            <a:ext cx="2951162" cy="78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80000"/>
              </a:lnSpc>
              <a:spcBef>
                <a:spcPct val="0"/>
              </a:spcBef>
              <a:buFontTx/>
              <a:buNone/>
            </a:pPr>
            <a:r>
              <a:rPr lang="en-GB" altLang="en-US" sz="2800" b="1">
                <a:solidFill>
                  <a:srgbClr val="FF6600"/>
                </a:solidFill>
              </a:rPr>
              <a:t>homologous</a:t>
            </a:r>
          </a:p>
          <a:p>
            <a:pPr algn="ctr" eaLnBrk="1" hangingPunct="1">
              <a:lnSpc>
                <a:spcPct val="80000"/>
              </a:lnSpc>
              <a:spcBef>
                <a:spcPct val="0"/>
              </a:spcBef>
              <a:buFontTx/>
              <a:buNone/>
            </a:pPr>
            <a:r>
              <a:rPr lang="en-GB" altLang="en-US" sz="2800" b="1">
                <a:solidFill>
                  <a:srgbClr val="FF6600"/>
                </a:solidFill>
              </a:rPr>
              <a:t>chromosomes</a:t>
            </a:r>
          </a:p>
        </p:txBody>
      </p:sp>
    </p:spTree>
    <p:extLst>
      <p:ext uri="{BB962C8B-B14F-4D97-AF65-F5344CB8AC3E}">
        <p14:creationId xmlns:p14="http://schemas.microsoft.com/office/powerpoint/2010/main" val="2844609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3065"/>
                                        </p:tgtEl>
                                        <p:attrNameLst>
                                          <p:attrName>style.visibility</p:attrName>
                                        </p:attrNameLst>
                                      </p:cBhvr>
                                      <p:to>
                                        <p:strVal val="visible"/>
                                      </p:to>
                                    </p:set>
                                    <p:animEffect transition="in" filter="dissolve">
                                      <p:cBhvr>
                                        <p:cTn id="7" dur="500"/>
                                        <p:tgtEl>
                                          <p:spTgt spid="17306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3064"/>
                                        </p:tgtEl>
                                        <p:attrNameLst>
                                          <p:attrName>style.visibility</p:attrName>
                                        </p:attrNameLst>
                                      </p:cBhvr>
                                      <p:to>
                                        <p:strVal val="visible"/>
                                      </p:to>
                                    </p:set>
                                    <p:animEffect transition="in" filter="dissolve">
                                      <p:cBhvr>
                                        <p:cTn id="10" dur="500"/>
                                        <p:tgtEl>
                                          <p:spTgt spid="173064"/>
                                        </p:tgtEl>
                                      </p:cBhvr>
                                    </p:animEffect>
                                  </p:childTnLst>
                                </p:cTn>
                              </p:par>
                            </p:childTnLst>
                          </p:cTn>
                        </p:par>
                        <p:par>
                          <p:cTn id="11" fill="hold" nodeType="afterGroup">
                            <p:stCondLst>
                              <p:cond delay="500"/>
                            </p:stCondLst>
                            <p:childTnLst>
                              <p:par>
                                <p:cTn id="12" presetID="2" presetClass="entr" presetSubtype="8" fill="hold" nodeType="afterEffect">
                                  <p:stCondLst>
                                    <p:cond delay="0"/>
                                  </p:stCondLst>
                                  <p:childTnLst>
                                    <p:set>
                                      <p:cBhvr>
                                        <p:cTn id="13" dur="1" fill="hold">
                                          <p:stCondLst>
                                            <p:cond delay="0"/>
                                          </p:stCondLst>
                                        </p:cTn>
                                        <p:tgtEl>
                                          <p:spTgt spid="173067"/>
                                        </p:tgtEl>
                                        <p:attrNameLst>
                                          <p:attrName>style.visibility</p:attrName>
                                        </p:attrNameLst>
                                      </p:cBhvr>
                                      <p:to>
                                        <p:strVal val="visible"/>
                                      </p:to>
                                    </p:set>
                                    <p:anim calcmode="lin" valueType="num">
                                      <p:cBhvr additive="base">
                                        <p:cTn id="14" dur="500" fill="hold"/>
                                        <p:tgtEl>
                                          <p:spTgt spid="173067"/>
                                        </p:tgtEl>
                                        <p:attrNameLst>
                                          <p:attrName>ppt_x</p:attrName>
                                        </p:attrNameLst>
                                      </p:cBhvr>
                                      <p:tavLst>
                                        <p:tav tm="0">
                                          <p:val>
                                            <p:strVal val="0-#ppt_w/2"/>
                                          </p:val>
                                        </p:tav>
                                        <p:tav tm="100000">
                                          <p:val>
                                            <p:strVal val="#ppt_x"/>
                                          </p:val>
                                        </p:tav>
                                      </p:tavLst>
                                    </p:anim>
                                    <p:anim calcmode="lin" valueType="num">
                                      <p:cBhvr additive="base">
                                        <p:cTn id="15" dur="500" fill="hold"/>
                                        <p:tgtEl>
                                          <p:spTgt spid="173067"/>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173080"/>
                                        </p:tgtEl>
                                        <p:attrNameLst>
                                          <p:attrName>style.visibility</p:attrName>
                                        </p:attrNameLst>
                                      </p:cBhvr>
                                      <p:to>
                                        <p:strVal val="visible"/>
                                      </p:to>
                                    </p:set>
                                    <p:anim calcmode="lin" valueType="num">
                                      <p:cBhvr additive="base">
                                        <p:cTn id="18" dur="500" fill="hold"/>
                                        <p:tgtEl>
                                          <p:spTgt spid="173080"/>
                                        </p:tgtEl>
                                        <p:attrNameLst>
                                          <p:attrName>ppt_x</p:attrName>
                                        </p:attrNameLst>
                                      </p:cBhvr>
                                      <p:tavLst>
                                        <p:tav tm="0">
                                          <p:val>
                                            <p:strVal val="1+#ppt_w/2"/>
                                          </p:val>
                                        </p:tav>
                                        <p:tav tm="100000">
                                          <p:val>
                                            <p:strVal val="#ppt_x"/>
                                          </p:val>
                                        </p:tav>
                                      </p:tavLst>
                                    </p:anim>
                                    <p:anim calcmode="lin" valueType="num">
                                      <p:cBhvr additive="base">
                                        <p:cTn id="19" dur="500" fill="hold"/>
                                        <p:tgtEl>
                                          <p:spTgt spid="173080"/>
                                        </p:tgtEl>
                                        <p:attrNameLst>
                                          <p:attrName>ppt_y</p:attrName>
                                        </p:attrNameLst>
                                      </p:cBhvr>
                                      <p:tavLst>
                                        <p:tav tm="0">
                                          <p:val>
                                            <p:strVal val="#ppt_y"/>
                                          </p:val>
                                        </p:tav>
                                        <p:tav tm="100000">
                                          <p:val>
                                            <p:strVal val="#ppt_y"/>
                                          </p:val>
                                        </p:tav>
                                      </p:tavLst>
                                    </p:anim>
                                  </p:childTnLst>
                                </p:cTn>
                              </p:par>
                              <p:par>
                                <p:cTn id="20" presetID="9" presetClass="entr" presetSubtype="0" fill="hold" grpId="0" nodeType="withEffect">
                                  <p:stCondLst>
                                    <p:cond delay="0"/>
                                  </p:stCondLst>
                                  <p:childTnLst>
                                    <p:set>
                                      <p:cBhvr>
                                        <p:cTn id="21" dur="1" fill="hold">
                                          <p:stCondLst>
                                            <p:cond delay="0"/>
                                          </p:stCondLst>
                                        </p:cTn>
                                        <p:tgtEl>
                                          <p:spTgt spid="173081">
                                            <p:txEl>
                                              <p:pRg st="0" end="0"/>
                                            </p:txEl>
                                          </p:spTgt>
                                        </p:tgtEl>
                                        <p:attrNameLst>
                                          <p:attrName>style.visibility</p:attrName>
                                        </p:attrNameLst>
                                      </p:cBhvr>
                                      <p:to>
                                        <p:strVal val="visible"/>
                                      </p:to>
                                    </p:set>
                                    <p:animEffect transition="in" filter="dissolve">
                                      <p:cBhvr>
                                        <p:cTn id="22" dur="1000"/>
                                        <p:tgtEl>
                                          <p:spTgt spid="173081">
                                            <p:txEl>
                                              <p:pRg st="0" end="0"/>
                                            </p:txEl>
                                          </p:spTgt>
                                        </p:tgtEl>
                                      </p:cBhvr>
                                    </p:animEffect>
                                  </p:childTnLst>
                                </p:cTn>
                              </p:par>
                            </p:childTnLst>
                          </p:cTn>
                        </p:par>
                        <p:par>
                          <p:cTn id="23" fill="hold" nodeType="afterGroup">
                            <p:stCondLst>
                              <p:cond delay="1500"/>
                            </p:stCondLst>
                            <p:childTnLst>
                              <p:par>
                                <p:cTn id="24" presetID="23" presetClass="entr" presetSubtype="16" fill="hold" grpId="0" nodeType="afterEffect">
                                  <p:stCondLst>
                                    <p:cond delay="0"/>
                                  </p:stCondLst>
                                  <p:childTnLst>
                                    <p:set>
                                      <p:cBhvr>
                                        <p:cTn id="25" dur="1" fill="hold">
                                          <p:stCondLst>
                                            <p:cond delay="0"/>
                                          </p:stCondLst>
                                        </p:cTn>
                                        <p:tgtEl>
                                          <p:spTgt spid="173085"/>
                                        </p:tgtEl>
                                        <p:attrNameLst>
                                          <p:attrName>style.visibility</p:attrName>
                                        </p:attrNameLst>
                                      </p:cBhvr>
                                      <p:to>
                                        <p:strVal val="visible"/>
                                      </p:to>
                                    </p:set>
                                    <p:anim calcmode="lin" valueType="num">
                                      <p:cBhvr>
                                        <p:cTn id="26" dur="1000" fill="hold"/>
                                        <p:tgtEl>
                                          <p:spTgt spid="173085"/>
                                        </p:tgtEl>
                                        <p:attrNameLst>
                                          <p:attrName>ppt_w</p:attrName>
                                        </p:attrNameLst>
                                      </p:cBhvr>
                                      <p:tavLst>
                                        <p:tav tm="0">
                                          <p:val>
                                            <p:fltVal val="0"/>
                                          </p:val>
                                        </p:tav>
                                        <p:tav tm="100000">
                                          <p:val>
                                            <p:strVal val="#ppt_w"/>
                                          </p:val>
                                        </p:tav>
                                      </p:tavLst>
                                    </p:anim>
                                    <p:anim calcmode="lin" valueType="num">
                                      <p:cBhvr>
                                        <p:cTn id="27" dur="1000" fill="hold"/>
                                        <p:tgtEl>
                                          <p:spTgt spid="173085"/>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3081">
                                            <p:txEl>
                                              <p:pRg st="2" end="2"/>
                                            </p:txEl>
                                          </p:spTgt>
                                        </p:tgtEl>
                                        <p:attrNameLst>
                                          <p:attrName>style.visibility</p:attrName>
                                        </p:attrNameLst>
                                      </p:cBhvr>
                                      <p:to>
                                        <p:strVal val="visible"/>
                                      </p:to>
                                    </p:set>
                                    <p:animEffect transition="in" filter="dissolve">
                                      <p:cBhvr>
                                        <p:cTn id="32" dur="1000"/>
                                        <p:tgtEl>
                                          <p:spTgt spid="173081">
                                            <p:txEl>
                                              <p:pRg st="2" end="2"/>
                                            </p:txEl>
                                          </p:spTgt>
                                        </p:tgtEl>
                                      </p:cBhvr>
                                    </p:animEffect>
                                  </p:childTnLst>
                                </p:cTn>
                              </p:par>
                            </p:childTnLst>
                          </p:cTn>
                        </p:par>
                        <p:par>
                          <p:cTn id="33" fill="hold" nodeType="afterGroup">
                            <p:stCondLst>
                              <p:cond delay="1000"/>
                            </p:stCondLst>
                            <p:childTnLst>
                              <p:par>
                                <p:cTn id="34" presetID="23" presetClass="entr" presetSubtype="16" fill="hold" grpId="0" nodeType="afterEffect">
                                  <p:stCondLst>
                                    <p:cond delay="0"/>
                                  </p:stCondLst>
                                  <p:childTnLst>
                                    <p:set>
                                      <p:cBhvr>
                                        <p:cTn id="35" dur="1" fill="hold">
                                          <p:stCondLst>
                                            <p:cond delay="0"/>
                                          </p:stCondLst>
                                        </p:cTn>
                                        <p:tgtEl>
                                          <p:spTgt spid="173083"/>
                                        </p:tgtEl>
                                        <p:attrNameLst>
                                          <p:attrName>style.visibility</p:attrName>
                                        </p:attrNameLst>
                                      </p:cBhvr>
                                      <p:to>
                                        <p:strVal val="visible"/>
                                      </p:to>
                                    </p:set>
                                    <p:anim calcmode="lin" valueType="num">
                                      <p:cBhvr>
                                        <p:cTn id="36" dur="1000" fill="hold"/>
                                        <p:tgtEl>
                                          <p:spTgt spid="173083"/>
                                        </p:tgtEl>
                                        <p:attrNameLst>
                                          <p:attrName>ppt_w</p:attrName>
                                        </p:attrNameLst>
                                      </p:cBhvr>
                                      <p:tavLst>
                                        <p:tav tm="0">
                                          <p:val>
                                            <p:fltVal val="0"/>
                                          </p:val>
                                        </p:tav>
                                        <p:tav tm="100000">
                                          <p:val>
                                            <p:strVal val="#ppt_w"/>
                                          </p:val>
                                        </p:tav>
                                      </p:tavLst>
                                    </p:anim>
                                    <p:anim calcmode="lin" valueType="num">
                                      <p:cBhvr>
                                        <p:cTn id="37" dur="1000" fill="hold"/>
                                        <p:tgtEl>
                                          <p:spTgt spid="173083"/>
                                        </p:tgtEl>
                                        <p:attrNameLst>
                                          <p:attrName>ppt_h</p:attrName>
                                        </p:attrNameLst>
                                      </p:cBhvr>
                                      <p:tavLst>
                                        <p:tav tm="0">
                                          <p:val>
                                            <p:fltVal val="0"/>
                                          </p:val>
                                        </p:tav>
                                        <p:tav tm="100000">
                                          <p:val>
                                            <p:strVal val="#ppt_h"/>
                                          </p:val>
                                        </p:tav>
                                      </p:tavLst>
                                    </p:anim>
                                  </p:childTnLst>
                                </p:cTn>
                              </p:par>
                            </p:childTnLst>
                          </p:cTn>
                        </p:par>
                        <p:par>
                          <p:cTn id="38" fill="hold" nodeType="afterGroup">
                            <p:stCondLst>
                              <p:cond delay="2000"/>
                            </p:stCondLst>
                            <p:childTnLst>
                              <p:par>
                                <p:cTn id="39" presetID="23" presetClass="entr" presetSubtype="16" fill="hold" grpId="0" nodeType="afterEffect">
                                  <p:stCondLst>
                                    <p:cond delay="0"/>
                                  </p:stCondLst>
                                  <p:childTnLst>
                                    <p:set>
                                      <p:cBhvr>
                                        <p:cTn id="40" dur="1" fill="hold">
                                          <p:stCondLst>
                                            <p:cond delay="0"/>
                                          </p:stCondLst>
                                        </p:cTn>
                                        <p:tgtEl>
                                          <p:spTgt spid="173084"/>
                                        </p:tgtEl>
                                        <p:attrNameLst>
                                          <p:attrName>style.visibility</p:attrName>
                                        </p:attrNameLst>
                                      </p:cBhvr>
                                      <p:to>
                                        <p:strVal val="visible"/>
                                      </p:to>
                                    </p:set>
                                    <p:anim calcmode="lin" valueType="num">
                                      <p:cBhvr>
                                        <p:cTn id="41" dur="1000" fill="hold"/>
                                        <p:tgtEl>
                                          <p:spTgt spid="173084"/>
                                        </p:tgtEl>
                                        <p:attrNameLst>
                                          <p:attrName>ppt_w</p:attrName>
                                        </p:attrNameLst>
                                      </p:cBhvr>
                                      <p:tavLst>
                                        <p:tav tm="0">
                                          <p:val>
                                            <p:fltVal val="0"/>
                                          </p:val>
                                        </p:tav>
                                        <p:tav tm="100000">
                                          <p:val>
                                            <p:strVal val="#ppt_w"/>
                                          </p:val>
                                        </p:tav>
                                      </p:tavLst>
                                    </p:anim>
                                    <p:anim calcmode="lin" valueType="num">
                                      <p:cBhvr>
                                        <p:cTn id="42" dur="1000" fill="hold"/>
                                        <p:tgtEl>
                                          <p:spTgt spid="1730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4" grpId="0"/>
      <p:bldP spid="173065" grpId="0" animBg="1"/>
      <p:bldP spid="173081" grpId="0" build="p"/>
      <p:bldP spid="173083" grpId="0"/>
      <p:bldP spid="173084" grpId="0"/>
      <p:bldP spid="1730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Grp="1" noChangeArrowheads="1"/>
          </p:cNvSpPr>
          <p:nvPr>
            <p:ph type="title"/>
          </p:nvPr>
        </p:nvSpPr>
        <p:spPr>
          <a:xfrm>
            <a:off x="1524000" y="255590"/>
            <a:ext cx="5219700" cy="404813"/>
          </a:xfrm>
          <a:extLst>
            <a:ext uri="{909E8E84-426E-40DD-AFC4-6F175D3DCCD1}">
              <a14:hiddenFill xmlns:a14="http://schemas.microsoft.com/office/drawing/2010/main">
                <a:gradFill rotWithShape="1">
                  <a:gsLst>
                    <a:gs pos="0">
                      <a:srgbClr val="9900CC"/>
                    </a:gs>
                    <a:gs pos="100000">
                      <a:srgbClr val="C165E0"/>
                    </a:gs>
                  </a:gsLst>
                  <a:lin ang="0" scaled="1"/>
                </a:gradFill>
              </a14:hiddenFill>
            </a:ext>
          </a:extLst>
        </p:spPr>
        <p:txBody>
          <a:bodyPr anchor="t">
            <a:normAutofit fontScale="90000"/>
          </a:bodyPr>
          <a:lstStyle/>
          <a:p>
            <a:pPr algn="l" eaLnBrk="1" hangingPunct="1"/>
            <a:r>
              <a:rPr lang="en-GB" altLang="en-US" sz="2800" b="1" dirty="0">
                <a:solidFill>
                  <a:schemeClr val="tx1"/>
                </a:solidFill>
              </a:rPr>
              <a:t>      Human chromosomes</a:t>
            </a:r>
            <a:endParaRPr lang="en-GB" altLang="en-US" sz="2800" dirty="0">
              <a:solidFill>
                <a:schemeClr val="tx1"/>
              </a:solidFill>
            </a:endParaRPr>
          </a:p>
        </p:txBody>
      </p:sp>
      <p:sp>
        <p:nvSpPr>
          <p:cNvPr id="99337" name="Text Box 9"/>
          <p:cNvSpPr txBox="1">
            <a:spLocks noChangeArrowheads="1"/>
          </p:cNvSpPr>
          <p:nvPr/>
        </p:nvSpPr>
        <p:spPr bwMode="auto">
          <a:xfrm>
            <a:off x="2135188" y="4221164"/>
            <a:ext cx="8158162" cy="1692275"/>
          </a:xfrm>
          <a:prstGeom prst="rect">
            <a:avLst/>
          </a:prstGeom>
          <a:noFill/>
          <a:ln>
            <a:noFill/>
          </a:ln>
          <a:effectLst/>
          <a:extLst>
            <a:ext uri="{909E8E84-426E-40DD-AFC4-6F175D3DCCD1}">
              <a14:hiddenFill xmlns:a14="http://schemas.microsoft.com/office/drawing/2010/main">
                <a:solidFill>
                  <a:srgbClr val="9900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884238" indent="-342900">
              <a:defRPr sz="3200">
                <a:solidFill>
                  <a:schemeClr val="tx1"/>
                </a:solidFill>
                <a:latin typeface="Times New Roman" panose="02020603050405020304" pitchFamily="18" charset="0"/>
              </a:defRPr>
            </a:lvl2pPr>
            <a:lvl3pPr marL="1406525" indent="-342900">
              <a:defRPr sz="3200">
                <a:solidFill>
                  <a:schemeClr val="tx1"/>
                </a:solidFill>
                <a:latin typeface="Times New Roman" panose="02020603050405020304" pitchFamily="18" charset="0"/>
              </a:defRPr>
            </a:lvl3pPr>
            <a:lvl4pPr marL="1928813" indent="-342900">
              <a:defRPr sz="3200">
                <a:solidFill>
                  <a:schemeClr val="tx1"/>
                </a:solidFill>
                <a:latin typeface="Times New Roman" panose="02020603050405020304" pitchFamily="18" charset="0"/>
              </a:defRPr>
            </a:lvl4pPr>
            <a:lvl5pPr marL="2451100" indent="-342900">
              <a:defRPr sz="3200">
                <a:solidFill>
                  <a:schemeClr val="tx1"/>
                </a:solidFill>
                <a:latin typeface="Times New Roman" panose="02020603050405020304" pitchFamily="18" charset="0"/>
              </a:defRPr>
            </a:lvl5pPr>
            <a:lvl6pPr marL="2908300" indent="-342900" eaLnBrk="0" fontAlgn="base" hangingPunct="0">
              <a:spcBef>
                <a:spcPct val="0"/>
              </a:spcBef>
              <a:spcAft>
                <a:spcPct val="0"/>
              </a:spcAft>
              <a:defRPr sz="3200">
                <a:solidFill>
                  <a:schemeClr val="tx1"/>
                </a:solidFill>
                <a:latin typeface="Times New Roman" panose="02020603050405020304" pitchFamily="18" charset="0"/>
              </a:defRPr>
            </a:lvl6pPr>
            <a:lvl7pPr marL="3365500" indent="-342900" eaLnBrk="0" fontAlgn="base" hangingPunct="0">
              <a:spcBef>
                <a:spcPct val="0"/>
              </a:spcBef>
              <a:spcAft>
                <a:spcPct val="0"/>
              </a:spcAft>
              <a:defRPr sz="3200">
                <a:solidFill>
                  <a:schemeClr val="tx1"/>
                </a:solidFill>
                <a:latin typeface="Times New Roman" panose="02020603050405020304" pitchFamily="18" charset="0"/>
              </a:defRPr>
            </a:lvl7pPr>
            <a:lvl8pPr marL="3822700" indent="-342900" eaLnBrk="0" fontAlgn="base" hangingPunct="0">
              <a:spcBef>
                <a:spcPct val="0"/>
              </a:spcBef>
              <a:spcAft>
                <a:spcPct val="0"/>
              </a:spcAft>
              <a:defRPr sz="3200">
                <a:solidFill>
                  <a:schemeClr val="tx1"/>
                </a:solidFill>
                <a:latin typeface="Times New Roman" panose="02020603050405020304" pitchFamily="18" charset="0"/>
              </a:defRPr>
            </a:lvl8pPr>
            <a:lvl9pPr marL="4279900" indent="-342900"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GB" altLang="en-US" sz="2400">
                <a:solidFill>
                  <a:srgbClr val="010066"/>
                </a:solidFill>
                <a:latin typeface="Arial" panose="020B0604020202020204" pitchFamily="34" charset="0"/>
              </a:rPr>
              <a:t>You inherit </a:t>
            </a:r>
            <a:r>
              <a:rPr lang="en-GB" altLang="en-US" sz="2400" b="1">
                <a:solidFill>
                  <a:srgbClr val="010066"/>
                </a:solidFill>
                <a:latin typeface="Arial" panose="020B0604020202020204" pitchFamily="34" charset="0"/>
              </a:rPr>
              <a:t>half </a:t>
            </a:r>
            <a:r>
              <a:rPr lang="en-GB" altLang="en-US" sz="2400">
                <a:solidFill>
                  <a:srgbClr val="010066"/>
                </a:solidFill>
                <a:latin typeface="Arial" panose="020B0604020202020204" pitchFamily="34" charset="0"/>
              </a:rPr>
              <a:t>your chromosomes from </a:t>
            </a:r>
          </a:p>
          <a:p>
            <a:pPr eaLnBrk="1" hangingPunct="1"/>
            <a:r>
              <a:rPr lang="en-GB" altLang="en-US" sz="2400">
                <a:solidFill>
                  <a:srgbClr val="010066"/>
                </a:solidFill>
                <a:latin typeface="Arial" panose="020B0604020202020204" pitchFamily="34" charset="0"/>
              </a:rPr>
              <a:t>your mother and </a:t>
            </a:r>
            <a:r>
              <a:rPr lang="en-GB" altLang="en-US" sz="2400" b="1">
                <a:solidFill>
                  <a:srgbClr val="010066"/>
                </a:solidFill>
                <a:latin typeface="Arial" panose="020B0604020202020204" pitchFamily="34" charset="0"/>
              </a:rPr>
              <a:t>half </a:t>
            </a:r>
            <a:r>
              <a:rPr lang="en-GB" altLang="en-US" sz="2400">
                <a:solidFill>
                  <a:srgbClr val="010066"/>
                </a:solidFill>
                <a:latin typeface="Arial" panose="020B0604020202020204" pitchFamily="34" charset="0"/>
              </a:rPr>
              <a:t>from your father. </a:t>
            </a:r>
            <a:endParaRPr lang="en-GB" altLang="en-US" sz="2400" i="1">
              <a:solidFill>
                <a:srgbClr val="010066"/>
              </a:solidFill>
              <a:latin typeface="Arial" panose="020B0604020202020204" pitchFamily="34" charset="0"/>
            </a:endParaRPr>
          </a:p>
          <a:p>
            <a:pPr eaLnBrk="1" hangingPunct="1"/>
            <a:endParaRPr lang="en-GB" altLang="en-US">
              <a:solidFill>
                <a:srgbClr val="010066"/>
              </a:solidFill>
              <a:latin typeface="Arial" panose="020B0604020202020204" pitchFamily="34" charset="0"/>
            </a:endParaRPr>
          </a:p>
          <a:p>
            <a:pPr eaLnBrk="1" hangingPunct="1"/>
            <a:r>
              <a:rPr lang="en-GB" altLang="en-US" sz="2400">
                <a:solidFill>
                  <a:srgbClr val="010066"/>
                </a:solidFill>
                <a:latin typeface="Arial" panose="020B0604020202020204" pitchFamily="34" charset="0"/>
              </a:rPr>
              <a:t>How many chromosomes do you inherit from each parent?</a:t>
            </a:r>
          </a:p>
        </p:txBody>
      </p:sp>
      <p:sp>
        <p:nvSpPr>
          <p:cNvPr id="99339" name="Text Box 11"/>
          <p:cNvSpPr txBox="1">
            <a:spLocks noChangeArrowheads="1"/>
          </p:cNvSpPr>
          <p:nvPr/>
        </p:nvSpPr>
        <p:spPr bwMode="auto">
          <a:xfrm>
            <a:off x="2128838" y="836614"/>
            <a:ext cx="5262562" cy="9540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884238" indent="-342900">
              <a:defRPr sz="3200">
                <a:solidFill>
                  <a:schemeClr val="tx1"/>
                </a:solidFill>
                <a:latin typeface="Times New Roman" panose="02020603050405020304" pitchFamily="18" charset="0"/>
              </a:defRPr>
            </a:lvl2pPr>
            <a:lvl3pPr marL="1406525" indent="-342900">
              <a:defRPr sz="3200">
                <a:solidFill>
                  <a:schemeClr val="tx1"/>
                </a:solidFill>
                <a:latin typeface="Times New Roman" panose="02020603050405020304" pitchFamily="18" charset="0"/>
              </a:defRPr>
            </a:lvl3pPr>
            <a:lvl4pPr marL="1928813" indent="-342900">
              <a:defRPr sz="3200">
                <a:solidFill>
                  <a:schemeClr val="tx1"/>
                </a:solidFill>
                <a:latin typeface="Times New Roman" panose="02020603050405020304" pitchFamily="18" charset="0"/>
              </a:defRPr>
            </a:lvl4pPr>
            <a:lvl5pPr marL="2451100" indent="-342900">
              <a:defRPr sz="3200">
                <a:solidFill>
                  <a:schemeClr val="tx1"/>
                </a:solidFill>
                <a:latin typeface="Times New Roman" panose="02020603050405020304" pitchFamily="18" charset="0"/>
              </a:defRPr>
            </a:lvl5pPr>
            <a:lvl6pPr marL="2908300" indent="-342900" eaLnBrk="0" fontAlgn="base" hangingPunct="0">
              <a:spcBef>
                <a:spcPct val="0"/>
              </a:spcBef>
              <a:spcAft>
                <a:spcPct val="0"/>
              </a:spcAft>
              <a:defRPr sz="3200">
                <a:solidFill>
                  <a:schemeClr val="tx1"/>
                </a:solidFill>
                <a:latin typeface="Times New Roman" panose="02020603050405020304" pitchFamily="18" charset="0"/>
              </a:defRPr>
            </a:lvl6pPr>
            <a:lvl7pPr marL="3365500" indent="-342900" eaLnBrk="0" fontAlgn="base" hangingPunct="0">
              <a:spcBef>
                <a:spcPct val="0"/>
              </a:spcBef>
              <a:spcAft>
                <a:spcPct val="0"/>
              </a:spcAft>
              <a:defRPr sz="3200">
                <a:solidFill>
                  <a:schemeClr val="tx1"/>
                </a:solidFill>
                <a:latin typeface="Times New Roman" panose="02020603050405020304" pitchFamily="18" charset="0"/>
              </a:defRPr>
            </a:lvl7pPr>
            <a:lvl8pPr marL="3822700" indent="-342900" eaLnBrk="0" fontAlgn="base" hangingPunct="0">
              <a:spcBef>
                <a:spcPct val="0"/>
              </a:spcBef>
              <a:spcAft>
                <a:spcPct val="0"/>
              </a:spcAft>
              <a:defRPr sz="3200">
                <a:solidFill>
                  <a:schemeClr val="tx1"/>
                </a:solidFill>
                <a:latin typeface="Times New Roman" panose="02020603050405020304" pitchFamily="18" charset="0"/>
              </a:defRPr>
            </a:lvl8pPr>
            <a:lvl9pPr marL="4279900" indent="-342900"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GB" altLang="en-US" sz="2400">
                <a:solidFill>
                  <a:srgbClr val="010066"/>
                </a:solidFill>
                <a:latin typeface="Arial" panose="020B0604020202020204" pitchFamily="34" charset="0"/>
              </a:rPr>
              <a:t>In human body cells there are a total of </a:t>
            </a:r>
            <a:r>
              <a:rPr lang="en-GB" altLang="en-US" sz="2400" b="1">
                <a:solidFill>
                  <a:srgbClr val="010066"/>
                </a:solidFill>
                <a:latin typeface="Arial" panose="020B0604020202020204" pitchFamily="34" charset="0"/>
              </a:rPr>
              <a:t>46 chromosomes</a:t>
            </a:r>
            <a:r>
              <a:rPr lang="en-GB" altLang="en-US">
                <a:solidFill>
                  <a:srgbClr val="010066"/>
                </a:solidFill>
                <a:latin typeface="Arial" panose="020B0604020202020204" pitchFamily="34" charset="0"/>
              </a:rPr>
              <a:t>.</a:t>
            </a:r>
          </a:p>
        </p:txBody>
      </p:sp>
      <p:sp>
        <p:nvSpPr>
          <p:cNvPr id="99340" name="Oval 12"/>
          <p:cNvSpPr>
            <a:spLocks noChangeAspect="1" noChangeArrowheads="1"/>
          </p:cNvSpPr>
          <p:nvPr/>
        </p:nvSpPr>
        <p:spPr bwMode="auto">
          <a:xfrm>
            <a:off x="1847851" y="909638"/>
            <a:ext cx="252413" cy="252412"/>
          </a:xfrm>
          <a:prstGeom prst="ellipse">
            <a:avLst/>
          </a:prstGeom>
          <a:gradFill rotWithShape="1">
            <a:gsLst>
              <a:gs pos="0">
                <a:schemeClr val="bg1"/>
              </a:gs>
              <a:gs pos="100000">
                <a:srgbClr val="9900CC"/>
              </a:gs>
            </a:gsLst>
            <a:path path="shape">
              <a:fillToRect l="50000" t="50000" r="50000" b="50000"/>
            </a:path>
          </a:gradFill>
          <a:ln>
            <a:noFill/>
          </a:ln>
          <a:effectLst>
            <a:outerShdw dist="35921" dir="2700000" algn="ctr" rotWithShape="0">
              <a:srgbClr val="B2B2B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99341" name="Oval 13"/>
          <p:cNvSpPr>
            <a:spLocks noChangeAspect="1" noChangeArrowheads="1"/>
          </p:cNvSpPr>
          <p:nvPr/>
        </p:nvSpPr>
        <p:spPr bwMode="auto">
          <a:xfrm>
            <a:off x="1847851" y="4329113"/>
            <a:ext cx="252413" cy="252412"/>
          </a:xfrm>
          <a:prstGeom prst="ellipse">
            <a:avLst/>
          </a:prstGeom>
          <a:gradFill rotWithShape="1">
            <a:gsLst>
              <a:gs pos="0">
                <a:schemeClr val="bg1"/>
              </a:gs>
              <a:gs pos="100000">
                <a:srgbClr val="9900CC"/>
              </a:gs>
            </a:gsLst>
            <a:path path="shape">
              <a:fillToRect l="50000" t="50000" r="50000" b="50000"/>
            </a:path>
          </a:gradFill>
          <a:ln>
            <a:noFill/>
          </a:ln>
          <a:effectLst>
            <a:outerShdw dist="35921" dir="2700000" algn="ctr" rotWithShape="0">
              <a:srgbClr val="B2B2B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a:p>
        </p:txBody>
      </p:sp>
      <p:sp>
        <p:nvSpPr>
          <p:cNvPr id="99349" name="Text Box 21"/>
          <p:cNvSpPr txBox="1">
            <a:spLocks noChangeArrowheads="1"/>
          </p:cNvSpPr>
          <p:nvPr/>
        </p:nvSpPr>
        <p:spPr bwMode="auto">
          <a:xfrm>
            <a:off x="2082801" y="1751013"/>
            <a:ext cx="4691063" cy="12001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884238" indent="-342900">
              <a:defRPr sz="3200">
                <a:solidFill>
                  <a:schemeClr val="tx1"/>
                </a:solidFill>
                <a:latin typeface="Times New Roman" panose="02020603050405020304" pitchFamily="18" charset="0"/>
              </a:defRPr>
            </a:lvl2pPr>
            <a:lvl3pPr marL="1406525" indent="-342900">
              <a:defRPr sz="3200">
                <a:solidFill>
                  <a:schemeClr val="tx1"/>
                </a:solidFill>
                <a:latin typeface="Times New Roman" panose="02020603050405020304" pitchFamily="18" charset="0"/>
              </a:defRPr>
            </a:lvl3pPr>
            <a:lvl4pPr marL="1928813" indent="-342900">
              <a:defRPr sz="3200">
                <a:solidFill>
                  <a:schemeClr val="tx1"/>
                </a:solidFill>
                <a:latin typeface="Times New Roman" panose="02020603050405020304" pitchFamily="18" charset="0"/>
              </a:defRPr>
            </a:lvl4pPr>
            <a:lvl5pPr marL="2451100" indent="-342900">
              <a:defRPr sz="3200">
                <a:solidFill>
                  <a:schemeClr val="tx1"/>
                </a:solidFill>
                <a:latin typeface="Times New Roman" panose="02020603050405020304" pitchFamily="18" charset="0"/>
              </a:defRPr>
            </a:lvl5pPr>
            <a:lvl6pPr marL="2908300" indent="-342900" eaLnBrk="0" fontAlgn="base" hangingPunct="0">
              <a:spcBef>
                <a:spcPct val="0"/>
              </a:spcBef>
              <a:spcAft>
                <a:spcPct val="0"/>
              </a:spcAft>
              <a:defRPr sz="3200">
                <a:solidFill>
                  <a:schemeClr val="tx1"/>
                </a:solidFill>
                <a:latin typeface="Times New Roman" panose="02020603050405020304" pitchFamily="18" charset="0"/>
              </a:defRPr>
            </a:lvl6pPr>
            <a:lvl7pPr marL="3365500" indent="-342900" eaLnBrk="0" fontAlgn="base" hangingPunct="0">
              <a:spcBef>
                <a:spcPct val="0"/>
              </a:spcBef>
              <a:spcAft>
                <a:spcPct val="0"/>
              </a:spcAft>
              <a:defRPr sz="3200">
                <a:solidFill>
                  <a:schemeClr val="tx1"/>
                </a:solidFill>
                <a:latin typeface="Times New Roman" panose="02020603050405020304" pitchFamily="18" charset="0"/>
              </a:defRPr>
            </a:lvl7pPr>
            <a:lvl8pPr marL="3822700" indent="-342900" eaLnBrk="0" fontAlgn="base" hangingPunct="0">
              <a:spcBef>
                <a:spcPct val="0"/>
              </a:spcBef>
              <a:spcAft>
                <a:spcPct val="0"/>
              </a:spcAft>
              <a:defRPr sz="3200">
                <a:solidFill>
                  <a:schemeClr val="tx1"/>
                </a:solidFill>
                <a:latin typeface="Times New Roman" panose="02020603050405020304" pitchFamily="18" charset="0"/>
              </a:defRPr>
            </a:lvl8pPr>
            <a:lvl9pPr marL="4279900" indent="-342900"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GB" altLang="en-US" sz="2400">
                <a:solidFill>
                  <a:srgbClr val="010066"/>
                </a:solidFill>
                <a:latin typeface="Arial" panose="020B0604020202020204" pitchFamily="34" charset="0"/>
              </a:rPr>
              <a:t>How many </a:t>
            </a:r>
            <a:r>
              <a:rPr lang="en-GB" altLang="en-US" sz="2400" b="1">
                <a:solidFill>
                  <a:srgbClr val="010066"/>
                </a:solidFill>
                <a:latin typeface="Arial" panose="020B0604020202020204" pitchFamily="34" charset="0"/>
              </a:rPr>
              <a:t>pairs</a:t>
            </a:r>
            <a:r>
              <a:rPr lang="en-GB" altLang="en-US" sz="2400">
                <a:solidFill>
                  <a:srgbClr val="010066"/>
                </a:solidFill>
                <a:latin typeface="Arial" panose="020B0604020202020204" pitchFamily="34" charset="0"/>
              </a:rPr>
              <a:t> of </a:t>
            </a:r>
            <a:r>
              <a:rPr lang="en-GB" altLang="en-US" sz="2400" b="1">
                <a:solidFill>
                  <a:srgbClr val="010066"/>
                </a:solidFill>
                <a:latin typeface="Arial" panose="020B0604020202020204" pitchFamily="34" charset="0"/>
              </a:rPr>
              <a:t>homologous chromosomes</a:t>
            </a:r>
            <a:r>
              <a:rPr lang="en-GB" altLang="en-US" sz="2400">
                <a:solidFill>
                  <a:srgbClr val="010066"/>
                </a:solidFill>
                <a:latin typeface="Arial" panose="020B0604020202020204" pitchFamily="34" charset="0"/>
              </a:rPr>
              <a:t> are there in human body cells?</a:t>
            </a:r>
          </a:p>
        </p:txBody>
      </p:sp>
      <p:pic>
        <p:nvPicPr>
          <p:cNvPr id="99350" name="Picture 22" descr="new_nuc_with_chro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0713" y="836613"/>
            <a:ext cx="330200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51" name="Rectangle 23"/>
          <p:cNvSpPr>
            <a:spLocks noChangeArrowheads="1"/>
          </p:cNvSpPr>
          <p:nvPr/>
        </p:nvSpPr>
        <p:spPr bwMode="auto">
          <a:xfrm>
            <a:off x="1992314" y="3357564"/>
            <a:ext cx="5400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80000"/>
              </a:lnSpc>
              <a:spcBef>
                <a:spcPct val="0"/>
              </a:spcBef>
              <a:buFontTx/>
              <a:buNone/>
            </a:pPr>
            <a:r>
              <a:rPr lang="en-GB" altLang="en-US" sz="2400" b="1">
                <a:solidFill>
                  <a:srgbClr val="FF6600"/>
                </a:solidFill>
              </a:rPr>
              <a:t>23 pairs of chromosomes</a:t>
            </a:r>
          </a:p>
        </p:txBody>
      </p:sp>
      <p:sp>
        <p:nvSpPr>
          <p:cNvPr id="99352" name="Rectangle 24"/>
          <p:cNvSpPr>
            <a:spLocks noChangeArrowheads="1"/>
          </p:cNvSpPr>
          <p:nvPr/>
        </p:nvSpPr>
        <p:spPr bwMode="auto">
          <a:xfrm>
            <a:off x="2135188" y="5997576"/>
            <a:ext cx="56880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spcBef>
                <a:spcPct val="0"/>
              </a:spcBef>
              <a:buFontTx/>
              <a:buNone/>
            </a:pPr>
            <a:r>
              <a:rPr lang="en-GB" altLang="en-US" sz="2400" b="1">
                <a:solidFill>
                  <a:srgbClr val="FF6600"/>
                </a:solidFill>
              </a:rPr>
              <a:t>23 unpaired chromosomes</a:t>
            </a:r>
          </a:p>
        </p:txBody>
      </p:sp>
    </p:spTree>
    <p:extLst>
      <p:ext uri="{BB962C8B-B14F-4D97-AF65-F5344CB8AC3E}">
        <p14:creationId xmlns:p14="http://schemas.microsoft.com/office/powerpoint/2010/main" val="2546452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9340"/>
                                        </p:tgtEl>
                                        <p:attrNameLst>
                                          <p:attrName>style.visibility</p:attrName>
                                        </p:attrNameLst>
                                      </p:cBhvr>
                                      <p:to>
                                        <p:strVal val="visible"/>
                                      </p:to>
                                    </p:set>
                                    <p:animEffect transition="in" filter="dissolve">
                                      <p:cBhvr>
                                        <p:cTn id="7" dur="1000"/>
                                        <p:tgtEl>
                                          <p:spTgt spid="993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9339"/>
                                        </p:tgtEl>
                                        <p:attrNameLst>
                                          <p:attrName>style.visibility</p:attrName>
                                        </p:attrNameLst>
                                      </p:cBhvr>
                                      <p:to>
                                        <p:strVal val="visible"/>
                                      </p:to>
                                    </p:set>
                                    <p:animEffect transition="in" filter="dissolve">
                                      <p:cBhvr>
                                        <p:cTn id="10" dur="1000"/>
                                        <p:tgtEl>
                                          <p:spTgt spid="99339"/>
                                        </p:tgtEl>
                                      </p:cBhvr>
                                    </p:animEffect>
                                  </p:childTnLst>
                                </p:cTn>
                              </p:par>
                            </p:childTnLst>
                          </p:cTn>
                        </p:par>
                        <p:par>
                          <p:cTn id="11" fill="hold" nodeType="afterGroup">
                            <p:stCondLst>
                              <p:cond delay="1000"/>
                            </p:stCondLst>
                            <p:childTnLst>
                              <p:par>
                                <p:cTn id="12" presetID="23" presetClass="entr" presetSubtype="16" fill="hold" nodeType="afterEffect">
                                  <p:stCondLst>
                                    <p:cond delay="0"/>
                                  </p:stCondLst>
                                  <p:childTnLst>
                                    <p:set>
                                      <p:cBhvr>
                                        <p:cTn id="13" dur="1" fill="hold">
                                          <p:stCondLst>
                                            <p:cond delay="0"/>
                                          </p:stCondLst>
                                        </p:cTn>
                                        <p:tgtEl>
                                          <p:spTgt spid="99350"/>
                                        </p:tgtEl>
                                        <p:attrNameLst>
                                          <p:attrName>style.visibility</p:attrName>
                                        </p:attrNameLst>
                                      </p:cBhvr>
                                      <p:to>
                                        <p:strVal val="visible"/>
                                      </p:to>
                                    </p:set>
                                    <p:anim calcmode="lin" valueType="num">
                                      <p:cBhvr>
                                        <p:cTn id="14" dur="500" fill="hold"/>
                                        <p:tgtEl>
                                          <p:spTgt spid="99350"/>
                                        </p:tgtEl>
                                        <p:attrNameLst>
                                          <p:attrName>ppt_w</p:attrName>
                                        </p:attrNameLst>
                                      </p:cBhvr>
                                      <p:tavLst>
                                        <p:tav tm="0">
                                          <p:val>
                                            <p:fltVal val="0"/>
                                          </p:val>
                                        </p:tav>
                                        <p:tav tm="100000">
                                          <p:val>
                                            <p:strVal val="#ppt_w"/>
                                          </p:val>
                                        </p:tav>
                                      </p:tavLst>
                                    </p:anim>
                                    <p:anim calcmode="lin" valueType="num">
                                      <p:cBhvr>
                                        <p:cTn id="15" dur="500" fill="hold"/>
                                        <p:tgtEl>
                                          <p:spTgt spid="99350"/>
                                        </p:tgtEl>
                                        <p:attrNameLst>
                                          <p:attrName>ppt_h</p:attrName>
                                        </p:attrNameLst>
                                      </p:cBhvr>
                                      <p:tavLst>
                                        <p:tav tm="0">
                                          <p:val>
                                            <p:fltVal val="0"/>
                                          </p:val>
                                        </p:tav>
                                        <p:tav tm="100000">
                                          <p:val>
                                            <p:strVal val="#ppt_h"/>
                                          </p:val>
                                        </p:tav>
                                      </p:tavLst>
                                    </p:anim>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99349"/>
                                        </p:tgtEl>
                                        <p:attrNameLst>
                                          <p:attrName>style.visibility</p:attrName>
                                        </p:attrNameLst>
                                      </p:cBhvr>
                                      <p:to>
                                        <p:strVal val="visible"/>
                                      </p:to>
                                    </p:set>
                                    <p:animEffect transition="in" filter="dissolve">
                                      <p:cBhvr>
                                        <p:cTn id="19" dur="1000"/>
                                        <p:tgtEl>
                                          <p:spTgt spid="9934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99351">
                                            <p:txEl>
                                              <p:pRg st="0" end="0"/>
                                            </p:txEl>
                                          </p:spTgt>
                                        </p:tgtEl>
                                        <p:attrNameLst>
                                          <p:attrName>style.visibility</p:attrName>
                                        </p:attrNameLst>
                                      </p:cBhvr>
                                      <p:to>
                                        <p:strVal val="visible"/>
                                      </p:to>
                                    </p:set>
                                    <p:anim calcmode="lin" valueType="num">
                                      <p:cBhvr>
                                        <p:cTn id="24" dur="1000" fill="hold"/>
                                        <p:tgtEl>
                                          <p:spTgt spid="99351">
                                            <p:txEl>
                                              <p:pRg st="0" end="0"/>
                                            </p:txEl>
                                          </p:spTgt>
                                        </p:tgtEl>
                                        <p:attrNameLst>
                                          <p:attrName>ppt_w</p:attrName>
                                        </p:attrNameLst>
                                      </p:cBhvr>
                                      <p:tavLst>
                                        <p:tav tm="0">
                                          <p:val>
                                            <p:fltVal val="0"/>
                                          </p:val>
                                        </p:tav>
                                        <p:tav tm="100000">
                                          <p:val>
                                            <p:strVal val="#ppt_w"/>
                                          </p:val>
                                        </p:tav>
                                      </p:tavLst>
                                    </p:anim>
                                    <p:anim calcmode="lin" valueType="num">
                                      <p:cBhvr>
                                        <p:cTn id="25" dur="1000" fill="hold"/>
                                        <p:tgtEl>
                                          <p:spTgt spid="9935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99341"/>
                                        </p:tgtEl>
                                        <p:attrNameLst>
                                          <p:attrName>style.visibility</p:attrName>
                                        </p:attrNameLst>
                                      </p:cBhvr>
                                      <p:to>
                                        <p:strVal val="visible"/>
                                      </p:to>
                                    </p:set>
                                    <p:animEffect transition="in" filter="dissolve">
                                      <p:cBhvr>
                                        <p:cTn id="30" dur="1000"/>
                                        <p:tgtEl>
                                          <p:spTgt spid="9934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99337">
                                            <p:txEl>
                                              <p:pRg st="0" end="0"/>
                                            </p:txEl>
                                          </p:spTgt>
                                        </p:tgtEl>
                                        <p:attrNameLst>
                                          <p:attrName>style.visibility</p:attrName>
                                        </p:attrNameLst>
                                      </p:cBhvr>
                                      <p:to>
                                        <p:strVal val="visible"/>
                                      </p:to>
                                    </p:set>
                                    <p:animEffect transition="in" filter="dissolve">
                                      <p:cBhvr>
                                        <p:cTn id="33" dur="1000"/>
                                        <p:tgtEl>
                                          <p:spTgt spid="99337">
                                            <p:txEl>
                                              <p:pRg st="0" end="0"/>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99337">
                                            <p:txEl>
                                              <p:pRg st="1" end="1"/>
                                            </p:txEl>
                                          </p:spTgt>
                                        </p:tgtEl>
                                        <p:attrNameLst>
                                          <p:attrName>style.visibility</p:attrName>
                                        </p:attrNameLst>
                                      </p:cBhvr>
                                      <p:to>
                                        <p:strVal val="visible"/>
                                      </p:to>
                                    </p:set>
                                    <p:animEffect transition="in" filter="dissolve">
                                      <p:cBhvr>
                                        <p:cTn id="36" dur="1000"/>
                                        <p:tgtEl>
                                          <p:spTgt spid="99337">
                                            <p:txEl>
                                              <p:pRg st="1" end="1"/>
                                            </p:txEl>
                                          </p:spTgt>
                                        </p:tgtEl>
                                      </p:cBhvr>
                                    </p:animEffect>
                                  </p:childTnLst>
                                </p:cTn>
                              </p:par>
                            </p:childTnLst>
                          </p:cTn>
                        </p:par>
                        <p:par>
                          <p:cTn id="37" fill="hold" nodeType="afterGroup">
                            <p:stCondLst>
                              <p:cond delay="1000"/>
                            </p:stCondLst>
                            <p:childTnLst>
                              <p:par>
                                <p:cTn id="38" presetID="9" presetClass="entr" presetSubtype="0" fill="hold" grpId="0" nodeType="afterEffect">
                                  <p:stCondLst>
                                    <p:cond delay="0"/>
                                  </p:stCondLst>
                                  <p:childTnLst>
                                    <p:set>
                                      <p:cBhvr>
                                        <p:cTn id="39" dur="1" fill="hold">
                                          <p:stCondLst>
                                            <p:cond delay="0"/>
                                          </p:stCondLst>
                                        </p:cTn>
                                        <p:tgtEl>
                                          <p:spTgt spid="99337">
                                            <p:txEl>
                                              <p:pRg st="3" end="3"/>
                                            </p:txEl>
                                          </p:spTgt>
                                        </p:tgtEl>
                                        <p:attrNameLst>
                                          <p:attrName>style.visibility</p:attrName>
                                        </p:attrNameLst>
                                      </p:cBhvr>
                                      <p:to>
                                        <p:strVal val="visible"/>
                                      </p:to>
                                    </p:set>
                                    <p:animEffect transition="in" filter="dissolve">
                                      <p:cBhvr>
                                        <p:cTn id="40" dur="1000"/>
                                        <p:tgtEl>
                                          <p:spTgt spid="99337">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99352">
                                            <p:txEl>
                                              <p:pRg st="0" end="0"/>
                                            </p:txEl>
                                          </p:spTgt>
                                        </p:tgtEl>
                                        <p:attrNameLst>
                                          <p:attrName>style.visibility</p:attrName>
                                        </p:attrNameLst>
                                      </p:cBhvr>
                                      <p:to>
                                        <p:strVal val="visible"/>
                                      </p:to>
                                    </p:set>
                                    <p:anim calcmode="lin" valueType="num">
                                      <p:cBhvr>
                                        <p:cTn id="45" dur="1000" fill="hold"/>
                                        <p:tgtEl>
                                          <p:spTgt spid="99352">
                                            <p:txEl>
                                              <p:pRg st="0" end="0"/>
                                            </p:txEl>
                                          </p:spTgt>
                                        </p:tgtEl>
                                        <p:attrNameLst>
                                          <p:attrName>ppt_w</p:attrName>
                                        </p:attrNameLst>
                                      </p:cBhvr>
                                      <p:tavLst>
                                        <p:tav tm="0">
                                          <p:val>
                                            <p:fltVal val="0"/>
                                          </p:val>
                                        </p:tav>
                                        <p:tav tm="100000">
                                          <p:val>
                                            <p:strVal val="#ppt_w"/>
                                          </p:val>
                                        </p:tav>
                                      </p:tavLst>
                                    </p:anim>
                                    <p:anim calcmode="lin" valueType="num">
                                      <p:cBhvr>
                                        <p:cTn id="46" dur="1000" fill="hold"/>
                                        <p:tgtEl>
                                          <p:spTgt spid="99352">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7" grpId="0" build="p"/>
      <p:bldP spid="99339" grpId="0"/>
      <p:bldP spid="99340" grpId="0" animBg="1"/>
      <p:bldP spid="99341" grpId="0" animBg="1"/>
      <p:bldP spid="99349" grpId="0"/>
      <p:bldP spid="99351" grpId="0" build="allAtOnce"/>
      <p:bldP spid="99352"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063750" y="404814"/>
            <a:ext cx="2878138" cy="731837"/>
          </a:xfrm>
        </p:spPr>
        <p:txBody>
          <a:bodyPr/>
          <a:lstStyle/>
          <a:p>
            <a:pPr eaLnBrk="1" hangingPunct="1"/>
            <a:r>
              <a:rPr lang="en-GB" altLang="en-US" sz="4000"/>
              <a:t>Cell division</a:t>
            </a:r>
          </a:p>
        </p:txBody>
      </p:sp>
      <p:pic>
        <p:nvPicPr>
          <p:cNvPr id="5123" name="Picture 4" descr="cells-spli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75275" y="981076"/>
            <a:ext cx="3532188" cy="4824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4" name="Text Box 6"/>
          <p:cNvSpPr txBox="1">
            <a:spLocks noChangeArrowheads="1"/>
          </p:cNvSpPr>
          <p:nvPr/>
        </p:nvSpPr>
        <p:spPr bwMode="auto">
          <a:xfrm>
            <a:off x="1992314" y="1557339"/>
            <a:ext cx="3671887"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GB" altLang="en-US" sz="2400"/>
              <a:t>All complex organisms originated from a single fertilised egg.</a:t>
            </a:r>
          </a:p>
          <a:p>
            <a:pPr eaLnBrk="1" hangingPunct="1">
              <a:spcBef>
                <a:spcPct val="50000"/>
              </a:spcBef>
              <a:buFontTx/>
              <a:buNone/>
            </a:pPr>
            <a:r>
              <a:rPr lang="en-GB" altLang="en-US" sz="2400"/>
              <a:t>Every cell in your body started here, through cell division the numbers are increased.</a:t>
            </a:r>
          </a:p>
          <a:p>
            <a:pPr eaLnBrk="1" hangingPunct="1">
              <a:spcBef>
                <a:spcPct val="50000"/>
              </a:spcBef>
              <a:buFontTx/>
              <a:buNone/>
            </a:pPr>
            <a:r>
              <a:rPr lang="en-GB" altLang="en-US" sz="2400"/>
              <a:t>Cells then specialise and change into their various roles.</a:t>
            </a:r>
          </a:p>
        </p:txBody>
      </p:sp>
    </p:spTree>
    <p:extLst>
      <p:ext uri="{BB962C8B-B14F-4D97-AF65-F5344CB8AC3E}">
        <p14:creationId xmlns:p14="http://schemas.microsoft.com/office/powerpoint/2010/main" val="1282525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GB" altLang="en-US" dirty="0">
                <a:solidFill>
                  <a:srgbClr val="FF0000"/>
                </a:solidFill>
                <a:latin typeface="Comic Sans MS" pitchFamily="66" charset="0"/>
              </a:rPr>
              <a:t>Two forms of cell replication</a:t>
            </a:r>
          </a:p>
        </p:txBody>
      </p:sp>
      <p:sp>
        <p:nvSpPr>
          <p:cNvPr id="3075" name="Rectangle 3"/>
          <p:cNvSpPr>
            <a:spLocks noGrp="1" noChangeArrowheads="1"/>
          </p:cNvSpPr>
          <p:nvPr>
            <p:ph idx="1"/>
          </p:nvPr>
        </p:nvSpPr>
        <p:spPr>
          <a:xfrm>
            <a:off x="1991544" y="2204864"/>
            <a:ext cx="4032448" cy="3412976"/>
          </a:xfrm>
        </p:spPr>
        <p:txBody>
          <a:bodyPr>
            <a:normAutofit fontScale="92500"/>
          </a:bodyPr>
          <a:lstStyle/>
          <a:p>
            <a:pPr eaLnBrk="1" hangingPunct="1"/>
            <a:r>
              <a:rPr lang="en-GB" altLang="en-US" b="1" dirty="0">
                <a:solidFill>
                  <a:srgbClr val="FF0000"/>
                </a:solidFill>
                <a:latin typeface="Comic Sans MS" pitchFamily="66" charset="0"/>
              </a:rPr>
              <a:t>Mitosis:</a:t>
            </a:r>
          </a:p>
          <a:p>
            <a:pPr eaLnBrk="1" hangingPunct="1">
              <a:buFontTx/>
              <a:buNone/>
            </a:pPr>
            <a:r>
              <a:rPr lang="en-GB" altLang="en-US" b="1" dirty="0">
                <a:solidFill>
                  <a:srgbClr val="FF0000"/>
                </a:solidFill>
                <a:latin typeface="Comic Sans MS" pitchFamily="66" charset="0"/>
              </a:rPr>
              <a:t>-</a:t>
            </a:r>
            <a:r>
              <a:rPr lang="en-GB" altLang="en-US" dirty="0">
                <a:solidFill>
                  <a:srgbClr val="FF0000"/>
                </a:solidFill>
                <a:latin typeface="Comic Sans MS" pitchFamily="66" charset="0"/>
              </a:rPr>
              <a:t>division of </a:t>
            </a:r>
            <a:r>
              <a:rPr lang="en-GB" altLang="en-US" b="1" dirty="0">
                <a:solidFill>
                  <a:srgbClr val="FF0000"/>
                </a:solidFill>
                <a:latin typeface="Comic Sans MS" pitchFamily="66" charset="0"/>
              </a:rPr>
              <a:t>somatic </a:t>
            </a:r>
            <a:r>
              <a:rPr lang="en-GB" altLang="en-US" dirty="0">
                <a:solidFill>
                  <a:srgbClr val="FF0000"/>
                </a:solidFill>
                <a:latin typeface="Comic Sans MS" pitchFamily="66" charset="0"/>
              </a:rPr>
              <a:t>(body) cells.</a:t>
            </a:r>
          </a:p>
          <a:p>
            <a:pPr eaLnBrk="1" hangingPunct="1">
              <a:buFontTx/>
              <a:buNone/>
            </a:pPr>
            <a:r>
              <a:rPr lang="en-GB" altLang="en-US" dirty="0">
                <a:solidFill>
                  <a:srgbClr val="FF0000"/>
                </a:solidFill>
                <a:latin typeface="Comic Sans MS" pitchFamily="66" charset="0"/>
              </a:rPr>
              <a:t>- Used for growth and repair</a:t>
            </a:r>
          </a:p>
          <a:p>
            <a:pPr eaLnBrk="1" hangingPunct="1">
              <a:buFontTx/>
              <a:buNone/>
            </a:pPr>
            <a:endParaRPr lang="en-GB" altLang="en-US" dirty="0">
              <a:latin typeface="Comic Sans MS" pitchFamily="66" charset="0"/>
            </a:endParaRPr>
          </a:p>
          <a:p>
            <a:pPr eaLnBrk="1" hangingPunct="1"/>
            <a:r>
              <a:rPr lang="en-GB" altLang="en-US" b="1" dirty="0">
                <a:solidFill>
                  <a:srgbClr val="FF0000"/>
                </a:solidFill>
                <a:latin typeface="Comic Sans MS" pitchFamily="66" charset="0"/>
              </a:rPr>
              <a:t>Meiosis</a:t>
            </a:r>
          </a:p>
          <a:p>
            <a:pPr eaLnBrk="1" hangingPunct="1">
              <a:buFontTx/>
              <a:buNone/>
            </a:pPr>
            <a:r>
              <a:rPr lang="en-GB" altLang="en-US" b="1" dirty="0">
                <a:solidFill>
                  <a:srgbClr val="FF0000"/>
                </a:solidFill>
                <a:latin typeface="Comic Sans MS" pitchFamily="66" charset="0"/>
              </a:rPr>
              <a:t>-</a:t>
            </a:r>
            <a:r>
              <a:rPr lang="en-GB" altLang="en-US" dirty="0">
                <a:solidFill>
                  <a:srgbClr val="FF0000"/>
                </a:solidFill>
                <a:latin typeface="Comic Sans MS" pitchFamily="66" charset="0"/>
              </a:rPr>
              <a:t>division of </a:t>
            </a:r>
            <a:r>
              <a:rPr lang="en-GB" altLang="en-US" b="1" dirty="0">
                <a:solidFill>
                  <a:srgbClr val="FF0000"/>
                </a:solidFill>
                <a:latin typeface="Comic Sans MS" pitchFamily="66" charset="0"/>
              </a:rPr>
              <a:t>gametes</a:t>
            </a:r>
            <a:r>
              <a:rPr lang="en-GB" altLang="en-US" dirty="0">
                <a:solidFill>
                  <a:srgbClr val="FF0000"/>
                </a:solidFill>
                <a:latin typeface="Comic Sans MS" pitchFamily="66" charset="0"/>
              </a:rPr>
              <a:t> (sex cells).</a:t>
            </a:r>
          </a:p>
          <a:p>
            <a:pPr eaLnBrk="1" hangingPunct="1">
              <a:buFontTx/>
              <a:buNone/>
            </a:pPr>
            <a:r>
              <a:rPr lang="en-GB" altLang="en-US" b="1" dirty="0">
                <a:solidFill>
                  <a:srgbClr val="FF0000"/>
                </a:solidFill>
                <a:latin typeface="Comic Sans MS" pitchFamily="66" charset="0"/>
              </a:rPr>
              <a:t>-</a:t>
            </a:r>
            <a:r>
              <a:rPr lang="en-GB" altLang="en-US" dirty="0">
                <a:solidFill>
                  <a:srgbClr val="FF0000"/>
                </a:solidFill>
                <a:latin typeface="Comic Sans MS" pitchFamily="66" charset="0"/>
              </a:rPr>
              <a:t>used solely for sexual reproduction</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23747">
            <a:off x="6588564" y="4246116"/>
            <a:ext cx="2883089" cy="2160240"/>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127919">
            <a:off x="7240564" y="1815618"/>
            <a:ext cx="2025504" cy="21328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612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5">
                                            <p:txEl>
                                              <p:pRg st="2" end="2"/>
                                            </p:txEl>
                                          </p:spTgt>
                                        </p:tgtEl>
                                        <p:attrNameLst>
                                          <p:attrName>style.visibility</p:attrName>
                                        </p:attrNameLst>
                                      </p:cBhvr>
                                      <p:to>
                                        <p:strVal val="visible"/>
                                      </p:to>
                                    </p:set>
                                    <p:anim calcmode="lin" valueType="num">
                                      <p:cBhvr additive="base">
                                        <p:cTn id="19" dur="500" fill="hold"/>
                                        <p:tgtEl>
                                          <p:spTgt spid="3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5">
                                            <p:txEl>
                                              <p:pRg st="4" end="4"/>
                                            </p:txEl>
                                          </p:spTgt>
                                        </p:tgtEl>
                                        <p:attrNameLst>
                                          <p:attrName>style.visibility</p:attrName>
                                        </p:attrNameLst>
                                      </p:cBhvr>
                                      <p:to>
                                        <p:strVal val="visible"/>
                                      </p:to>
                                    </p:set>
                                    <p:anim calcmode="lin" valueType="num">
                                      <p:cBhvr additive="base">
                                        <p:cTn id="25" dur="500" fill="hold"/>
                                        <p:tgtEl>
                                          <p:spTgt spid="307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75">
                                            <p:txEl>
                                              <p:pRg st="5" end="5"/>
                                            </p:txEl>
                                          </p:spTgt>
                                        </p:tgtEl>
                                        <p:attrNameLst>
                                          <p:attrName>style.visibility</p:attrName>
                                        </p:attrNameLst>
                                      </p:cBhvr>
                                      <p:to>
                                        <p:strVal val="visible"/>
                                      </p:to>
                                    </p:set>
                                    <p:anim calcmode="lin" valueType="num">
                                      <p:cBhvr additive="base">
                                        <p:cTn id="31" dur="500" fill="hold"/>
                                        <p:tgtEl>
                                          <p:spTgt spid="307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7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75">
                                            <p:txEl>
                                              <p:pRg st="6" end="6"/>
                                            </p:txEl>
                                          </p:spTgt>
                                        </p:tgtEl>
                                        <p:attrNameLst>
                                          <p:attrName>style.visibility</p:attrName>
                                        </p:attrNameLst>
                                      </p:cBhvr>
                                      <p:to>
                                        <p:strVal val="visible"/>
                                      </p:to>
                                    </p:set>
                                    <p:anim calcmode="lin" valueType="num">
                                      <p:cBhvr additive="base">
                                        <p:cTn id="37" dur="500" fill="hold"/>
                                        <p:tgtEl>
                                          <p:spTgt spid="307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7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1053</Words>
  <Application>Microsoft Office PowerPoint</Application>
  <PresentationFormat>Widescreen</PresentationFormat>
  <Paragraphs>152</Paragraphs>
  <Slides>25</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Comic Sans MS</vt:lpstr>
      <vt:lpstr>Rockwell</vt:lpstr>
      <vt:lpstr>Times New Roman</vt:lpstr>
      <vt:lpstr>Tw Cen MT</vt:lpstr>
      <vt:lpstr>Tw Cen MT Condensed</vt:lpstr>
      <vt:lpstr>Wingdings</vt:lpstr>
      <vt:lpstr>Wingdings 3</vt:lpstr>
      <vt:lpstr>Integral</vt:lpstr>
      <vt:lpstr>4.1.2. A – Cellular replication: Meiosis</vt:lpstr>
      <vt:lpstr>Learning intention  Success criteria</vt:lpstr>
      <vt:lpstr>Syllabus check:</vt:lpstr>
      <vt:lpstr>Review of Chromosomes</vt:lpstr>
      <vt:lpstr>      What are chromosomes?</vt:lpstr>
      <vt:lpstr>      Homologous chromosomes</vt:lpstr>
      <vt:lpstr>      Human chromosomes</vt:lpstr>
      <vt:lpstr>Cell division</vt:lpstr>
      <vt:lpstr>Two forms of cell replication</vt:lpstr>
      <vt:lpstr>Review of Mitosis</vt:lpstr>
      <vt:lpstr>Interphase</vt:lpstr>
      <vt:lpstr>Prophase</vt:lpstr>
      <vt:lpstr>Metaphase</vt:lpstr>
      <vt:lpstr>Anaphase</vt:lpstr>
      <vt:lpstr>Telophase</vt:lpstr>
      <vt:lpstr>PowerPoint Presentation</vt:lpstr>
      <vt:lpstr>Mitosis</vt:lpstr>
      <vt:lpstr>Meiosis</vt:lpstr>
      <vt:lpstr>PowerPoint Presentation</vt:lpstr>
      <vt:lpstr>Stages of Meiosis </vt:lpstr>
      <vt:lpstr>Review: Mitosis/Meiosis</vt:lpstr>
      <vt:lpstr>Meiosis</vt:lpstr>
      <vt:lpstr>For those with laptops…</vt:lpstr>
      <vt:lpstr>Exit ticket:  a. Within the process of meiosis I and II  - recognise the role of homologous chromosomes    PA MOCKEXAM 2020 MC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enzymes</dc:title>
  <dc:creator>BARRETT, Amanda (axbar10)</dc:creator>
  <cp:lastModifiedBy>NIPPERESS, Emma (enipp2)</cp:lastModifiedBy>
  <cp:revision>298</cp:revision>
  <dcterms:created xsi:type="dcterms:W3CDTF">2019-02-18T05:54:17Z</dcterms:created>
  <dcterms:modified xsi:type="dcterms:W3CDTF">2021-04-24T02:48:55Z</dcterms:modified>
</cp:coreProperties>
</file>