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4"/>
  </p:notesMasterIdLst>
  <p:sldIdLst>
    <p:sldId id="256" r:id="rId5"/>
    <p:sldId id="271" r:id="rId6"/>
    <p:sldId id="456" r:id="rId7"/>
    <p:sldId id="453" r:id="rId8"/>
    <p:sldId id="387" r:id="rId9"/>
    <p:sldId id="451" r:id="rId10"/>
    <p:sldId id="450" r:id="rId11"/>
    <p:sldId id="452" r:id="rId12"/>
    <p:sldId id="437" r:id="rId13"/>
    <p:sldId id="438" r:id="rId14"/>
    <p:sldId id="439" r:id="rId15"/>
    <p:sldId id="455" r:id="rId16"/>
    <p:sldId id="440" r:id="rId17"/>
    <p:sldId id="454" r:id="rId18"/>
    <p:sldId id="441" r:id="rId19"/>
    <p:sldId id="443" r:id="rId20"/>
    <p:sldId id="449" r:id="rId21"/>
    <p:sldId id="448" r:id="rId22"/>
    <p:sldId id="45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Stewart" initials="LS" lastIdx="1" clrIdx="0">
    <p:extLst>
      <p:ext uri="{19B8F6BF-5375-455C-9EA6-DF929625EA0E}">
        <p15:presenceInfo xmlns:p15="http://schemas.microsoft.com/office/powerpoint/2012/main" userId="S-1-5-21-2352012318-2516782138-888662422-8456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8" autoAdjust="0"/>
    <p:restoredTop sz="94582"/>
  </p:normalViewPr>
  <p:slideViewPr>
    <p:cSldViewPr snapToGrid="0" snapToObjects="1">
      <p:cViewPr varScale="1">
        <p:scale>
          <a:sx n="31" d="100"/>
          <a:sy n="31" d="100"/>
        </p:scale>
        <p:origin x="18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E3EFF-570C-4CDA-A040-58397E0E622D}" type="datetimeFigureOut">
              <a:rPr lang="en-AU" smtClean="0"/>
              <a:t>4/05/2021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87EA6-E043-4BF2-852D-E5E84A278EC5}" type="slidenum">
              <a:rPr lang="en-AU" smtClean="0"/>
              <a:t>‹#›</a:t>
            </a:fld>
            <a:endParaRPr lang="en-AU"/>
          </a:p>
        </p:txBody>
      </p:sp>
    </p:spTree>
    <p:extLst>
      <p:ext uri="{BB962C8B-B14F-4D97-AF65-F5344CB8AC3E}">
        <p14:creationId xmlns:p14="http://schemas.microsoft.com/office/powerpoint/2010/main" val="767070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5/4/2021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3DD4-8F3A-724A-A663-96943C6DD71A}"/>
              </a:ext>
            </a:extLst>
          </p:cNvPr>
          <p:cNvSpPr>
            <a:spLocks noGrp="1"/>
          </p:cNvSpPr>
          <p:nvPr>
            <p:ph type="ctrTitle"/>
          </p:nvPr>
        </p:nvSpPr>
        <p:spPr>
          <a:xfrm>
            <a:off x="0" y="4960137"/>
            <a:ext cx="8424620" cy="1463040"/>
          </a:xfrm>
        </p:spPr>
        <p:txBody>
          <a:bodyPr>
            <a:normAutofit/>
          </a:bodyPr>
          <a:lstStyle/>
          <a:p>
            <a:r>
              <a:rPr lang="en-US" dirty="0"/>
              <a:t>4.1.3. e – Control of Gene Expression</a:t>
            </a:r>
          </a:p>
        </p:txBody>
      </p:sp>
      <p:sp>
        <p:nvSpPr>
          <p:cNvPr id="3" name="Subtitle 2">
            <a:extLst>
              <a:ext uri="{FF2B5EF4-FFF2-40B4-BE49-F238E27FC236}">
                <a16:creationId xmlns:a16="http://schemas.microsoft.com/office/drawing/2014/main" id="{100F20FE-5A3D-224A-905D-FB5781A7FB61}"/>
              </a:ext>
            </a:extLst>
          </p:cNvPr>
          <p:cNvSpPr>
            <a:spLocks noGrp="1"/>
          </p:cNvSpPr>
          <p:nvPr>
            <p:ph type="subTitle" idx="1"/>
          </p:nvPr>
        </p:nvSpPr>
        <p:spPr>
          <a:xfrm>
            <a:off x="8511981" y="4988056"/>
            <a:ext cx="3337889" cy="1670858"/>
          </a:xfrm>
        </p:spPr>
        <p:txBody>
          <a:bodyPr>
            <a:normAutofit/>
          </a:bodyPr>
          <a:lstStyle/>
          <a:p>
            <a:r>
              <a:rPr lang="en-AU" b="1" dirty="0"/>
              <a:t>TEXT – </a:t>
            </a:r>
          </a:p>
          <a:p>
            <a:r>
              <a:rPr lang="en-AU" b="1" dirty="0"/>
              <a:t>9.2 CONTROL OF GENE EXPRESSION</a:t>
            </a:r>
          </a:p>
        </p:txBody>
      </p:sp>
    </p:spTree>
    <p:extLst>
      <p:ext uri="{BB962C8B-B14F-4D97-AF65-F5344CB8AC3E}">
        <p14:creationId xmlns:p14="http://schemas.microsoft.com/office/powerpoint/2010/main" val="33568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2308E0-1BD5-1642-9E3A-05451E13D021}"/>
              </a:ext>
            </a:extLst>
          </p:cNvPr>
          <p:cNvSpPr>
            <a:spLocks noGrp="1"/>
          </p:cNvSpPr>
          <p:nvPr>
            <p:ph type="title"/>
          </p:nvPr>
        </p:nvSpPr>
        <p:spPr/>
        <p:txBody>
          <a:bodyPr/>
          <a:lstStyle/>
          <a:p>
            <a:r>
              <a:rPr lang="en-AU" dirty="0">
                <a:solidFill>
                  <a:srgbClr val="FF0000"/>
                </a:solidFill>
              </a:rPr>
              <a:t>Post-transcriptional control </a:t>
            </a:r>
            <a:endParaRPr lang="en-US" dirty="0">
              <a:solidFill>
                <a:srgbClr val="FF0000"/>
              </a:solidFill>
            </a:endParaRPr>
          </a:p>
        </p:txBody>
      </p:sp>
      <p:sp>
        <p:nvSpPr>
          <p:cNvPr id="6" name="Content Placeholder 5">
            <a:extLst>
              <a:ext uri="{FF2B5EF4-FFF2-40B4-BE49-F238E27FC236}">
                <a16:creationId xmlns:a16="http://schemas.microsoft.com/office/drawing/2014/main" id="{70158185-8FD6-1342-9C14-6B7180EFFF20}"/>
              </a:ext>
            </a:extLst>
          </p:cNvPr>
          <p:cNvSpPr>
            <a:spLocks noGrp="1"/>
          </p:cNvSpPr>
          <p:nvPr>
            <p:ph idx="1"/>
          </p:nvPr>
        </p:nvSpPr>
        <p:spPr>
          <a:xfrm>
            <a:off x="1024128" y="1710267"/>
            <a:ext cx="9508405" cy="4599093"/>
          </a:xfrm>
        </p:spPr>
        <p:txBody>
          <a:bodyPr>
            <a:normAutofit/>
          </a:bodyPr>
          <a:lstStyle/>
          <a:p>
            <a:pPr>
              <a:buFont typeface="Arial" panose="020B0604020202020204" pitchFamily="34" charset="0"/>
              <a:buChar char="•"/>
            </a:pPr>
            <a:r>
              <a:rPr lang="en-AU" dirty="0">
                <a:solidFill>
                  <a:srgbClr val="FF0000"/>
                </a:solidFill>
              </a:rPr>
              <a:t>Once the mRNA has been produced, cells are capable of controlling the amount of protein produced. This is achieved by modifying the post-transcriptional process, or longevity of the mRNA.</a:t>
            </a:r>
          </a:p>
          <a:p>
            <a:pPr>
              <a:buFont typeface="Arial" panose="020B0604020202020204" pitchFamily="34" charset="0"/>
              <a:buChar char="•"/>
            </a:pPr>
            <a:r>
              <a:rPr lang="en-AU" dirty="0"/>
              <a:t>Non-coding DNA can alter the rate or block the trimming, capping and tailing of the mRNA. For example, if the non-coding introns are not removed correctly, the resulting mRNA may be broken down by enzymes.  Some small non-coding RNAs may bind to the mRNA to form a double- stranded RNA, which then cannot be translated. Once the mRNA is completed it must pass through the nuclear pores to the cytoplasm. This is an active process that requires the recognition of the transcript by receptors lining the interior of the nuclear pores. This allows further control, and gene expression can be achieved by alteration of pore receptors. </a:t>
            </a:r>
          </a:p>
          <a:p>
            <a:pPr>
              <a:buFont typeface="Arial" panose="020B0604020202020204" pitchFamily="34" charset="0"/>
              <a:buChar char="•"/>
            </a:pPr>
            <a:endParaRPr lang="en-AU"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54238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2CB2-793F-DB4C-AF0A-F4924CD0D0AF}"/>
              </a:ext>
            </a:extLst>
          </p:cNvPr>
          <p:cNvSpPr>
            <a:spLocks noGrp="1"/>
          </p:cNvSpPr>
          <p:nvPr>
            <p:ph type="title"/>
          </p:nvPr>
        </p:nvSpPr>
        <p:spPr/>
        <p:txBody>
          <a:bodyPr/>
          <a:lstStyle/>
          <a:p>
            <a:r>
              <a:rPr lang="en-AU" dirty="0">
                <a:solidFill>
                  <a:srgbClr val="FF0000"/>
                </a:solidFill>
              </a:rPr>
              <a:t>Translational control </a:t>
            </a:r>
            <a:endParaRPr lang="en-US" dirty="0">
              <a:solidFill>
                <a:srgbClr val="FF0000"/>
              </a:solidFill>
            </a:endParaRPr>
          </a:p>
        </p:txBody>
      </p:sp>
      <p:sp>
        <p:nvSpPr>
          <p:cNvPr id="3" name="Content Placeholder 2">
            <a:extLst>
              <a:ext uri="{FF2B5EF4-FFF2-40B4-BE49-F238E27FC236}">
                <a16:creationId xmlns:a16="http://schemas.microsoft.com/office/drawing/2014/main" id="{906A6B5D-8D43-AC44-9AC8-33FC0DCB2E1F}"/>
              </a:ext>
            </a:extLst>
          </p:cNvPr>
          <p:cNvSpPr>
            <a:spLocks noGrp="1"/>
          </p:cNvSpPr>
          <p:nvPr>
            <p:ph idx="1"/>
          </p:nvPr>
        </p:nvSpPr>
        <p:spPr/>
        <p:txBody>
          <a:bodyPr>
            <a:normAutofit lnSpcReduction="10000"/>
          </a:bodyPr>
          <a:lstStyle/>
          <a:p>
            <a:pPr>
              <a:buFont typeface="Arial" panose="020B0604020202020204" pitchFamily="34" charset="0"/>
              <a:buChar char="•"/>
            </a:pPr>
            <a:r>
              <a:rPr lang="en-AU" dirty="0"/>
              <a:t>Ultimately, any particular mRNA will be enzymatically degraded. </a:t>
            </a:r>
            <a:r>
              <a:rPr lang="en-AU" dirty="0">
                <a:solidFill>
                  <a:srgbClr val="FF0000"/>
                </a:solidFill>
              </a:rPr>
              <a:t>Gene expression can be regulated by controlling the length of time the mRNA survives before it is degraded. </a:t>
            </a:r>
          </a:p>
          <a:p>
            <a:pPr>
              <a:buFont typeface="Arial" panose="020B0604020202020204" pitchFamily="34" charset="0"/>
              <a:buChar char="•"/>
            </a:pPr>
            <a:r>
              <a:rPr lang="en-AU" dirty="0">
                <a:solidFill>
                  <a:srgbClr val="FF0000"/>
                </a:solidFill>
              </a:rPr>
              <a:t>Many different proteins and amino acids are involved in the translation process. By controlling the amounts of these molecules, the rate of gene expression can accelerate or decrease. An example is microRNA.</a:t>
            </a:r>
          </a:p>
          <a:p>
            <a:pPr>
              <a:buFont typeface="Arial" panose="020B0604020202020204" pitchFamily="34" charset="0"/>
              <a:buChar char="•"/>
            </a:pPr>
            <a:r>
              <a:rPr lang="en-AU" dirty="0">
                <a:solidFill>
                  <a:srgbClr val="FF0000"/>
                </a:solidFill>
              </a:rPr>
              <a:t>A </a:t>
            </a:r>
            <a:r>
              <a:rPr lang="en-AU" b="1" dirty="0">
                <a:solidFill>
                  <a:srgbClr val="FF0000"/>
                </a:solidFill>
              </a:rPr>
              <a:t>microRNA</a:t>
            </a:r>
            <a:r>
              <a:rPr lang="en-AU" dirty="0">
                <a:solidFill>
                  <a:srgbClr val="FF0000"/>
                </a:solidFill>
              </a:rPr>
              <a:t> (abbreviated miRNA) is a small single-stranded non-coding RNA molecule (containing about 22 nucleotides) found in plants, animals and some viruses, that functions in RNA silencing and post-transcriptional regulation of gene expression.</a:t>
            </a:r>
          </a:p>
          <a:p>
            <a:pPr>
              <a:buFont typeface="Arial" panose="020B0604020202020204" pitchFamily="34" charset="0"/>
              <a:buChar char="•"/>
            </a:pPr>
            <a:r>
              <a:rPr lang="en-AU" dirty="0"/>
              <a:t>Even after a polypeptide chain has been formed, chemical modification is required before the final protein is produced. Again, the availability of additional chemical groups, or enzymes, will therefore affect the complete expression of the gene.</a:t>
            </a:r>
            <a:endParaRPr lang="en-US" dirty="0"/>
          </a:p>
        </p:txBody>
      </p:sp>
    </p:spTree>
    <p:extLst>
      <p:ext uri="{BB962C8B-B14F-4D97-AF65-F5344CB8AC3E}">
        <p14:creationId xmlns:p14="http://schemas.microsoft.com/office/powerpoint/2010/main" val="179543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DB3FE-C65C-0641-812D-441378A02F62}"/>
              </a:ext>
            </a:extLst>
          </p:cNvPr>
          <p:cNvSpPr txBox="1">
            <a:spLocks/>
          </p:cNvSpPr>
          <p:nvPr/>
        </p:nvSpPr>
        <p:spPr>
          <a:xfrm>
            <a:off x="1176528" y="2043515"/>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AU" sz="5400" dirty="0">
                <a:solidFill>
                  <a:srgbClr val="FF0000"/>
                </a:solidFill>
              </a:rPr>
              <a:t>Epigenetics</a:t>
            </a:r>
            <a:endParaRPr lang="en-US" sz="5400" dirty="0">
              <a:solidFill>
                <a:srgbClr val="FF0000"/>
              </a:solidFill>
            </a:endParaRPr>
          </a:p>
        </p:txBody>
      </p:sp>
    </p:spTree>
    <p:extLst>
      <p:ext uri="{BB962C8B-B14F-4D97-AF65-F5344CB8AC3E}">
        <p14:creationId xmlns:p14="http://schemas.microsoft.com/office/powerpoint/2010/main" val="186223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B3FE-C65C-0641-812D-441378A02F62}"/>
              </a:ext>
            </a:extLst>
          </p:cNvPr>
          <p:cNvSpPr>
            <a:spLocks noGrp="1"/>
          </p:cNvSpPr>
          <p:nvPr>
            <p:ph type="title"/>
          </p:nvPr>
        </p:nvSpPr>
        <p:spPr/>
        <p:txBody>
          <a:bodyPr>
            <a:normAutofit/>
          </a:bodyPr>
          <a:lstStyle/>
          <a:p>
            <a:r>
              <a:rPr lang="en-AU" dirty="0">
                <a:solidFill>
                  <a:srgbClr val="FF0000"/>
                </a:solidFill>
              </a:rPr>
              <a:t>Epigenetic control of gene expression </a:t>
            </a:r>
            <a:endParaRPr lang="en-US" dirty="0">
              <a:solidFill>
                <a:srgbClr val="FF0000"/>
              </a:solidFill>
            </a:endParaRPr>
          </a:p>
        </p:txBody>
      </p:sp>
      <p:sp>
        <p:nvSpPr>
          <p:cNvPr id="3" name="Content Placeholder 2">
            <a:extLst>
              <a:ext uri="{FF2B5EF4-FFF2-40B4-BE49-F238E27FC236}">
                <a16:creationId xmlns:a16="http://schemas.microsoft.com/office/drawing/2014/main" id="{10D878BB-E666-EC49-B41D-36C1730FDA7A}"/>
              </a:ext>
            </a:extLst>
          </p:cNvPr>
          <p:cNvSpPr>
            <a:spLocks noGrp="1"/>
          </p:cNvSpPr>
          <p:nvPr>
            <p:ph idx="1"/>
          </p:nvPr>
        </p:nvSpPr>
        <p:spPr>
          <a:xfrm>
            <a:off x="1024128" y="1930400"/>
            <a:ext cx="9720073" cy="4378960"/>
          </a:xfrm>
        </p:spPr>
        <p:txBody>
          <a:bodyPr>
            <a:normAutofit lnSpcReduction="10000"/>
          </a:bodyPr>
          <a:lstStyle/>
          <a:p>
            <a:pPr>
              <a:buFont typeface="Arial" panose="020B0604020202020204" pitchFamily="34" charset="0"/>
              <a:buChar char="•"/>
            </a:pPr>
            <a:r>
              <a:rPr lang="en-AU" dirty="0">
                <a:solidFill>
                  <a:srgbClr val="FF0000"/>
                </a:solidFill>
              </a:rPr>
              <a:t>The </a:t>
            </a:r>
            <a:r>
              <a:rPr lang="en-AU" b="1" dirty="0">
                <a:solidFill>
                  <a:srgbClr val="FF0000"/>
                </a:solidFill>
              </a:rPr>
              <a:t>epigenome </a:t>
            </a:r>
            <a:r>
              <a:rPr lang="en-AU" dirty="0">
                <a:solidFill>
                  <a:srgbClr val="FF0000"/>
                </a:solidFill>
              </a:rPr>
              <a:t>(‘above the genome’) is a set of factors that affect which part of the DNA is activated. </a:t>
            </a:r>
          </a:p>
          <a:p>
            <a:pPr>
              <a:buFont typeface="Arial" panose="020B0604020202020204" pitchFamily="34" charset="0"/>
              <a:buChar char="•"/>
            </a:pPr>
            <a:r>
              <a:rPr lang="en-AU" dirty="0">
                <a:solidFill>
                  <a:srgbClr val="FF0000"/>
                </a:solidFill>
              </a:rPr>
              <a:t>These factors may occur as a result of intra-cellular or extra-cellular stimuli, by neighbouring cells, by physiology, or entirely by the environment to which the organism is exposed. </a:t>
            </a:r>
          </a:p>
          <a:p>
            <a:pPr>
              <a:buFont typeface="Arial" panose="020B0604020202020204" pitchFamily="34" charset="0"/>
              <a:buChar char="•"/>
            </a:pPr>
            <a:r>
              <a:rPr lang="en-AU" dirty="0"/>
              <a:t>Each cell type in an individual’s body has its own epigenome. </a:t>
            </a:r>
          </a:p>
          <a:p>
            <a:pPr lvl="1">
              <a:buFont typeface="Courier New" panose="02070309020205020404" pitchFamily="49" charset="0"/>
              <a:buChar char="o"/>
            </a:pPr>
            <a:r>
              <a:rPr lang="en-AU" dirty="0"/>
              <a:t>Muscle cells (that only express the genes they need) can only replicate to form muscle cells. </a:t>
            </a:r>
          </a:p>
          <a:p>
            <a:pPr>
              <a:buFont typeface="Arial" panose="020B0604020202020204" pitchFamily="34" charset="0"/>
              <a:buChar char="•"/>
            </a:pPr>
            <a:r>
              <a:rPr lang="en-AU" dirty="0"/>
              <a:t>Throughout the individual’s life the DNA in all cells remains constant (excluding chance mutations), but the epigenetic factors in each cell may change. </a:t>
            </a:r>
          </a:p>
          <a:p>
            <a:pPr>
              <a:buFont typeface="Arial" panose="020B0604020202020204" pitchFamily="34" charset="0"/>
              <a:buChar char="•"/>
            </a:pPr>
            <a:r>
              <a:rPr lang="en-AU" u="sng" dirty="0">
                <a:solidFill>
                  <a:srgbClr val="FF0000"/>
                </a:solidFill>
              </a:rPr>
              <a:t>The epigenome acts by producing chemical tags or factors </a:t>
            </a:r>
            <a:r>
              <a:rPr lang="en-AU" dirty="0">
                <a:solidFill>
                  <a:srgbClr val="FF0000"/>
                </a:solidFill>
              </a:rPr>
              <a:t>(methyl or acetyl groups) </a:t>
            </a:r>
            <a:r>
              <a:rPr lang="en-AU" u="sng" dirty="0">
                <a:solidFill>
                  <a:srgbClr val="FF0000"/>
                </a:solidFill>
              </a:rPr>
              <a:t>that do not change the DNA ‘blueprint’, but determine which genes are switched on (expressed) and which are switched off (repressed). These factors bind to specific sequences in the DNA.</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29164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B3FE-C65C-0641-812D-441378A02F62}"/>
              </a:ext>
            </a:extLst>
          </p:cNvPr>
          <p:cNvSpPr>
            <a:spLocks noGrp="1"/>
          </p:cNvSpPr>
          <p:nvPr>
            <p:ph type="title"/>
          </p:nvPr>
        </p:nvSpPr>
        <p:spPr>
          <a:xfrm>
            <a:off x="1024128" y="1023122"/>
            <a:ext cx="3801872" cy="1524000"/>
          </a:xfrm>
        </p:spPr>
        <p:txBody>
          <a:bodyPr>
            <a:normAutofit fontScale="90000"/>
          </a:bodyPr>
          <a:lstStyle/>
          <a:p>
            <a:r>
              <a:rPr lang="en-AU" dirty="0">
                <a:solidFill>
                  <a:schemeClr val="tx1"/>
                </a:solidFill>
              </a:rPr>
              <a:t>Epigenetic control of gene expression </a:t>
            </a:r>
            <a:endParaRPr lang="en-US" dirty="0">
              <a:solidFill>
                <a:schemeClr val="tx1"/>
              </a:solidFill>
            </a:endParaRPr>
          </a:p>
        </p:txBody>
      </p:sp>
      <p:sp>
        <p:nvSpPr>
          <p:cNvPr id="3" name="Content Placeholder 2">
            <a:extLst>
              <a:ext uri="{FF2B5EF4-FFF2-40B4-BE49-F238E27FC236}">
                <a16:creationId xmlns:a16="http://schemas.microsoft.com/office/drawing/2014/main" id="{10D878BB-E666-EC49-B41D-36C1730FDA7A}"/>
              </a:ext>
            </a:extLst>
          </p:cNvPr>
          <p:cNvSpPr>
            <a:spLocks noGrp="1"/>
          </p:cNvSpPr>
          <p:nvPr>
            <p:ph idx="1"/>
          </p:nvPr>
        </p:nvSpPr>
        <p:spPr>
          <a:xfrm>
            <a:off x="1024129" y="3251200"/>
            <a:ext cx="3801872" cy="2719494"/>
          </a:xfrm>
        </p:spPr>
        <p:txBody>
          <a:bodyPr>
            <a:normAutofit/>
          </a:bodyPr>
          <a:lstStyle/>
          <a:p>
            <a:pPr>
              <a:buFont typeface="Arial" panose="020B0604020202020204" pitchFamily="34" charset="0"/>
              <a:buChar char="•"/>
            </a:pPr>
            <a:r>
              <a:rPr lang="en-AU" dirty="0">
                <a:solidFill>
                  <a:srgbClr val="FF0000"/>
                </a:solidFill>
              </a:rPr>
              <a:t>The activation of these </a:t>
            </a:r>
            <a:r>
              <a:rPr lang="en-AU" u="sng" dirty="0">
                <a:solidFill>
                  <a:srgbClr val="FF0000"/>
                </a:solidFill>
              </a:rPr>
              <a:t>factors</a:t>
            </a:r>
            <a:r>
              <a:rPr lang="en-AU" dirty="0">
                <a:solidFill>
                  <a:srgbClr val="FF0000"/>
                </a:solidFill>
              </a:rPr>
              <a:t> can be influenced by a range of variables or interactions. </a:t>
            </a:r>
            <a:endParaRPr lang="en-US" dirty="0"/>
          </a:p>
        </p:txBody>
      </p:sp>
      <p:pic>
        <p:nvPicPr>
          <p:cNvPr id="4" name="Picture 3"/>
          <p:cNvPicPr>
            <a:picLocks noChangeAspect="1"/>
          </p:cNvPicPr>
          <p:nvPr/>
        </p:nvPicPr>
        <p:blipFill>
          <a:blip r:embed="rId2"/>
          <a:stretch>
            <a:fillRect/>
          </a:stretch>
        </p:blipFill>
        <p:spPr>
          <a:xfrm>
            <a:off x="4853710" y="66291"/>
            <a:ext cx="6811817" cy="6769137"/>
          </a:xfrm>
          <a:prstGeom prst="rect">
            <a:avLst/>
          </a:prstGeom>
        </p:spPr>
      </p:pic>
    </p:spTree>
    <p:extLst>
      <p:ext uri="{BB962C8B-B14F-4D97-AF65-F5344CB8AC3E}">
        <p14:creationId xmlns:p14="http://schemas.microsoft.com/office/powerpoint/2010/main" val="165501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6D7E-0380-4E44-AC2C-ACA3742E0F33}"/>
              </a:ext>
            </a:extLst>
          </p:cNvPr>
          <p:cNvSpPr>
            <a:spLocks noGrp="1"/>
          </p:cNvSpPr>
          <p:nvPr>
            <p:ph type="title"/>
          </p:nvPr>
        </p:nvSpPr>
        <p:spPr/>
        <p:txBody>
          <a:bodyPr/>
          <a:lstStyle/>
          <a:p>
            <a:r>
              <a:rPr lang="en-AU" dirty="0"/>
              <a:t>Histone modification </a:t>
            </a:r>
            <a:endParaRPr lang="en-US" dirty="0"/>
          </a:p>
        </p:txBody>
      </p:sp>
      <p:sp>
        <p:nvSpPr>
          <p:cNvPr id="3" name="Content Placeholder 2">
            <a:extLst>
              <a:ext uri="{FF2B5EF4-FFF2-40B4-BE49-F238E27FC236}">
                <a16:creationId xmlns:a16="http://schemas.microsoft.com/office/drawing/2014/main" id="{60E22CFE-38C5-3F48-893F-183F5A65F508}"/>
              </a:ext>
            </a:extLst>
          </p:cNvPr>
          <p:cNvSpPr>
            <a:spLocks noGrp="1"/>
          </p:cNvSpPr>
          <p:nvPr>
            <p:ph idx="1"/>
          </p:nvPr>
        </p:nvSpPr>
        <p:spPr/>
        <p:txBody>
          <a:bodyPr/>
          <a:lstStyle/>
          <a:p>
            <a:r>
              <a:rPr lang="en-AU" dirty="0"/>
              <a:t>Each DNA molecule in the non-dividing cell nucleus is found as fine threads of chromatin that at intervals are wrapped around four pairs of histone protein molecules to form nucleosomes. </a:t>
            </a:r>
          </a:p>
          <a:p>
            <a:r>
              <a:rPr lang="en-AU" dirty="0"/>
              <a:t>There are two different forms of chromatin:</a:t>
            </a:r>
            <a:br>
              <a:rPr lang="en-AU" dirty="0"/>
            </a:br>
            <a:r>
              <a:rPr lang="en-AU" dirty="0"/>
              <a:t>• </a:t>
            </a:r>
            <a:r>
              <a:rPr lang="en-AU" b="1" dirty="0"/>
              <a:t>heterochromatin </a:t>
            </a:r>
            <a:endParaRPr lang="en-AU" dirty="0"/>
          </a:p>
          <a:p>
            <a:r>
              <a:rPr lang="en-AU" dirty="0"/>
              <a:t>• </a:t>
            </a:r>
            <a:r>
              <a:rPr lang="en-AU" b="1" dirty="0"/>
              <a:t>euchromatin</a:t>
            </a:r>
            <a:r>
              <a:rPr lang="en-AU" dirty="0"/>
              <a:t>. </a:t>
            </a:r>
          </a:p>
          <a:p>
            <a:endParaRPr lang="en-US" dirty="0"/>
          </a:p>
        </p:txBody>
      </p:sp>
      <p:pic>
        <p:nvPicPr>
          <p:cNvPr id="5" name="Picture 4" descr="A picture containing bird&#10;&#10;Description automatically generated">
            <a:extLst>
              <a:ext uri="{FF2B5EF4-FFF2-40B4-BE49-F238E27FC236}">
                <a16:creationId xmlns:a16="http://schemas.microsoft.com/office/drawing/2014/main" id="{D53E8C73-D049-5742-9E54-9010A2616587}"/>
              </a:ext>
            </a:extLst>
          </p:cNvPr>
          <p:cNvPicPr>
            <a:picLocks noChangeAspect="1"/>
          </p:cNvPicPr>
          <p:nvPr/>
        </p:nvPicPr>
        <p:blipFill>
          <a:blip r:embed="rId2"/>
          <a:stretch>
            <a:fillRect/>
          </a:stretch>
        </p:blipFill>
        <p:spPr>
          <a:xfrm>
            <a:off x="9453372" y="3429000"/>
            <a:ext cx="1714500" cy="2349500"/>
          </a:xfrm>
          <a:prstGeom prst="rect">
            <a:avLst/>
          </a:prstGeom>
        </p:spPr>
      </p:pic>
    </p:spTree>
    <p:extLst>
      <p:ext uri="{BB962C8B-B14F-4D97-AF65-F5344CB8AC3E}">
        <p14:creationId xmlns:p14="http://schemas.microsoft.com/office/powerpoint/2010/main" val="55976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FE3F-FE36-FD4B-95E6-8875316F63DF}"/>
              </a:ext>
            </a:extLst>
          </p:cNvPr>
          <p:cNvSpPr>
            <a:spLocks noGrp="1"/>
          </p:cNvSpPr>
          <p:nvPr>
            <p:ph type="title"/>
          </p:nvPr>
        </p:nvSpPr>
        <p:spPr/>
        <p:txBody>
          <a:bodyPr/>
          <a:lstStyle/>
          <a:p>
            <a:r>
              <a:rPr lang="en-US" dirty="0"/>
              <a:t>Histone modification</a:t>
            </a:r>
          </a:p>
        </p:txBody>
      </p:sp>
      <p:sp>
        <p:nvSpPr>
          <p:cNvPr id="3" name="Content Placeholder 2">
            <a:extLst>
              <a:ext uri="{FF2B5EF4-FFF2-40B4-BE49-F238E27FC236}">
                <a16:creationId xmlns:a16="http://schemas.microsoft.com/office/drawing/2014/main" id="{7082F7E5-6425-974E-9468-4229C3EF2717}"/>
              </a:ext>
            </a:extLst>
          </p:cNvPr>
          <p:cNvSpPr>
            <a:spLocks noGrp="1"/>
          </p:cNvSpPr>
          <p:nvPr>
            <p:ph idx="1"/>
          </p:nvPr>
        </p:nvSpPr>
        <p:spPr>
          <a:xfrm>
            <a:off x="121303" y="1846162"/>
            <a:ext cx="6777208" cy="4890304"/>
          </a:xfrm>
        </p:spPr>
        <p:txBody>
          <a:bodyPr>
            <a:normAutofit lnSpcReduction="10000"/>
          </a:bodyPr>
          <a:lstStyle/>
          <a:p>
            <a:r>
              <a:rPr lang="en-AU" dirty="0"/>
              <a:t>The nucleosomes can be spaced tightly together or far apart. The spacing is controlled by the presence or absence of chemical tags attached to the tails of the histone proteins that either pull the nucleosomes closer together or allow the structure to be more open. </a:t>
            </a:r>
          </a:p>
          <a:p>
            <a:r>
              <a:rPr lang="en-AU" dirty="0"/>
              <a:t>When an </a:t>
            </a:r>
            <a:r>
              <a:rPr lang="en-AU" dirty="0">
                <a:solidFill>
                  <a:srgbClr val="FF0000"/>
                </a:solidFill>
              </a:rPr>
              <a:t>acetyl group tag</a:t>
            </a:r>
            <a:r>
              <a:rPr lang="en-AU" dirty="0"/>
              <a:t> attaches to specific amino acids on the tails of the histone molecules in a nucleosome, </a:t>
            </a:r>
            <a:r>
              <a:rPr lang="en-AU" dirty="0">
                <a:solidFill>
                  <a:srgbClr val="FF0000"/>
                </a:solidFill>
              </a:rPr>
              <a:t>the histone structure relaxes, and the nucleosomes move further apart</a:t>
            </a:r>
            <a:r>
              <a:rPr lang="en-AU" dirty="0"/>
              <a:t>. This section of the DNA is more easily accessed by transcription – the </a:t>
            </a:r>
            <a:r>
              <a:rPr lang="en-AU" dirty="0">
                <a:solidFill>
                  <a:srgbClr val="FF0000"/>
                </a:solidFill>
              </a:rPr>
              <a:t>gene is switched on</a:t>
            </a:r>
            <a:r>
              <a:rPr lang="en-AU" dirty="0"/>
              <a:t>. </a:t>
            </a:r>
          </a:p>
          <a:p>
            <a:r>
              <a:rPr lang="en-AU" dirty="0">
                <a:solidFill>
                  <a:srgbClr val="FF0000"/>
                </a:solidFill>
              </a:rPr>
              <a:t>Methyl group tags </a:t>
            </a:r>
            <a:r>
              <a:rPr lang="en-AU" dirty="0"/>
              <a:t>on other sites of the tails of histone molecules of the nucleosome make the </a:t>
            </a:r>
            <a:r>
              <a:rPr lang="en-AU" dirty="0">
                <a:solidFill>
                  <a:srgbClr val="FF0000"/>
                </a:solidFill>
              </a:rPr>
              <a:t>coiling of the chromatin tighter and the nucleosomes closer together. </a:t>
            </a:r>
            <a:r>
              <a:rPr lang="en-AU" dirty="0"/>
              <a:t>The DNA between the nucleosomes cannot be accessed and any genes contained in those sections cannot be read. </a:t>
            </a:r>
            <a:r>
              <a:rPr lang="en-AU" dirty="0">
                <a:solidFill>
                  <a:srgbClr val="FF0000"/>
                </a:solidFill>
              </a:rPr>
              <a:t>The genes are switched off in those pieces of DNA</a:t>
            </a:r>
            <a:r>
              <a:rPr lang="en-AU" dirty="0"/>
              <a:t>. </a:t>
            </a:r>
          </a:p>
          <a:p>
            <a:endParaRPr lang="en-US" dirty="0"/>
          </a:p>
        </p:txBody>
      </p:sp>
      <p:pic>
        <p:nvPicPr>
          <p:cNvPr id="4" name="Content Placeholder 4" descr="A picture containing text, map&#10;&#10;Description automatically generated">
            <a:extLst>
              <a:ext uri="{FF2B5EF4-FFF2-40B4-BE49-F238E27FC236}">
                <a16:creationId xmlns:a16="http://schemas.microsoft.com/office/drawing/2014/main" id="{AB96EA23-9199-3045-BA6F-26B5E309CF08}"/>
              </a:ext>
            </a:extLst>
          </p:cNvPr>
          <p:cNvPicPr>
            <a:picLocks noChangeAspect="1"/>
          </p:cNvPicPr>
          <p:nvPr/>
        </p:nvPicPr>
        <p:blipFill>
          <a:blip r:embed="rId2"/>
          <a:stretch>
            <a:fillRect/>
          </a:stretch>
        </p:blipFill>
        <p:spPr>
          <a:xfrm>
            <a:off x="7130791" y="711265"/>
            <a:ext cx="4939906" cy="5435470"/>
          </a:xfrm>
          <a:prstGeom prst="rect">
            <a:avLst/>
          </a:prstGeom>
        </p:spPr>
      </p:pic>
    </p:spTree>
    <p:extLst>
      <p:ext uri="{BB962C8B-B14F-4D97-AF65-F5344CB8AC3E}">
        <p14:creationId xmlns:p14="http://schemas.microsoft.com/office/powerpoint/2010/main" val="363915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6A4B50-4EA0-384C-8B38-EF9AE68B0CB8}"/>
              </a:ext>
            </a:extLst>
          </p:cNvPr>
          <p:cNvPicPr/>
          <p:nvPr/>
        </p:nvPicPr>
        <p:blipFill rotWithShape="1">
          <a:blip r:embed="rId2">
            <a:extLst>
              <a:ext uri="{28A0092B-C50C-407E-A947-70E740481C1C}">
                <a14:useLocalDpi xmlns:a14="http://schemas.microsoft.com/office/drawing/2010/main" val="0"/>
              </a:ext>
            </a:extLst>
          </a:blip>
          <a:srcRect l="45568"/>
          <a:stretch/>
        </p:blipFill>
        <p:spPr>
          <a:xfrm rot="16200000">
            <a:off x="2596244" y="-898072"/>
            <a:ext cx="6858000" cy="8654144"/>
          </a:xfrm>
          <a:prstGeom prst="rect">
            <a:avLst/>
          </a:prstGeom>
        </p:spPr>
      </p:pic>
    </p:spTree>
    <p:extLst>
      <p:ext uri="{BB962C8B-B14F-4D97-AF65-F5344CB8AC3E}">
        <p14:creationId xmlns:p14="http://schemas.microsoft.com/office/powerpoint/2010/main" val="191770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map&#10;&#10;Description automatically generated">
            <a:extLst>
              <a:ext uri="{FF2B5EF4-FFF2-40B4-BE49-F238E27FC236}">
                <a16:creationId xmlns:a16="http://schemas.microsoft.com/office/drawing/2014/main" id="{B17C4FF3-FCE4-694E-BE08-4898D02C5CD7}"/>
              </a:ext>
            </a:extLst>
          </p:cNvPr>
          <p:cNvPicPr>
            <a:picLocks noGrp="1" noChangeAspect="1"/>
          </p:cNvPicPr>
          <p:nvPr>
            <p:ph idx="4294967295"/>
          </p:nvPr>
        </p:nvPicPr>
        <p:blipFill>
          <a:blip r:embed="rId2"/>
          <a:stretch>
            <a:fillRect/>
          </a:stretch>
        </p:blipFill>
        <p:spPr>
          <a:xfrm>
            <a:off x="1417864" y="272037"/>
            <a:ext cx="9356271" cy="6313925"/>
          </a:xfrm>
        </p:spPr>
      </p:pic>
    </p:spTree>
    <p:extLst>
      <p:ext uri="{BB962C8B-B14F-4D97-AF65-F5344CB8AC3E}">
        <p14:creationId xmlns:p14="http://schemas.microsoft.com/office/powerpoint/2010/main" val="8181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818" y="674688"/>
            <a:ext cx="11328472" cy="1449133"/>
          </a:xfrm>
        </p:spPr>
        <p:txBody>
          <a:bodyPr>
            <a:noAutofit/>
          </a:bodyPr>
          <a:lstStyle/>
          <a:p>
            <a:pPr lvl="0">
              <a:buClr>
                <a:schemeClr val="tx1"/>
              </a:buClr>
            </a:pPr>
            <a:r>
              <a:rPr lang="en-GB" altLang="en-US" sz="2400" b="1" dirty="0">
                <a:solidFill>
                  <a:srgbClr val="FF0000"/>
                </a:solidFill>
                <a:latin typeface="+mn-lt"/>
                <a:cs typeface="Arial" panose="020B0604020202020204" pitchFamily="34" charset="0"/>
              </a:rPr>
              <a:t>Exit ticket: </a:t>
            </a:r>
            <a:br>
              <a:rPr lang="en-GB" altLang="en-US" sz="2400" b="1" dirty="0">
                <a:solidFill>
                  <a:srgbClr val="FF0000"/>
                </a:solidFill>
                <a:latin typeface="+mn-lt"/>
                <a:cs typeface="Arial" panose="020B0604020202020204" pitchFamily="34" charset="0"/>
              </a:rPr>
            </a:br>
            <a:r>
              <a:rPr lang="en-AU" sz="2400" b="1" dirty="0">
                <a:solidFill>
                  <a:srgbClr val="7030A0"/>
                </a:solidFill>
              </a:rPr>
              <a:t>e. </a:t>
            </a:r>
            <a:r>
              <a:rPr lang="en-AU" sz="2400" b="1" u="sng" dirty="0">
                <a:solidFill>
                  <a:srgbClr val="7030A0"/>
                </a:solidFill>
              </a:rPr>
              <a:t>Identify</a:t>
            </a:r>
            <a:r>
              <a:rPr lang="en-AU" sz="2400" dirty="0"/>
              <a:t> that there are factors that regulate the phenotypic expression of genes:</a:t>
            </a:r>
            <a:br>
              <a:rPr lang="en-AU" sz="2400" dirty="0"/>
            </a:br>
            <a:r>
              <a:rPr lang="en-AU" sz="2400" dirty="0"/>
              <a:t>	- during transcription and translation (proteins that bind to specific DNA sequences)</a:t>
            </a:r>
            <a:br>
              <a:rPr lang="en-AU" sz="2400" dirty="0"/>
            </a:br>
            <a:r>
              <a:rPr lang="en-AU" sz="2400" dirty="0"/>
              <a:t>	- through the products of other genes</a:t>
            </a:r>
            <a:br>
              <a:rPr lang="en-AU" sz="2400" dirty="0"/>
            </a:br>
            <a:r>
              <a:rPr lang="en-AU" sz="2400" dirty="0"/>
              <a:t>	- via environmental exposure (consider the twin methodology in epigenetic studies)</a:t>
            </a:r>
          </a:p>
        </p:txBody>
      </p:sp>
      <p:sp>
        <p:nvSpPr>
          <p:cNvPr id="3" name="Content Placeholder 2"/>
          <p:cNvSpPr>
            <a:spLocks noGrp="1"/>
          </p:cNvSpPr>
          <p:nvPr>
            <p:ph idx="1"/>
          </p:nvPr>
        </p:nvSpPr>
        <p:spPr>
          <a:xfrm>
            <a:off x="1063553" y="2691066"/>
            <a:ext cx="10152135" cy="1342999"/>
          </a:xfrm>
        </p:spPr>
        <p:txBody>
          <a:bodyPr>
            <a:noAutofit/>
          </a:bodyPr>
          <a:lstStyle/>
          <a:p>
            <a:pPr>
              <a:lnSpc>
                <a:spcPct val="100000"/>
              </a:lnSpc>
            </a:pPr>
            <a:r>
              <a:rPr lang="fr-FR" sz="2000" b="1" dirty="0">
                <a:cs typeface="Arial" panose="020B0604020202020204" pitchFamily="34" charset="0"/>
              </a:rPr>
              <a:t>PA MOCKEXAM 2020 MC </a:t>
            </a:r>
          </a:p>
          <a:p>
            <a:pPr>
              <a:lnSpc>
                <a:spcPct val="100000"/>
              </a:lnSpc>
            </a:pPr>
            <a:r>
              <a:rPr lang="en-AU" sz="2000" b="1" dirty="0">
                <a:solidFill>
                  <a:srgbClr val="FF0000"/>
                </a:solidFill>
              </a:rPr>
              <a:t>QUESTION 16 </a:t>
            </a:r>
          </a:p>
          <a:p>
            <a:pPr>
              <a:lnSpc>
                <a:spcPct val="100000"/>
              </a:lnSpc>
            </a:pPr>
            <a:r>
              <a:rPr lang="en-AU" sz="2000" dirty="0">
                <a:solidFill>
                  <a:srgbClr val="FF0000"/>
                </a:solidFill>
              </a:rPr>
              <a:t>Haemoglobin gene expression is restricted to erythroid cells. This process is controlled by </a:t>
            </a:r>
          </a:p>
          <a:p>
            <a:pPr marL="342900" indent="-342900">
              <a:lnSpc>
                <a:spcPct val="100000"/>
              </a:lnSpc>
              <a:buFont typeface="+mj-lt"/>
              <a:buAutoNum type="alphaLcPeriod"/>
            </a:pPr>
            <a:r>
              <a:rPr lang="en-AU" sz="2000" dirty="0">
                <a:solidFill>
                  <a:srgbClr val="FF0000"/>
                </a:solidFill>
              </a:rPr>
              <a:t>mutation. </a:t>
            </a:r>
          </a:p>
          <a:p>
            <a:pPr marL="342900" lvl="0" indent="-342900" fontAlgn="base">
              <a:lnSpc>
                <a:spcPct val="100000"/>
              </a:lnSpc>
              <a:buFont typeface="+mj-lt"/>
              <a:buAutoNum type="alphaLcPeriod"/>
            </a:pPr>
            <a:r>
              <a:rPr lang="en-AU" sz="2000" dirty="0">
                <a:solidFill>
                  <a:srgbClr val="FF0000"/>
                </a:solidFill>
              </a:rPr>
              <a:t>translation factors. </a:t>
            </a:r>
          </a:p>
          <a:p>
            <a:pPr marL="342900" lvl="0" indent="-342900" fontAlgn="base">
              <a:lnSpc>
                <a:spcPct val="100000"/>
              </a:lnSpc>
              <a:buFont typeface="+mj-lt"/>
              <a:buAutoNum type="alphaLcPeriod"/>
            </a:pPr>
            <a:r>
              <a:rPr lang="en-AU" sz="2000" dirty="0">
                <a:solidFill>
                  <a:srgbClr val="FF0000"/>
                </a:solidFill>
              </a:rPr>
              <a:t>haemoglobin genes. </a:t>
            </a:r>
          </a:p>
          <a:p>
            <a:pPr marL="342900" lvl="0" indent="-342900" fontAlgn="base">
              <a:lnSpc>
                <a:spcPct val="100000"/>
              </a:lnSpc>
              <a:buFont typeface="+mj-lt"/>
              <a:buAutoNum type="alphaLcPeriod"/>
            </a:pPr>
            <a:r>
              <a:rPr lang="en-AU" sz="2000" dirty="0">
                <a:solidFill>
                  <a:srgbClr val="FF0000"/>
                </a:solidFill>
              </a:rPr>
              <a:t>transcription factors. </a:t>
            </a:r>
          </a:p>
        </p:txBody>
      </p:sp>
      <p:sp>
        <p:nvSpPr>
          <p:cNvPr id="5" name="Rectangle 6"/>
          <p:cNvSpPr>
            <a:spLocks noChangeArrowheads="1"/>
          </p:cNvSpPr>
          <p:nvPr/>
        </p:nvSpPr>
        <p:spPr bwMode="auto">
          <a:xfrm>
            <a:off x="2763838" y="674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TW"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AU"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TW"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30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90D88-5958-FA40-BE02-9B71F46D73D9}"/>
              </a:ext>
            </a:extLst>
          </p:cNvPr>
          <p:cNvSpPr>
            <a:spLocks noGrp="1"/>
          </p:cNvSpPr>
          <p:nvPr>
            <p:ph type="title"/>
          </p:nvPr>
        </p:nvSpPr>
        <p:spPr>
          <a:xfrm>
            <a:off x="1024128" y="585216"/>
            <a:ext cx="9720072" cy="909287"/>
          </a:xfrm>
        </p:spPr>
        <p:txBody>
          <a:bodyPr/>
          <a:lstStyle/>
          <a:p>
            <a:r>
              <a:rPr lang="en-US" dirty="0"/>
              <a:t>Learning intention		Success criteria</a:t>
            </a:r>
          </a:p>
        </p:txBody>
      </p:sp>
      <p:sp>
        <p:nvSpPr>
          <p:cNvPr id="5" name="Content Placeholder 4">
            <a:extLst>
              <a:ext uri="{FF2B5EF4-FFF2-40B4-BE49-F238E27FC236}">
                <a16:creationId xmlns:a16="http://schemas.microsoft.com/office/drawing/2014/main" id="{A5222ED6-95FA-6B46-B15F-2421152B266D}"/>
              </a:ext>
            </a:extLst>
          </p:cNvPr>
          <p:cNvSpPr>
            <a:spLocks noGrp="1"/>
          </p:cNvSpPr>
          <p:nvPr>
            <p:ph sz="half" idx="1"/>
          </p:nvPr>
        </p:nvSpPr>
        <p:spPr>
          <a:xfrm>
            <a:off x="792161" y="2280621"/>
            <a:ext cx="5343237" cy="3678680"/>
          </a:xfrm>
        </p:spPr>
        <p:txBody>
          <a:bodyPr>
            <a:noAutofit/>
          </a:bodyPr>
          <a:lstStyle/>
          <a:p>
            <a:pPr marL="0" lvl="0" indent="0">
              <a:buClr>
                <a:schemeClr val="tx1"/>
              </a:buClr>
              <a:buNone/>
            </a:pPr>
            <a:r>
              <a:rPr lang="en-AU" sz="1600" b="1" dirty="0"/>
              <a:t>e. </a:t>
            </a:r>
            <a:r>
              <a:rPr lang="en-AU" sz="1600" b="1" u="sng" dirty="0">
                <a:solidFill>
                  <a:srgbClr val="7030A0"/>
                </a:solidFill>
              </a:rPr>
              <a:t>Identify</a:t>
            </a:r>
            <a:r>
              <a:rPr lang="en-AU" sz="1600" dirty="0"/>
              <a:t> that there are factors that regulate the phenotypic expression of genes:</a:t>
            </a:r>
          </a:p>
          <a:p>
            <a:pPr marL="231775" indent="-88900">
              <a:buClr>
                <a:schemeClr val="tx1"/>
              </a:buClr>
              <a:buFont typeface="Arial" panose="020B0604020202020204" pitchFamily="34" charset="0"/>
              <a:buChar char="•"/>
            </a:pPr>
            <a:r>
              <a:rPr lang="en-AU" sz="1600" dirty="0"/>
              <a:t> during transcription and translation (proteins that bind to specific DNA sequences)</a:t>
            </a:r>
          </a:p>
          <a:p>
            <a:pPr marL="231775" indent="-88900">
              <a:buClr>
                <a:schemeClr val="tx1"/>
              </a:buClr>
              <a:buFont typeface="Arial" panose="020B0604020202020204" pitchFamily="34" charset="0"/>
              <a:buChar char="•"/>
            </a:pPr>
            <a:r>
              <a:rPr lang="en-AU" sz="1600" dirty="0"/>
              <a:t>through the products of other genes</a:t>
            </a:r>
          </a:p>
          <a:p>
            <a:pPr marL="231775" lvl="0" indent="-88900">
              <a:buClr>
                <a:schemeClr val="tx1"/>
              </a:buClr>
              <a:buFont typeface="Arial" panose="020B0604020202020204" pitchFamily="34" charset="0"/>
              <a:buChar char="•"/>
            </a:pPr>
            <a:r>
              <a:rPr lang="en-AU" sz="1600" dirty="0"/>
              <a:t>via environmental exposure (consider the twin methodology in epigenetic studies)</a:t>
            </a:r>
          </a:p>
          <a:p>
            <a:pPr marL="768096" lvl="2" indent="-457200">
              <a:buClr>
                <a:schemeClr val="tx1"/>
              </a:buClr>
              <a:buFont typeface="+mj-lt"/>
              <a:buAutoNum type="alphaLcPeriod"/>
            </a:pPr>
            <a:endParaRPr lang="en-AU" sz="2000" dirty="0"/>
          </a:p>
        </p:txBody>
      </p:sp>
      <p:sp>
        <p:nvSpPr>
          <p:cNvPr id="7" name="Content Placeholder 4">
            <a:extLst>
              <a:ext uri="{FF2B5EF4-FFF2-40B4-BE49-F238E27FC236}">
                <a16:creationId xmlns:a16="http://schemas.microsoft.com/office/drawing/2014/main" id="{DF98F280-0CE1-B542-AAE8-BE64A2F55232}"/>
              </a:ext>
            </a:extLst>
          </p:cNvPr>
          <p:cNvSpPr txBox="1">
            <a:spLocks/>
          </p:cNvSpPr>
          <p:nvPr/>
        </p:nvSpPr>
        <p:spPr>
          <a:xfrm>
            <a:off x="6530352" y="2268616"/>
            <a:ext cx="5343237" cy="367868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
                <a:schemeClr val="tx1"/>
              </a:buClr>
              <a:buFont typeface="Tw Cen MT" panose="020B0602020104020603" pitchFamily="34" charset="0"/>
              <a:buNone/>
            </a:pPr>
            <a:r>
              <a:rPr lang="en-AU" sz="1600" b="1" dirty="0"/>
              <a:t>e. </a:t>
            </a:r>
            <a:r>
              <a:rPr lang="en-AU" sz="1600" b="1" dirty="0">
                <a:solidFill>
                  <a:srgbClr val="7030A0"/>
                </a:solidFill>
              </a:rPr>
              <a:t>Recognise </a:t>
            </a:r>
            <a:r>
              <a:rPr lang="en-AU" sz="1600" dirty="0"/>
              <a:t>that there are factors that regulate the phenotypic expression of genes:</a:t>
            </a:r>
          </a:p>
          <a:p>
            <a:pPr marL="231775" indent="-88900">
              <a:buClr>
                <a:schemeClr val="tx1"/>
              </a:buClr>
              <a:buFont typeface="Arial" panose="020B0604020202020204" pitchFamily="34" charset="0"/>
              <a:buChar char="•"/>
            </a:pPr>
            <a:r>
              <a:rPr lang="en-AU" sz="1600" dirty="0"/>
              <a:t> during transcription and translation (proteins that bind to specific DNA sequences)</a:t>
            </a:r>
          </a:p>
          <a:p>
            <a:pPr marL="231775" indent="-88900">
              <a:buClr>
                <a:schemeClr val="tx1"/>
              </a:buClr>
              <a:buFont typeface="Arial" panose="020B0604020202020204" pitchFamily="34" charset="0"/>
              <a:buChar char="•"/>
            </a:pPr>
            <a:r>
              <a:rPr lang="en-AU" sz="1600" dirty="0"/>
              <a:t>through the products of other genes</a:t>
            </a:r>
          </a:p>
          <a:p>
            <a:pPr marL="231775" indent="-88900">
              <a:buClr>
                <a:schemeClr val="tx1"/>
              </a:buClr>
              <a:buFont typeface="Arial" panose="020B0604020202020204" pitchFamily="34" charset="0"/>
              <a:buChar char="•"/>
            </a:pPr>
            <a:r>
              <a:rPr lang="en-AU" sz="1600" dirty="0"/>
              <a:t>via environmental exposure (consider the twin methodology in epigenetic studies)</a:t>
            </a:r>
          </a:p>
          <a:p>
            <a:pPr marL="768096" lvl="2" indent="-457200">
              <a:buClr>
                <a:schemeClr val="tx1"/>
              </a:buClr>
              <a:buFont typeface="+mj-lt"/>
              <a:buAutoNum type="alphaLcPeriod"/>
            </a:pPr>
            <a:endParaRPr lang="en-AU" sz="2000" dirty="0"/>
          </a:p>
        </p:txBody>
      </p:sp>
    </p:spTree>
    <p:extLst>
      <p:ext uri="{BB962C8B-B14F-4D97-AF65-F5344CB8AC3E}">
        <p14:creationId xmlns:p14="http://schemas.microsoft.com/office/powerpoint/2010/main" val="165995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C38C-A8D4-C048-83C2-D20235E9AB00}"/>
              </a:ext>
            </a:extLst>
          </p:cNvPr>
          <p:cNvSpPr>
            <a:spLocks noGrp="1"/>
          </p:cNvSpPr>
          <p:nvPr>
            <p:ph type="title"/>
          </p:nvPr>
        </p:nvSpPr>
        <p:spPr>
          <a:xfrm>
            <a:off x="1024128" y="43909"/>
            <a:ext cx="9720072" cy="648498"/>
          </a:xfrm>
        </p:spPr>
        <p:txBody>
          <a:bodyPr>
            <a:normAutofit fontScale="90000"/>
          </a:bodyPr>
          <a:lstStyle/>
          <a:p>
            <a:r>
              <a:rPr lang="en-US" dirty="0"/>
              <a:t>Syllabus check:</a:t>
            </a:r>
          </a:p>
        </p:txBody>
      </p:sp>
      <p:sp>
        <p:nvSpPr>
          <p:cNvPr id="3" name="Text Placeholder 2">
            <a:extLst>
              <a:ext uri="{FF2B5EF4-FFF2-40B4-BE49-F238E27FC236}">
                <a16:creationId xmlns:a16="http://schemas.microsoft.com/office/drawing/2014/main" id="{1F6E597E-CB83-B645-A0B3-FFA71D35FA75}"/>
              </a:ext>
            </a:extLst>
          </p:cNvPr>
          <p:cNvSpPr>
            <a:spLocks noGrp="1"/>
          </p:cNvSpPr>
          <p:nvPr>
            <p:ph type="body" idx="1"/>
          </p:nvPr>
        </p:nvSpPr>
        <p:spPr>
          <a:xfrm>
            <a:off x="928749" y="692408"/>
            <a:ext cx="3566160" cy="617220"/>
          </a:xfrm>
        </p:spPr>
        <p:txBody>
          <a:bodyPr>
            <a:normAutofit fontScale="92500" lnSpcReduction="10000"/>
          </a:bodyPr>
          <a:lstStyle/>
          <a:p>
            <a:r>
              <a:rPr lang="en-US" dirty="0"/>
              <a:t>By the end of the lesson you should be able to…</a:t>
            </a:r>
          </a:p>
        </p:txBody>
      </p:sp>
      <p:sp>
        <p:nvSpPr>
          <p:cNvPr id="5" name="Text Placeholder 4">
            <a:extLst>
              <a:ext uri="{FF2B5EF4-FFF2-40B4-BE49-F238E27FC236}">
                <a16:creationId xmlns:a16="http://schemas.microsoft.com/office/drawing/2014/main" id="{3270B3D8-9EC6-C644-B4AE-96C8EA9717A4}"/>
              </a:ext>
            </a:extLst>
          </p:cNvPr>
          <p:cNvSpPr>
            <a:spLocks noGrp="1"/>
          </p:cNvSpPr>
          <p:nvPr>
            <p:ph type="body" sz="quarter" idx="3"/>
          </p:nvPr>
        </p:nvSpPr>
        <p:spPr>
          <a:xfrm>
            <a:off x="6448967" y="805296"/>
            <a:ext cx="3566160" cy="365739"/>
          </a:xfrm>
        </p:spPr>
        <p:txBody>
          <a:bodyPr>
            <a:normAutofit fontScale="92500" lnSpcReduction="10000"/>
          </a:bodyPr>
          <a:lstStyle/>
          <a:p>
            <a:r>
              <a:rPr lang="en-US" dirty="0"/>
              <a:t>NOTE SPECIFICALLY….</a:t>
            </a:r>
          </a:p>
        </p:txBody>
      </p:sp>
      <p:sp>
        <p:nvSpPr>
          <p:cNvPr id="10" name="Rectangle 9">
            <a:extLst>
              <a:ext uri="{FF2B5EF4-FFF2-40B4-BE49-F238E27FC236}">
                <a16:creationId xmlns:a16="http://schemas.microsoft.com/office/drawing/2014/main" id="{3B013EDC-B3C0-AB4F-9E95-4C3CAB1E1ACF}"/>
              </a:ext>
            </a:extLst>
          </p:cNvPr>
          <p:cNvSpPr/>
          <p:nvPr/>
        </p:nvSpPr>
        <p:spPr>
          <a:xfrm>
            <a:off x="885372" y="692407"/>
            <a:ext cx="5261430" cy="5447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sp>
        <p:nvSpPr>
          <p:cNvPr id="11" name="Rectangle 10">
            <a:extLst>
              <a:ext uri="{FF2B5EF4-FFF2-40B4-BE49-F238E27FC236}">
                <a16:creationId xmlns:a16="http://schemas.microsoft.com/office/drawing/2014/main" id="{30E1662A-2BEE-3044-81B8-8CC0779E9164}"/>
              </a:ext>
            </a:extLst>
          </p:cNvPr>
          <p:cNvSpPr/>
          <p:nvPr/>
        </p:nvSpPr>
        <p:spPr>
          <a:xfrm>
            <a:off x="6347367" y="692408"/>
            <a:ext cx="5060862" cy="5447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pic>
        <p:nvPicPr>
          <p:cNvPr id="6" name="Picture 5"/>
          <p:cNvPicPr>
            <a:picLocks noChangeAspect="1"/>
          </p:cNvPicPr>
          <p:nvPr/>
        </p:nvPicPr>
        <p:blipFill>
          <a:blip r:embed="rId2"/>
          <a:stretch>
            <a:fillRect/>
          </a:stretch>
        </p:blipFill>
        <p:spPr>
          <a:xfrm>
            <a:off x="24817" y="1340905"/>
            <a:ext cx="6222267" cy="4086765"/>
          </a:xfrm>
          <a:prstGeom prst="rect">
            <a:avLst/>
          </a:prstGeom>
        </p:spPr>
      </p:pic>
      <p:pic>
        <p:nvPicPr>
          <p:cNvPr id="12" name="Picture 11"/>
          <p:cNvPicPr>
            <a:picLocks noChangeAspect="1"/>
          </p:cNvPicPr>
          <p:nvPr/>
        </p:nvPicPr>
        <p:blipFill>
          <a:blip r:embed="rId3"/>
          <a:stretch>
            <a:fillRect/>
          </a:stretch>
        </p:blipFill>
        <p:spPr>
          <a:xfrm>
            <a:off x="6447649" y="1454163"/>
            <a:ext cx="5713385" cy="2064892"/>
          </a:xfrm>
          <a:prstGeom prst="rect">
            <a:avLst/>
          </a:prstGeom>
        </p:spPr>
      </p:pic>
    </p:spTree>
    <p:extLst>
      <p:ext uri="{BB962C8B-B14F-4D97-AF65-F5344CB8AC3E}">
        <p14:creationId xmlns:p14="http://schemas.microsoft.com/office/powerpoint/2010/main" val="65788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11994" y="2094315"/>
            <a:ext cx="9720072" cy="1499616"/>
          </a:xfrm>
        </p:spPr>
        <p:txBody>
          <a:bodyPr>
            <a:normAutofit/>
          </a:bodyPr>
          <a:lstStyle/>
          <a:p>
            <a:pPr algn="ctr"/>
            <a:r>
              <a:rPr lang="en-AU" sz="6000" dirty="0">
                <a:solidFill>
                  <a:srgbClr val="FF0000"/>
                </a:solidFill>
              </a:rPr>
              <a:t>Gene regulation </a:t>
            </a:r>
          </a:p>
        </p:txBody>
      </p:sp>
    </p:spTree>
    <p:extLst>
      <p:ext uri="{BB962C8B-B14F-4D97-AF65-F5344CB8AC3E}">
        <p14:creationId xmlns:p14="http://schemas.microsoft.com/office/powerpoint/2010/main" val="287582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0000"/>
                </a:solidFill>
              </a:rPr>
              <a:t>Gene regulation </a:t>
            </a:r>
          </a:p>
        </p:txBody>
      </p:sp>
      <p:sp>
        <p:nvSpPr>
          <p:cNvPr id="3" name="Content Placeholder 2"/>
          <p:cNvSpPr>
            <a:spLocks noGrp="1"/>
          </p:cNvSpPr>
          <p:nvPr>
            <p:ph sz="half" idx="1"/>
          </p:nvPr>
        </p:nvSpPr>
        <p:spPr>
          <a:xfrm>
            <a:off x="1024126" y="1811867"/>
            <a:ext cx="10286603" cy="4497493"/>
          </a:xfrm>
        </p:spPr>
        <p:txBody>
          <a:bodyPr>
            <a:normAutofit/>
          </a:bodyPr>
          <a:lstStyle/>
          <a:p>
            <a:pPr>
              <a:buFont typeface="Arial" panose="020B0604020202020204" pitchFamily="34" charset="0"/>
              <a:buChar char="•"/>
            </a:pPr>
            <a:r>
              <a:rPr lang="en-AU" dirty="0">
                <a:solidFill>
                  <a:srgbClr val="FF0000"/>
                </a:solidFill>
              </a:rPr>
              <a:t>All the cells in your body </a:t>
            </a:r>
            <a:r>
              <a:rPr lang="en-AU" dirty="0"/>
              <a:t>(with some exceptions) </a:t>
            </a:r>
            <a:r>
              <a:rPr lang="en-AU" dirty="0">
                <a:solidFill>
                  <a:srgbClr val="FF0000"/>
                </a:solidFill>
              </a:rPr>
              <a:t>carry a copy of your entire genome, but not all cells express (in their phenotype) all the possible genes present in your genome. Instead, cells differentially express genes depending on their needs.</a:t>
            </a:r>
          </a:p>
          <a:p>
            <a:pPr>
              <a:buFont typeface="Arial" panose="020B0604020202020204" pitchFamily="34" charset="0"/>
              <a:buChar char="•"/>
            </a:pPr>
            <a:r>
              <a:rPr lang="en-AU" dirty="0">
                <a:solidFill>
                  <a:srgbClr val="FF0000"/>
                </a:solidFill>
              </a:rPr>
              <a:t>The phenotypic expression of some genes and not others results in cell differentiation. </a:t>
            </a:r>
          </a:p>
          <a:p>
            <a:pPr>
              <a:buFont typeface="Arial" panose="020B0604020202020204" pitchFamily="34" charset="0"/>
              <a:buChar char="•"/>
            </a:pPr>
            <a:r>
              <a:rPr lang="en-AU" dirty="0"/>
              <a:t>For example, the active genes of muscle cells only transcribe the polypeptides that are essential for muscle cell operation. </a:t>
            </a:r>
          </a:p>
          <a:p>
            <a:pPr lvl="1">
              <a:buFont typeface="Courier New" panose="02070309020205020404" pitchFamily="49" charset="0"/>
              <a:buChar char="o"/>
            </a:pPr>
            <a:r>
              <a:rPr lang="en-AU" sz="2200" dirty="0"/>
              <a:t>Genes that are important in nerve cells are ‘switched off’ in a muscle cell. </a:t>
            </a:r>
          </a:p>
          <a:p>
            <a:pPr lvl="1">
              <a:buFont typeface="Courier New" panose="02070309020205020404" pitchFamily="49" charset="0"/>
              <a:buChar char="o"/>
            </a:pPr>
            <a:r>
              <a:rPr lang="en-AU" sz="2200" dirty="0"/>
              <a:t>If all the genes were continuously activated (expressed), the muscle cell would use a lot of energy and resources to produce unnecessary proteins. </a:t>
            </a:r>
          </a:p>
          <a:p>
            <a:pPr lvl="1">
              <a:buFont typeface="Courier New" panose="02070309020205020404" pitchFamily="49" charset="0"/>
              <a:buChar char="o"/>
            </a:pPr>
            <a:r>
              <a:rPr lang="en-AU" sz="2200" dirty="0"/>
              <a:t>Regulation of gene expression is therefore important in cell differentiation. </a:t>
            </a:r>
          </a:p>
        </p:txBody>
      </p:sp>
    </p:spTree>
    <p:extLst>
      <p:ext uri="{BB962C8B-B14F-4D97-AF65-F5344CB8AC3E}">
        <p14:creationId xmlns:p14="http://schemas.microsoft.com/office/powerpoint/2010/main" val="305595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24126" y="1913467"/>
            <a:ext cx="9720073" cy="4023360"/>
          </a:xfrm>
        </p:spPr>
        <p:txBody>
          <a:bodyPr/>
          <a:lstStyle/>
          <a:p>
            <a:r>
              <a:rPr lang="en-AU" dirty="0">
                <a:solidFill>
                  <a:srgbClr val="FF0000"/>
                </a:solidFill>
              </a:rPr>
              <a:t>The process of expression of different genes at different rates and at different times is referred to as gene regulation.</a:t>
            </a:r>
            <a:r>
              <a:rPr lang="en-AU" dirty="0"/>
              <a:t> It includes a wide range of mechanisms that are used by cells to increase or decrease the production of specific gen products (protein or RNA). </a:t>
            </a:r>
          </a:p>
          <a:p>
            <a:r>
              <a:rPr lang="en-AU" dirty="0">
                <a:solidFill>
                  <a:srgbClr val="FF0000"/>
                </a:solidFill>
              </a:rPr>
              <a:t>Genes can be regulated at different stages: pre-transcription, post-transcription and translation. </a:t>
            </a:r>
            <a:endParaRPr lang="en-AU" sz="2800" dirty="0">
              <a:solidFill>
                <a:srgbClr val="FF0000"/>
              </a:solidFill>
            </a:endParaRPr>
          </a:p>
          <a:p>
            <a:endParaRPr lang="en-AU" dirty="0"/>
          </a:p>
        </p:txBody>
      </p:sp>
      <p:sp>
        <p:nvSpPr>
          <p:cNvPr id="5" name="Title 1"/>
          <p:cNvSpPr>
            <a:spLocks noGrp="1"/>
          </p:cNvSpPr>
          <p:nvPr>
            <p:ph type="title"/>
          </p:nvPr>
        </p:nvSpPr>
        <p:spPr/>
        <p:txBody>
          <a:bodyPr/>
          <a:lstStyle/>
          <a:p>
            <a:r>
              <a:rPr lang="en-AU" dirty="0"/>
              <a:t>Gene regulation </a:t>
            </a:r>
          </a:p>
        </p:txBody>
      </p:sp>
    </p:spTree>
    <p:extLst>
      <p:ext uri="{BB962C8B-B14F-4D97-AF65-F5344CB8AC3E}">
        <p14:creationId xmlns:p14="http://schemas.microsoft.com/office/powerpoint/2010/main" val="254220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280F50-1681-5D47-BD58-4DC6088BF995}"/>
              </a:ext>
            </a:extLst>
          </p:cNvPr>
          <p:cNvSpPr>
            <a:spLocks noGrp="1"/>
          </p:cNvSpPr>
          <p:nvPr>
            <p:ph type="title"/>
          </p:nvPr>
        </p:nvSpPr>
        <p:spPr>
          <a:xfrm>
            <a:off x="1024128" y="307340"/>
            <a:ext cx="9720072" cy="1499616"/>
          </a:xfrm>
        </p:spPr>
        <p:txBody>
          <a:bodyPr/>
          <a:lstStyle/>
          <a:p>
            <a:r>
              <a:rPr lang="en-AU" dirty="0">
                <a:solidFill>
                  <a:srgbClr val="FF0000"/>
                </a:solidFill>
              </a:rPr>
              <a:t>Pre-transcriptional control </a:t>
            </a:r>
            <a:endParaRPr lang="en-US" dirty="0">
              <a:solidFill>
                <a:srgbClr val="FF0000"/>
              </a:solidFill>
            </a:endParaRPr>
          </a:p>
        </p:txBody>
      </p:sp>
      <p:sp>
        <p:nvSpPr>
          <p:cNvPr id="6" name="Content Placeholder 5">
            <a:extLst>
              <a:ext uri="{FF2B5EF4-FFF2-40B4-BE49-F238E27FC236}">
                <a16:creationId xmlns:a16="http://schemas.microsoft.com/office/drawing/2014/main" id="{CCF8EC42-2199-D44B-B245-7F25D54DA9ED}"/>
              </a:ext>
            </a:extLst>
          </p:cNvPr>
          <p:cNvSpPr>
            <a:spLocks noGrp="1"/>
          </p:cNvSpPr>
          <p:nvPr>
            <p:ph idx="1"/>
          </p:nvPr>
        </p:nvSpPr>
        <p:spPr>
          <a:xfrm>
            <a:off x="416690" y="1354668"/>
            <a:ext cx="7186297" cy="4944532"/>
          </a:xfrm>
        </p:spPr>
        <p:txBody>
          <a:bodyPr>
            <a:normAutofit/>
          </a:bodyPr>
          <a:lstStyle/>
          <a:p>
            <a:pPr>
              <a:buFont typeface="Arial" panose="020B0604020202020204" pitchFamily="34" charset="0"/>
              <a:buChar char="•"/>
            </a:pPr>
            <a:r>
              <a:rPr lang="en-AU" dirty="0"/>
              <a:t>Transcription occurs only during interphase when the chromosomes exist as chromatin threads. This is initiated when the DNA coding for a specific polypeptide ‘unzips’ to expose the nucleotide bases and its starting point to which the RNA polymerase attaches. </a:t>
            </a:r>
          </a:p>
          <a:p>
            <a:pPr>
              <a:buFont typeface="Arial" panose="020B0604020202020204" pitchFamily="34" charset="0"/>
              <a:buChar char="•"/>
            </a:pPr>
            <a:r>
              <a:rPr lang="en-AU" b="1" u="sng" dirty="0">
                <a:solidFill>
                  <a:srgbClr val="FF0000"/>
                </a:solidFill>
              </a:rPr>
              <a:t>Regulatory genes </a:t>
            </a:r>
            <a:r>
              <a:rPr lang="en-AU" u="sng" dirty="0">
                <a:solidFill>
                  <a:srgbClr val="FF0000"/>
                </a:solidFill>
              </a:rPr>
              <a:t>associated with the </a:t>
            </a:r>
            <a:r>
              <a:rPr lang="en-AU" b="1" u="sng" dirty="0">
                <a:solidFill>
                  <a:srgbClr val="FF0000"/>
                </a:solidFill>
              </a:rPr>
              <a:t>structural gene</a:t>
            </a:r>
            <a:r>
              <a:rPr lang="en-AU" u="sng" dirty="0">
                <a:solidFill>
                  <a:srgbClr val="FF0000"/>
                </a:solidFill>
              </a:rPr>
              <a:t>, or the products of other non-coding sequences, can produce proteins (or functional RNA) that act as </a:t>
            </a:r>
            <a:r>
              <a:rPr lang="en-AU" b="1" u="sng" dirty="0">
                <a:solidFill>
                  <a:srgbClr val="FF0000"/>
                </a:solidFill>
              </a:rPr>
              <a:t>transcription factors</a:t>
            </a:r>
            <a:r>
              <a:rPr lang="en-AU" u="sng" dirty="0">
                <a:solidFill>
                  <a:srgbClr val="FF0000"/>
                </a:solidFill>
              </a:rPr>
              <a:t>. These factors (molecules) can bind to specific sequences at the start of a structural gene to either:</a:t>
            </a:r>
          </a:p>
          <a:p>
            <a:pPr lvl="1">
              <a:buFont typeface="Courier New" panose="02070309020205020404" pitchFamily="49" charset="0"/>
              <a:buChar char="o"/>
            </a:pPr>
            <a:endParaRPr lang="en-AU" dirty="0">
              <a:solidFill>
                <a:srgbClr val="FF0000"/>
              </a:solidFill>
            </a:endParaRPr>
          </a:p>
          <a:p>
            <a:pPr lvl="1">
              <a:buFont typeface="Courier New" panose="02070309020205020404" pitchFamily="49" charset="0"/>
              <a:buChar char="o"/>
            </a:pPr>
            <a:r>
              <a:rPr lang="en-AU" dirty="0">
                <a:solidFill>
                  <a:srgbClr val="FF0000"/>
                </a:solidFill>
              </a:rPr>
              <a:t>block the attachment of RNA polymerase, and so block the expression of that gene</a:t>
            </a:r>
          </a:p>
          <a:p>
            <a:pPr lvl="1">
              <a:buFont typeface="Courier New" panose="02070309020205020404" pitchFamily="49" charset="0"/>
              <a:buChar char="o"/>
            </a:pPr>
            <a:r>
              <a:rPr lang="en-AU" dirty="0">
                <a:solidFill>
                  <a:srgbClr val="FF0000"/>
                </a:solidFill>
              </a:rPr>
              <a:t>alter (accelerate or decrease) the rate at which the gene is expressed.</a:t>
            </a:r>
          </a:p>
          <a:p>
            <a:pPr lvl="1">
              <a:buFont typeface="Courier New" panose="02070309020205020404" pitchFamily="49" charset="0"/>
              <a:buChar char="o"/>
            </a:pPr>
            <a:r>
              <a:rPr lang="en-AU" dirty="0">
                <a:solidFill>
                  <a:srgbClr val="FF0000"/>
                </a:solidFill>
              </a:rPr>
              <a:t>Initiate transcription. </a:t>
            </a:r>
            <a:endParaRPr lang="en-AU" sz="2400" dirty="0">
              <a:solidFill>
                <a:srgbClr val="FF0000"/>
              </a:solidFill>
            </a:endParaRPr>
          </a:p>
          <a:p>
            <a:pPr>
              <a:buFont typeface="Arial" panose="020B0604020202020204" pitchFamily="34" charset="0"/>
              <a:buChar char="•"/>
            </a:pPr>
            <a:endParaRPr lang="en-US" dirty="0"/>
          </a:p>
        </p:txBody>
      </p:sp>
      <p:pic>
        <p:nvPicPr>
          <p:cNvPr id="7" name="Picture 6" descr="A screenshot of a cell phone&#10;&#10;Description automatically generated">
            <a:extLst>
              <a:ext uri="{FF2B5EF4-FFF2-40B4-BE49-F238E27FC236}">
                <a16:creationId xmlns:a16="http://schemas.microsoft.com/office/drawing/2014/main" id="{F569332F-3D13-1344-B07A-8FFA7310F035}"/>
              </a:ext>
            </a:extLst>
          </p:cNvPr>
          <p:cNvPicPr>
            <a:picLocks noChangeAspect="1"/>
          </p:cNvPicPr>
          <p:nvPr/>
        </p:nvPicPr>
        <p:blipFill>
          <a:blip r:embed="rId2"/>
          <a:stretch>
            <a:fillRect/>
          </a:stretch>
        </p:blipFill>
        <p:spPr>
          <a:xfrm>
            <a:off x="7814212" y="307339"/>
            <a:ext cx="2720233" cy="2168005"/>
          </a:xfrm>
          <a:prstGeom prst="rect">
            <a:avLst/>
          </a:prstGeom>
        </p:spPr>
      </p:pic>
      <p:pic>
        <p:nvPicPr>
          <p:cNvPr id="2" name="Picture 1"/>
          <p:cNvPicPr>
            <a:picLocks noChangeAspect="1"/>
          </p:cNvPicPr>
          <p:nvPr/>
        </p:nvPicPr>
        <p:blipFill>
          <a:blip r:embed="rId3"/>
          <a:stretch>
            <a:fillRect/>
          </a:stretch>
        </p:blipFill>
        <p:spPr>
          <a:xfrm>
            <a:off x="7748018" y="2683259"/>
            <a:ext cx="4232336" cy="2251603"/>
          </a:xfrm>
          <a:prstGeom prst="rect">
            <a:avLst/>
          </a:prstGeom>
        </p:spPr>
      </p:pic>
      <p:pic>
        <p:nvPicPr>
          <p:cNvPr id="3" name="Picture 2"/>
          <p:cNvPicPr>
            <a:picLocks noChangeAspect="1"/>
          </p:cNvPicPr>
          <p:nvPr/>
        </p:nvPicPr>
        <p:blipFill>
          <a:blip r:embed="rId4"/>
          <a:stretch>
            <a:fillRect/>
          </a:stretch>
        </p:blipFill>
        <p:spPr>
          <a:xfrm>
            <a:off x="7602987" y="4955075"/>
            <a:ext cx="1066800" cy="942975"/>
          </a:xfrm>
          <a:prstGeom prst="rect">
            <a:avLst/>
          </a:prstGeom>
        </p:spPr>
      </p:pic>
      <p:pic>
        <p:nvPicPr>
          <p:cNvPr id="4" name="Picture 3"/>
          <p:cNvPicPr>
            <a:picLocks noChangeAspect="1"/>
          </p:cNvPicPr>
          <p:nvPr/>
        </p:nvPicPr>
        <p:blipFill>
          <a:blip r:embed="rId5"/>
          <a:stretch>
            <a:fillRect/>
          </a:stretch>
        </p:blipFill>
        <p:spPr>
          <a:xfrm>
            <a:off x="8748086" y="4030639"/>
            <a:ext cx="1050445" cy="443156"/>
          </a:xfrm>
          <a:prstGeom prst="rect">
            <a:avLst/>
          </a:prstGeom>
        </p:spPr>
      </p:pic>
    </p:spTree>
    <p:extLst>
      <p:ext uri="{BB962C8B-B14F-4D97-AF65-F5344CB8AC3E}">
        <p14:creationId xmlns:p14="http://schemas.microsoft.com/office/powerpoint/2010/main" val="281899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tx1"/>
                </a:solidFill>
              </a:rPr>
              <a:t>Pre-transcriptional control </a:t>
            </a:r>
          </a:p>
        </p:txBody>
      </p:sp>
      <p:sp>
        <p:nvSpPr>
          <p:cNvPr id="3" name="Content Placeholder 2"/>
          <p:cNvSpPr>
            <a:spLocks noGrp="1"/>
          </p:cNvSpPr>
          <p:nvPr>
            <p:ph idx="1"/>
          </p:nvPr>
        </p:nvSpPr>
        <p:spPr/>
        <p:txBody>
          <a:bodyPr/>
          <a:lstStyle/>
          <a:p>
            <a:pPr>
              <a:buFont typeface="Arial" panose="020B0604020202020204" pitchFamily="34" charset="0"/>
              <a:buChar char="•"/>
            </a:pPr>
            <a:r>
              <a:rPr lang="en-AU" dirty="0">
                <a:solidFill>
                  <a:srgbClr val="FF0000"/>
                </a:solidFill>
              </a:rPr>
              <a:t>In some situations, gene expression is altered by the environment influencing the regulatory gene. </a:t>
            </a:r>
          </a:p>
          <a:p>
            <a:pPr lvl="1">
              <a:buFont typeface="Courier New" panose="02070309020205020404" pitchFamily="49" charset="0"/>
              <a:buChar char="o"/>
            </a:pPr>
            <a:r>
              <a:rPr lang="en-AU" dirty="0"/>
              <a:t>The presence of a large amount of glucose, for example, would result in</a:t>
            </a:r>
            <a:br>
              <a:rPr lang="en-AU" dirty="0"/>
            </a:br>
            <a:r>
              <a:rPr lang="en-AU" dirty="0"/>
              <a:t>an increased expression of the gene coding for insulin, and block the gene for glucagon. </a:t>
            </a:r>
          </a:p>
          <a:p>
            <a:pPr lvl="1">
              <a:buFont typeface="Courier New" panose="02070309020205020404" pitchFamily="49" charset="0"/>
              <a:buChar char="o"/>
            </a:pPr>
            <a:r>
              <a:rPr lang="en-AU" dirty="0"/>
              <a:t>In contrast, minimal amounts of glucose would block insulin production and enhance glucagon production in pancreas cells. </a:t>
            </a:r>
            <a:endParaRPr lang="en-AU" sz="2400" dirty="0"/>
          </a:p>
          <a:p>
            <a:endParaRPr lang="en-AU" dirty="0"/>
          </a:p>
        </p:txBody>
      </p:sp>
    </p:spTree>
    <p:extLst>
      <p:ext uri="{BB962C8B-B14F-4D97-AF65-F5344CB8AC3E}">
        <p14:creationId xmlns:p14="http://schemas.microsoft.com/office/powerpoint/2010/main" val="295096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0D8D89-A217-0C42-A5B1-5FFEB29AA511}"/>
              </a:ext>
            </a:extLst>
          </p:cNvPr>
          <p:cNvSpPr>
            <a:spLocks noGrp="1"/>
          </p:cNvSpPr>
          <p:nvPr>
            <p:ph type="title"/>
          </p:nvPr>
        </p:nvSpPr>
        <p:spPr/>
        <p:txBody>
          <a:bodyPr/>
          <a:lstStyle/>
          <a:p>
            <a:r>
              <a:rPr lang="en-US" dirty="0"/>
              <a:t>Gene regulation – more on this next lesson</a:t>
            </a:r>
          </a:p>
        </p:txBody>
      </p:sp>
      <p:sp>
        <p:nvSpPr>
          <p:cNvPr id="6" name="Content Placeholder 5">
            <a:extLst>
              <a:ext uri="{FF2B5EF4-FFF2-40B4-BE49-F238E27FC236}">
                <a16:creationId xmlns:a16="http://schemas.microsoft.com/office/drawing/2014/main" id="{9D7DCC39-8A0F-644A-8DB5-D6F5DABE1C7B}"/>
              </a:ext>
            </a:extLst>
          </p:cNvPr>
          <p:cNvSpPr>
            <a:spLocks noGrp="1"/>
          </p:cNvSpPr>
          <p:nvPr>
            <p:ph idx="1"/>
          </p:nvPr>
        </p:nvSpPr>
        <p:spPr/>
        <p:txBody>
          <a:bodyPr/>
          <a:lstStyle/>
          <a:p>
            <a:r>
              <a:rPr lang="en-US" dirty="0"/>
              <a:t>Negative gene Regulation:</a:t>
            </a:r>
          </a:p>
          <a:p>
            <a:r>
              <a:rPr lang="en-US" dirty="0"/>
              <a:t>Signaling molecule interact with repressor proteins that dictate whether genes will be expressed.</a:t>
            </a:r>
          </a:p>
          <a:p>
            <a:endParaRPr lang="en-US" dirty="0"/>
          </a:p>
          <a:p>
            <a:r>
              <a:rPr lang="en-US" dirty="0"/>
              <a:t>Positive gene regulation:</a:t>
            </a:r>
          </a:p>
          <a:p>
            <a:r>
              <a:rPr lang="en-US" dirty="0"/>
              <a:t>Signaling molecules generate a complex that interacts with DNA (common in eukaryotes).</a:t>
            </a:r>
          </a:p>
        </p:txBody>
      </p:sp>
    </p:spTree>
    <p:extLst>
      <p:ext uri="{BB962C8B-B14F-4D97-AF65-F5344CB8AC3E}">
        <p14:creationId xmlns:p14="http://schemas.microsoft.com/office/powerpoint/2010/main" val="558605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MS_Mappings xmlns="b9306f95-88d7-4674-bd74-ced2435919e5" xsi:nil="true"/>
    <Is_Collaboration_Space_Locked xmlns="b9306f95-88d7-4674-bd74-ced2435919e5" xsi:nil="true"/>
    <Has_Teacher_Only_SectionGroup xmlns="b9306f95-88d7-4674-bd74-ced2435919e5" xsi:nil="true"/>
    <Owner xmlns="b9306f95-88d7-4674-bd74-ced2435919e5">
      <UserInfo>
        <DisplayName/>
        <AccountId xsi:nil="true"/>
        <AccountType/>
      </UserInfo>
    </Owner>
    <Students xmlns="b9306f95-88d7-4674-bd74-ced2435919e5">
      <UserInfo>
        <DisplayName/>
        <AccountId xsi:nil="true"/>
        <AccountType/>
      </UserInfo>
    </Students>
    <AppVersion xmlns="b9306f95-88d7-4674-bd74-ced2435919e5" xsi:nil="true"/>
    <Invited_Students xmlns="b9306f95-88d7-4674-bd74-ced2435919e5" xsi:nil="true"/>
    <FolderType xmlns="b9306f95-88d7-4674-bd74-ced2435919e5" xsi:nil="true"/>
    <CultureName xmlns="b9306f95-88d7-4674-bd74-ced2435919e5" xsi:nil="true"/>
    <Templates xmlns="b9306f95-88d7-4674-bd74-ced2435919e5" xsi:nil="true"/>
    <Math_Settings xmlns="b9306f95-88d7-4674-bd74-ced2435919e5" xsi:nil="true"/>
    <Self_Registration_Enabled xmlns="b9306f95-88d7-4674-bd74-ced2435919e5" xsi:nil="true"/>
    <Distribution_Groups xmlns="b9306f95-88d7-4674-bd74-ced2435919e5" xsi:nil="true"/>
    <Invited_Teachers xmlns="b9306f95-88d7-4674-bd74-ced2435919e5" xsi:nil="true"/>
    <TeamsChannelId xmlns="b9306f95-88d7-4674-bd74-ced2435919e5" xsi:nil="true"/>
    <IsNotebookLocked xmlns="b9306f95-88d7-4674-bd74-ced2435919e5" xsi:nil="true"/>
    <DefaultSectionNames xmlns="b9306f95-88d7-4674-bd74-ced2435919e5" xsi:nil="true"/>
    <NotebookType xmlns="b9306f95-88d7-4674-bd74-ced2435919e5" xsi:nil="true"/>
    <Teachers xmlns="b9306f95-88d7-4674-bd74-ced2435919e5">
      <UserInfo>
        <DisplayName/>
        <AccountId xsi:nil="true"/>
        <AccountType/>
      </UserInfo>
    </Teachers>
    <Student_Groups xmlns="b9306f95-88d7-4674-bd74-ced2435919e5">
      <UserInfo>
        <DisplayName/>
        <AccountId xsi:nil="true"/>
        <AccountType/>
      </UserInfo>
    </Student_Group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7B324562498D44B98EC2ABE5D9CD59" ma:contentTypeVersion="33" ma:contentTypeDescription="Create a new document." ma:contentTypeScope="" ma:versionID="463c2dccc99a7afa08999d09c1a6bdee">
  <xsd:schema xmlns:xsd="http://www.w3.org/2001/XMLSchema" xmlns:xs="http://www.w3.org/2001/XMLSchema" xmlns:p="http://schemas.microsoft.com/office/2006/metadata/properties" xmlns:ns3="b9306f95-88d7-4674-bd74-ced2435919e5" xmlns:ns4="2ee2073b-28d7-4525-9f60-4424def2b9b5" targetNamespace="http://schemas.microsoft.com/office/2006/metadata/properties" ma:root="true" ma:fieldsID="09303064831207c0284db4b20e9cd9ae" ns3:_="" ns4:_="">
    <xsd:import namespace="b9306f95-88d7-4674-bd74-ced2435919e5"/>
    <xsd:import namespace="2ee2073b-28d7-4525-9f60-4424def2b9b5"/>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TeamsChannelId" minOccurs="0"/>
                <xsd:element ref="ns3:IsNotebookLocked" minOccurs="0"/>
                <xsd:element ref="ns3:Math_Settings" minOccurs="0"/>
                <xsd:element ref="ns3:MediaServiceMetadata" minOccurs="0"/>
                <xsd:element ref="ns3:MediaServiceFastMetadata" minOccurs="0"/>
                <xsd:element ref="ns3:MediaServiceDateTaken" minOccurs="0"/>
                <xsd:element ref="ns3:Distribution_Groups" minOccurs="0"/>
                <xsd:element ref="ns3:LMS_Mapping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06f95-88d7-4674-bd74-ced2435919e5"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TeamsChannelId" ma:index="26" nillable="true" ma:displayName="Teams Channel Id" ma:internalName="TeamsChannelId">
      <xsd:simpleType>
        <xsd:restriction base="dms:Text"/>
      </xsd:simpleType>
    </xsd:element>
    <xsd:element name="IsNotebookLocked" ma:index="27" nillable="true" ma:displayName="Is Notebook Locked" ma:internalName="IsNotebookLocked">
      <xsd:simpleType>
        <xsd:restriction base="dms:Boolean"/>
      </xsd:simpleType>
    </xsd:element>
    <xsd:element name="Math_Settings" ma:index="28" nillable="true" ma:displayName="Math Settings" ma:internalName="Math_Settings">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MediaServiceDateTaken" ma:index="31" nillable="true" ma:displayName="MediaServiceDateTaken" ma:hidden="true" ma:internalName="MediaServiceDateTaken" ma:readOnly="true">
      <xsd:simpleType>
        <xsd:restriction base="dms:Text"/>
      </xsd:simpleType>
    </xsd:element>
    <xsd:element name="Distribution_Groups" ma:index="32" nillable="true" ma:displayName="Distribution Groups" ma:internalName="Distribution_Groups">
      <xsd:simpleType>
        <xsd:restriction base="dms:Note">
          <xsd:maxLength value="255"/>
        </xsd:restriction>
      </xsd:simpleType>
    </xsd:element>
    <xsd:element name="LMS_Mappings" ma:index="33" nillable="true" ma:displayName="LMS Mappings" ma:internalName="LMS_Mappings">
      <xsd:simpleType>
        <xsd:restriction base="dms:Note">
          <xsd:maxLength value="255"/>
        </xsd:restriction>
      </xsd:simpleType>
    </xsd:element>
    <xsd:element name="MediaServiceAutoKeyPoints" ma:index="34" nillable="true" ma:displayName="MediaServiceAutoKeyPoints" ma:hidden="true" ma:internalName="MediaServiceAutoKeyPoints" ma:readOnly="true">
      <xsd:simpleType>
        <xsd:restriction base="dms:Note"/>
      </xsd:simpleType>
    </xsd:element>
    <xsd:element name="MediaServiceKeyPoints" ma:index="35" nillable="true" ma:displayName="KeyPoints" ma:internalName="MediaServiceKeyPoints" ma:readOnly="true">
      <xsd:simpleType>
        <xsd:restriction base="dms:Note">
          <xsd:maxLength value="255"/>
        </xsd:restriction>
      </xsd:simpleType>
    </xsd:element>
    <xsd:element name="MediaServiceAutoTags" ma:index="36" nillable="true" ma:displayName="Tags" ma:internalName="MediaServiceAutoTags" ma:readOnly="true">
      <xsd:simpleType>
        <xsd:restriction base="dms:Text"/>
      </xsd:simpleType>
    </xsd:element>
    <xsd:element name="MediaServiceOCR" ma:index="37" nillable="true" ma:displayName="Extracted Text" ma:internalName="MediaServiceOCR" ma:readOnly="true">
      <xsd:simpleType>
        <xsd:restriction base="dms:Note">
          <xsd:maxLength value="255"/>
        </xsd:restriction>
      </xsd:simpleType>
    </xsd:element>
    <xsd:element name="MediaServiceGenerationTime" ma:index="38" nillable="true" ma:displayName="MediaServiceGenerationTime" ma:hidden="true" ma:internalName="MediaServiceGenerationTime" ma:readOnly="true">
      <xsd:simpleType>
        <xsd:restriction base="dms:Text"/>
      </xsd:simpleType>
    </xsd:element>
    <xsd:element name="MediaServiceEventHashCode" ma:index="39" nillable="true" ma:displayName="MediaServiceEventHashCode" ma:hidden="true" ma:internalName="MediaServiceEventHashCode" ma:readOnly="true">
      <xsd:simpleType>
        <xsd:restriction base="dms:Text"/>
      </xsd:simpleType>
    </xsd:element>
    <xsd:element name="MediaServiceLocation" ma:index="4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e2073b-28d7-4525-9f60-4424def2b9b5" elementFormDefault="qualified">
    <xsd:import namespace="http://schemas.microsoft.com/office/2006/documentManagement/types"/>
    <xsd:import namespace="http://schemas.microsoft.com/office/infopath/2007/PartnerControls"/>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element name="SharingHintHash" ma:index="2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0A7360-C26C-4EC3-88E9-F4A4376B8B78}">
  <ds:schemaRefs>
    <ds:schemaRef ds:uri="http://schemas.microsoft.com/office/2006/metadata/propertie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2ee2073b-28d7-4525-9f60-4424def2b9b5"/>
    <ds:schemaRef ds:uri="b9306f95-88d7-4674-bd74-ced2435919e5"/>
    <ds:schemaRef ds:uri="http://www.w3.org/XML/1998/namespace"/>
  </ds:schemaRefs>
</ds:datastoreItem>
</file>

<file path=customXml/itemProps2.xml><?xml version="1.0" encoding="utf-8"?>
<ds:datastoreItem xmlns:ds="http://schemas.openxmlformats.org/officeDocument/2006/customXml" ds:itemID="{62E6B63C-CE31-454C-BD06-E7254B399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306f95-88d7-4674-bd74-ced2435919e5"/>
    <ds:schemaRef ds:uri="2ee2073b-28d7-4525-9f60-4424def2b9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FE6C3B-AF2E-4271-AD1D-1F133A4032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1368</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Tw Cen MT</vt:lpstr>
      <vt:lpstr>Tw Cen MT Condensed</vt:lpstr>
      <vt:lpstr>Wingdings 3</vt:lpstr>
      <vt:lpstr>Integral</vt:lpstr>
      <vt:lpstr>4.1.3. e – Control of Gene Expression</vt:lpstr>
      <vt:lpstr>Learning intention  Success criteria</vt:lpstr>
      <vt:lpstr>Syllabus check:</vt:lpstr>
      <vt:lpstr>Gene regulation </vt:lpstr>
      <vt:lpstr>Gene regulation </vt:lpstr>
      <vt:lpstr>Gene regulation </vt:lpstr>
      <vt:lpstr>Pre-transcriptional control </vt:lpstr>
      <vt:lpstr>Pre-transcriptional control </vt:lpstr>
      <vt:lpstr>Gene regulation – more on this next lesson</vt:lpstr>
      <vt:lpstr>Post-transcriptional control </vt:lpstr>
      <vt:lpstr>Translational control </vt:lpstr>
      <vt:lpstr>PowerPoint Presentation</vt:lpstr>
      <vt:lpstr>Epigenetic control of gene expression </vt:lpstr>
      <vt:lpstr>Epigenetic control of gene expression </vt:lpstr>
      <vt:lpstr>Histone modification </vt:lpstr>
      <vt:lpstr>Histone modification</vt:lpstr>
      <vt:lpstr>PowerPoint Presentation</vt:lpstr>
      <vt:lpstr>PowerPoint Presentation</vt:lpstr>
      <vt:lpstr>Exit ticket:  e. Identify that there are factors that regulate the phenotypic expression of genes:  - during transcription and translation (proteins that bind to specific DNA sequences)  - through the products of other genes  - via environmental exposure (consider the twin methodology in epigenetic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enzymes</dc:title>
  <dc:creator>BARRETT, Amanda (axbar10)</dc:creator>
  <cp:lastModifiedBy>NIPPERESS, Emma (enipp2)</cp:lastModifiedBy>
  <cp:revision>353</cp:revision>
  <dcterms:created xsi:type="dcterms:W3CDTF">2019-02-18T05:54:17Z</dcterms:created>
  <dcterms:modified xsi:type="dcterms:W3CDTF">2021-05-04T04:37:19Z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0x010100767B324562498D44B98EC2ABE5D9CD59</vt:lpwstr>
  </property>
</Properties>
</file>