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482" r:id="rId6"/>
    <p:sldId id="483" r:id="rId7"/>
    <p:sldId id="484" r:id="rId8"/>
    <p:sldId id="486" r:id="rId9"/>
    <p:sldId id="487" r:id="rId10"/>
    <p:sldId id="488" r:id="rId11"/>
    <p:sldId id="489" r:id="rId12"/>
    <p:sldId id="465" r:id="rId13"/>
    <p:sldId id="4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Stewart" initials="LS" lastIdx="1" clrIdx="0">
    <p:extLst>
      <p:ext uri="{19B8F6BF-5375-455C-9EA6-DF929625EA0E}">
        <p15:presenceInfo xmlns:p15="http://schemas.microsoft.com/office/powerpoint/2012/main" userId="S-1-5-21-2352012318-2516782138-888662422-845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94593"/>
  </p:normalViewPr>
  <p:slideViewPr>
    <p:cSldViewPr snapToGrid="0" snapToObjects="1">
      <p:cViewPr varScale="1">
        <p:scale>
          <a:sx n="45" d="100"/>
          <a:sy n="45" d="100"/>
        </p:scale>
        <p:origin x="5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E3EFF-570C-4CDA-A040-58397E0E622D}" type="datetimeFigureOut">
              <a:rPr lang="en-AU" smtClean="0"/>
              <a:t>25/05/2021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87EA6-E043-4BF2-852D-E5E84A278EC5}" type="slidenum">
              <a:rPr lang="en-AU" smtClean="0"/>
              <a:t>‹#›</a:t>
            </a:fld>
            <a:endParaRPr lang="en-AU"/>
          </a:p>
        </p:txBody>
      </p:sp>
    </p:spTree>
    <p:extLst>
      <p:ext uri="{BB962C8B-B14F-4D97-AF65-F5344CB8AC3E}">
        <p14:creationId xmlns:p14="http://schemas.microsoft.com/office/powerpoint/2010/main" val="76707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Cell Biology </a:t>
            </a:r>
          </a:p>
        </p:txBody>
      </p:sp>
      <p:sp>
        <p:nvSpPr>
          <p:cNvPr id="30723" name="Rectangle 3"/>
          <p:cNvSpPr>
            <a:spLocks noGrp="1" noChangeArrowheads="1"/>
          </p:cNvSpPr>
          <p:nvPr>
            <p:ph type="dt" sz="quarter" idx="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B9F7BE-5594-407A-96FC-4C0C1227B7BB}" type="datetime1">
              <a:rPr lang="en-US" altLang="en-US" smtClean="0">
                <a:latin typeface="Times New Roman" panose="02020603050405020304" pitchFamily="18" charset="0"/>
              </a:rPr>
              <a:pPr/>
              <a:t>5/25/2021</a:t>
            </a:fld>
            <a:endParaRPr lang="en-US" altLang="en-US">
              <a:latin typeface="Times New Roman" panose="02020603050405020304" pitchFamily="18" charset="0"/>
            </a:endParaRPr>
          </a:p>
        </p:txBody>
      </p:sp>
      <p:sp>
        <p:nvSpPr>
          <p:cNvPr id="30724" name="Rectangle 6"/>
          <p:cNvSpPr>
            <a:spLocks noGrp="1" noChangeArrowheads="1"/>
          </p:cNvSpPr>
          <p:nvPr>
            <p:ph type="ftr" sz="quarter" idx="4"/>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G. Podgorski, Biol 1010</a:t>
            </a:r>
          </a:p>
        </p:txBody>
      </p:sp>
      <p:sp>
        <p:nvSpPr>
          <p:cNvPr id="30725"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F570E6-D8AC-4683-8834-B3F8D9F561BA}"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30726" name="Rectangle 2"/>
          <p:cNvSpPr>
            <a:spLocks noGrp="1" noRot="1" noChangeAspect="1" noChangeArrowheads="1" noTextEdit="1"/>
          </p:cNvSpPr>
          <p:nvPr>
            <p:ph type="sldImg"/>
          </p:nvPr>
        </p:nvSpPr>
        <p:spPr>
          <a:xfrm>
            <a:off x="519113" y="708025"/>
            <a:ext cx="6284912" cy="3536950"/>
          </a:xfrm>
          <a:ln/>
        </p:spPr>
      </p:sp>
      <p:sp>
        <p:nvSpPr>
          <p:cNvPr id="30727" name="Rectangle 3"/>
          <p:cNvSpPr>
            <a:spLocks noGrp="1" noChangeArrowheads="1"/>
          </p:cNvSpPr>
          <p:nvPr>
            <p:ph type="body" idx="1"/>
          </p:nvPr>
        </p:nvSpPr>
        <p:spPr>
          <a:noFill/>
        </p:spPr>
        <p:txBody>
          <a:bodyPr/>
          <a:lstStyle/>
          <a:p>
            <a:pPr eaLnBrk="1" hangingPunct="1"/>
            <a:endParaRPr lang="en-AU" altLang="en-US"/>
          </a:p>
        </p:txBody>
      </p:sp>
    </p:spTree>
    <p:extLst>
      <p:ext uri="{BB962C8B-B14F-4D97-AF65-F5344CB8AC3E}">
        <p14:creationId xmlns:p14="http://schemas.microsoft.com/office/powerpoint/2010/main" val="30002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2xufrHWG3E"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youtube.com/watch?v=veB31XmUQm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a:xfrm>
            <a:off x="0" y="4960137"/>
            <a:ext cx="8424620" cy="1463040"/>
          </a:xfrm>
        </p:spPr>
        <p:txBody>
          <a:bodyPr>
            <a:normAutofit/>
          </a:bodyPr>
          <a:lstStyle/>
          <a:p>
            <a:r>
              <a:rPr lang="en-US" dirty="0"/>
              <a:t>4.1.5. a – Sex-linked inheritance</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a:xfrm>
            <a:off x="8424620" y="4960347"/>
            <a:ext cx="3337889" cy="1670858"/>
          </a:xfrm>
        </p:spPr>
        <p:txBody>
          <a:bodyPr>
            <a:normAutofit/>
          </a:bodyPr>
          <a:lstStyle/>
          <a:p>
            <a:r>
              <a:rPr lang="en-AU" b="1" dirty="0"/>
              <a:t>TEXT – </a:t>
            </a:r>
          </a:p>
          <a:p>
            <a:r>
              <a:rPr lang="en-AU" b="1" dirty="0"/>
              <a:t>11.3 SEX-LINKED INHERITANCE</a:t>
            </a:r>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592" y="1196753"/>
            <a:ext cx="8255909" cy="4062649"/>
          </a:xfrm>
          <a:prstGeom prst="rect">
            <a:avLst/>
          </a:prstGeom>
          <a:noFill/>
        </p:spPr>
        <p:txBody>
          <a:bodyPr wrap="square" lIns="91438" tIns="45719" rIns="91438" bIns="45719">
            <a:spAutoFit/>
          </a:bodyPr>
          <a:lstStyle/>
          <a:p>
            <a:pPr eaLnBrk="1" hangingPunct="1">
              <a:defRPr/>
            </a:pPr>
            <a:r>
              <a:rPr lang="en-AU" sz="3000" b="1" dirty="0">
                <a:solidFill>
                  <a:srgbClr val="FF0000"/>
                </a:solidFill>
              </a:rPr>
              <a:t>Further research</a:t>
            </a:r>
          </a:p>
          <a:p>
            <a:pPr eaLnBrk="1" hangingPunct="1">
              <a:defRPr/>
            </a:pPr>
            <a:endParaRPr lang="en-AU" dirty="0"/>
          </a:p>
          <a:p>
            <a:pPr>
              <a:defRPr/>
            </a:pPr>
            <a:r>
              <a:rPr lang="en-AU" sz="2400" dirty="0">
                <a:solidFill>
                  <a:srgbClr val="FF0000"/>
                </a:solidFill>
              </a:rPr>
              <a:t>1. Review the basics of Sex-linked Inheritance by watching the Amoeba Sisters video </a:t>
            </a:r>
            <a:r>
              <a:rPr lang="en-AU" sz="2400" dirty="0"/>
              <a:t>'Punnett Squares and Sex-Linked Traits':   </a:t>
            </a:r>
            <a:r>
              <a:rPr lang="en-AU" sz="2400" u="sng" dirty="0">
                <a:hlinkClick r:id="rId3"/>
              </a:rPr>
              <a:t>https://www.youtube.com/watch?v=h2xufrHWG3E </a:t>
            </a:r>
            <a:endParaRPr lang="en-AU" sz="2400" u="sng" dirty="0">
              <a:solidFill>
                <a:srgbClr val="FF0000"/>
              </a:solidFill>
            </a:endParaRPr>
          </a:p>
          <a:p>
            <a:pPr eaLnBrk="1" hangingPunct="1">
              <a:defRPr/>
            </a:pPr>
            <a:endParaRPr lang="en-AU" sz="2400" dirty="0"/>
          </a:p>
          <a:p>
            <a:pPr>
              <a:defRPr/>
            </a:pPr>
            <a:r>
              <a:rPr lang="en-AU" sz="2400" dirty="0">
                <a:solidFill>
                  <a:srgbClr val="FF0000"/>
                </a:solidFill>
              </a:rPr>
              <a:t>2. Review of Sex-linked genes on X chromosomes by watching Robin Ball</a:t>
            </a:r>
            <a:br>
              <a:rPr lang="en-AU" sz="2400" dirty="0"/>
            </a:br>
            <a:r>
              <a:rPr lang="en-AU" sz="2400" dirty="0"/>
              <a:t>‘Secrets of the X chromosome” (TED-Ed)</a:t>
            </a:r>
          </a:p>
          <a:p>
            <a:pPr>
              <a:defRPr/>
            </a:pPr>
            <a:r>
              <a:rPr lang="en-AU" sz="2400" dirty="0">
                <a:hlinkClick r:id="rId4"/>
              </a:rPr>
              <a:t>https://www.youtube.com/watch?v=veB31XmUQm8</a:t>
            </a:r>
            <a:br>
              <a:rPr lang="en-AU" dirty="0"/>
            </a:br>
            <a:endParaRPr lang="en-AU" dirty="0"/>
          </a:p>
        </p:txBody>
      </p:sp>
    </p:spTree>
    <p:extLst>
      <p:ext uri="{BB962C8B-B14F-4D97-AF65-F5344CB8AC3E}">
        <p14:creationId xmlns:p14="http://schemas.microsoft.com/office/powerpoint/2010/main" val="2719389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a:xfrm>
            <a:off x="1024128" y="585216"/>
            <a:ext cx="9720072" cy="909287"/>
          </a:xfrm>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792161" y="1546803"/>
            <a:ext cx="5490106" cy="3055016"/>
          </a:xfrm>
        </p:spPr>
        <p:txBody>
          <a:bodyPr>
            <a:noAutofit/>
          </a:bodyPr>
          <a:lstStyle/>
          <a:p>
            <a:pPr marL="457200" lvl="0" indent="-457200">
              <a:buFont typeface="+mj-lt"/>
              <a:buAutoNum type="alphaLcPeriod"/>
            </a:pPr>
            <a:r>
              <a:rPr lang="en-AU" sz="2800" b="1" u="sng" dirty="0">
                <a:solidFill>
                  <a:srgbClr val="7030A0"/>
                </a:solidFill>
              </a:rPr>
              <a:t>predict</a:t>
            </a:r>
            <a:r>
              <a:rPr lang="en-AU" sz="2800" dirty="0">
                <a:solidFill>
                  <a:srgbClr val="7030A0"/>
                </a:solidFill>
              </a:rPr>
              <a:t> </a:t>
            </a:r>
            <a:r>
              <a:rPr lang="en-AU" sz="2800" dirty="0"/>
              <a:t>frequencies of genotypes and phenotypes using data from probability models (including frequency histograms and Punnett squares) and by taking into consideration patterns of inheritance for the following types of alleles: Sex linked. </a:t>
            </a:r>
          </a:p>
          <a:p>
            <a:pPr marL="768096" lvl="2" indent="-457200">
              <a:buClr>
                <a:schemeClr val="tx1"/>
              </a:buClr>
              <a:buFont typeface="+mj-lt"/>
              <a:buAutoNum type="alphaLcPeriod"/>
            </a:pPr>
            <a:endParaRPr lang="en-AU" sz="2000" dirty="0"/>
          </a:p>
        </p:txBody>
      </p:sp>
      <p:sp>
        <p:nvSpPr>
          <p:cNvPr id="6" name="Content Placeholder 4">
            <a:extLst>
              <a:ext uri="{FF2B5EF4-FFF2-40B4-BE49-F238E27FC236}">
                <a16:creationId xmlns:a16="http://schemas.microsoft.com/office/drawing/2014/main" id="{CFB8B312-B9A4-F14D-86D6-5F935F8FC938}"/>
              </a:ext>
            </a:extLst>
          </p:cNvPr>
          <p:cNvSpPr txBox="1">
            <a:spLocks/>
          </p:cNvSpPr>
          <p:nvPr/>
        </p:nvSpPr>
        <p:spPr>
          <a:xfrm>
            <a:off x="6442537" y="1548303"/>
            <a:ext cx="5143722" cy="305501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lvl="0" indent="-457200">
              <a:buFont typeface="+mj-lt"/>
              <a:buAutoNum type="alphaLcPeriod"/>
            </a:pPr>
            <a:r>
              <a:rPr lang="en-AU" sz="2800" b="1" dirty="0">
                <a:solidFill>
                  <a:srgbClr val="7030A0"/>
                </a:solidFill>
              </a:rPr>
              <a:t>Give an expected </a:t>
            </a:r>
            <a:r>
              <a:rPr lang="en-AU" sz="2800" dirty="0"/>
              <a:t>frequencies of genotypes and phenotypes using data from probability models and by taking into consideration patterns of inheritance for the following types of alleles: Sex linked.</a:t>
            </a:r>
            <a:endParaRPr lang="en-AU" sz="2000" dirty="0"/>
          </a:p>
        </p:txBody>
      </p:sp>
    </p:spTree>
    <p:extLst>
      <p:ext uri="{BB962C8B-B14F-4D97-AF65-F5344CB8AC3E}">
        <p14:creationId xmlns:p14="http://schemas.microsoft.com/office/powerpoint/2010/main" val="315466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p:txBody>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1023937" y="2312148"/>
            <a:ext cx="4754880" cy="822960"/>
          </a:xfrm>
        </p:spPr>
        <p:txBody>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566620" y="2312148"/>
            <a:ext cx="4754880" cy="822960"/>
          </a:xfrm>
        </p:spPr>
        <p:txBody>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1023937" y="2179636"/>
            <a:ext cx="5139796" cy="4034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E1662A-2BEE-3044-81B8-8CC0779E9164}"/>
              </a:ext>
            </a:extLst>
          </p:cNvPr>
          <p:cNvSpPr/>
          <p:nvPr/>
        </p:nvSpPr>
        <p:spPr>
          <a:xfrm>
            <a:off x="6566620" y="2176681"/>
            <a:ext cx="5303647" cy="40378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sz="half" idx="2"/>
          </p:nvPr>
        </p:nvPicPr>
        <p:blipFill>
          <a:blip r:embed="rId2"/>
          <a:stretch>
            <a:fillRect/>
          </a:stretch>
        </p:blipFill>
        <p:spPr>
          <a:xfrm>
            <a:off x="1129602" y="3244610"/>
            <a:ext cx="4754562" cy="1310680"/>
          </a:xfrm>
          <a:prstGeom prst="rect">
            <a:avLst/>
          </a:prstGeom>
        </p:spPr>
      </p:pic>
      <p:pic>
        <p:nvPicPr>
          <p:cNvPr id="7" name="Picture 6"/>
          <p:cNvPicPr>
            <a:picLocks noChangeAspect="1"/>
          </p:cNvPicPr>
          <p:nvPr/>
        </p:nvPicPr>
        <p:blipFill>
          <a:blip r:embed="rId3"/>
          <a:stretch>
            <a:fillRect/>
          </a:stretch>
        </p:blipFill>
        <p:spPr>
          <a:xfrm>
            <a:off x="6566620" y="3244610"/>
            <a:ext cx="5069433" cy="1191963"/>
          </a:xfrm>
          <a:prstGeom prst="rect">
            <a:avLst/>
          </a:prstGeom>
        </p:spPr>
      </p:pic>
    </p:spTree>
    <p:extLst>
      <p:ext uri="{BB962C8B-B14F-4D97-AF65-F5344CB8AC3E}">
        <p14:creationId xmlns:p14="http://schemas.microsoft.com/office/powerpoint/2010/main" val="312206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66546"/>
            <a:ext cx="9720072" cy="712642"/>
          </a:xfrm>
        </p:spPr>
        <p:txBody>
          <a:bodyPr>
            <a:normAutofit fontScale="90000"/>
          </a:bodyPr>
          <a:lstStyle/>
          <a:p>
            <a:r>
              <a:rPr lang="en-AU" dirty="0"/>
              <a:t>Sex-linked inheritance</a:t>
            </a:r>
          </a:p>
        </p:txBody>
      </p:sp>
      <p:sp>
        <p:nvSpPr>
          <p:cNvPr id="4" name="Content Placeholder 3"/>
          <p:cNvSpPr>
            <a:spLocks noGrp="1"/>
          </p:cNvSpPr>
          <p:nvPr>
            <p:ph sz="half" idx="2"/>
          </p:nvPr>
        </p:nvSpPr>
        <p:spPr>
          <a:xfrm>
            <a:off x="1024128" y="1282258"/>
            <a:ext cx="7795407" cy="3873884"/>
          </a:xfrm>
        </p:spPr>
        <p:txBody>
          <a:bodyPr>
            <a:noAutofit/>
          </a:bodyPr>
          <a:lstStyle/>
          <a:p>
            <a:r>
              <a:rPr lang="en-AU" sz="2000" dirty="0"/>
              <a:t>The sex of an individual is determined by specific sex chromosomes. All other chromosomes are termed autosomes. In humans, and in some other species, the female has two X chromosomes and the male has an X and a Y chromosome.</a:t>
            </a:r>
          </a:p>
          <a:p>
            <a:pPr marL="0" indent="0">
              <a:buNone/>
            </a:pPr>
            <a:r>
              <a:rPr lang="en-AU" sz="2000" b="1" dirty="0">
                <a:solidFill>
                  <a:srgbClr val="FF0000"/>
                </a:solidFill>
              </a:rPr>
              <a:t>Sex-linked genes</a:t>
            </a:r>
          </a:p>
          <a:p>
            <a:r>
              <a:rPr lang="en-AU" sz="2000" dirty="0">
                <a:solidFill>
                  <a:srgbClr val="FF0000"/>
                </a:solidFill>
              </a:rPr>
              <a:t>Genes found on the X chromosome are termed </a:t>
            </a:r>
            <a:r>
              <a:rPr lang="en-AU" sz="2000" b="1" dirty="0">
                <a:solidFill>
                  <a:srgbClr val="FF0000"/>
                </a:solidFill>
              </a:rPr>
              <a:t>sex-linked genes</a:t>
            </a:r>
            <a:r>
              <a:rPr lang="en-AU" sz="2000" dirty="0">
                <a:solidFill>
                  <a:srgbClr val="FF0000"/>
                </a:solidFill>
              </a:rPr>
              <a:t>. An equivalent allele is not carried on the Y chromosome. In male offspring (XY), the X chromosome must come from the mother and the Y chromosome must come from the father. </a:t>
            </a:r>
            <a:r>
              <a:rPr lang="en-AU" sz="2000" dirty="0"/>
              <a:t>Since there is only one X chromosome, there is only one possible set of genes for that chromosome. </a:t>
            </a:r>
            <a:r>
              <a:rPr lang="en-AU" sz="2000" dirty="0">
                <a:solidFill>
                  <a:srgbClr val="FF0000"/>
                </a:solidFill>
              </a:rPr>
              <a:t>If the X chromosome in a male has an allele for a recessive trait, the trait will appear in the phenotype automatically. In contrast, females have two X chromosomes and therefore need two copies of the recessive trait allele before it is expressed in the phenotype. A heterozygous female for a sex-linked recessive gene is called a </a:t>
            </a:r>
            <a:r>
              <a:rPr lang="en-AU" sz="2000" b="1" dirty="0">
                <a:solidFill>
                  <a:srgbClr val="FF0000"/>
                </a:solidFill>
              </a:rPr>
              <a:t>carrier </a:t>
            </a:r>
            <a:r>
              <a:rPr lang="en-AU" sz="2000" dirty="0">
                <a:solidFill>
                  <a:srgbClr val="FF0000"/>
                </a:solidFill>
              </a:rPr>
              <a:t>.</a:t>
            </a:r>
          </a:p>
        </p:txBody>
      </p:sp>
      <p:sp>
        <p:nvSpPr>
          <p:cNvPr id="7" name="Rectangle 6"/>
          <p:cNvSpPr/>
          <p:nvPr/>
        </p:nvSpPr>
        <p:spPr>
          <a:xfrm>
            <a:off x="9055509" y="1103964"/>
            <a:ext cx="2841524" cy="2800767"/>
          </a:xfrm>
          <a:prstGeom prst="rect">
            <a:avLst/>
          </a:prstGeom>
        </p:spPr>
        <p:txBody>
          <a:bodyPr wrap="square">
            <a:spAutoFit/>
          </a:bodyPr>
          <a:lstStyle/>
          <a:p>
            <a:r>
              <a:rPr lang="en-AU" sz="1600" b="1" dirty="0">
                <a:latin typeface="PlantinStd-Bold"/>
              </a:rPr>
              <a:t>sex-linked genes</a:t>
            </a:r>
          </a:p>
          <a:p>
            <a:r>
              <a:rPr lang="en-AU" sz="1600" dirty="0">
                <a:latin typeface="SceneStd-Regular"/>
              </a:rPr>
              <a:t>genes on the X chromosome</a:t>
            </a:r>
          </a:p>
          <a:p>
            <a:endParaRPr lang="en-AU" sz="1600" b="1" dirty="0">
              <a:latin typeface="PlantinStd-Bold"/>
            </a:endParaRPr>
          </a:p>
          <a:p>
            <a:r>
              <a:rPr lang="en-AU" sz="1600" b="1" dirty="0">
                <a:latin typeface="PlantinStd-Bold"/>
              </a:rPr>
              <a:t>carrier</a:t>
            </a:r>
          </a:p>
          <a:p>
            <a:r>
              <a:rPr lang="en-AU" sz="1600" dirty="0">
                <a:latin typeface="SceneStd-Regular"/>
              </a:rPr>
              <a:t>an individual (female</a:t>
            </a:r>
          </a:p>
          <a:p>
            <a:r>
              <a:rPr lang="en-AU" sz="1600" dirty="0">
                <a:latin typeface="SceneStd-Regular"/>
              </a:rPr>
              <a:t>in humans) who is heterozygous for a sex-linked gene or an individual who is infected by a pathogen but does not display the symptoms</a:t>
            </a:r>
            <a:endParaRPr lang="en-AU" sz="1600" dirty="0"/>
          </a:p>
        </p:txBody>
      </p:sp>
    </p:spTree>
    <p:extLst>
      <p:ext uri="{BB962C8B-B14F-4D97-AF65-F5344CB8AC3E}">
        <p14:creationId xmlns:p14="http://schemas.microsoft.com/office/powerpoint/2010/main" val="67967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35044" y="997133"/>
            <a:ext cx="6885699" cy="5708467"/>
          </a:xfrm>
          <a:prstGeom prst="rect">
            <a:avLst/>
          </a:prstGeom>
        </p:spPr>
      </p:pic>
      <p:sp>
        <p:nvSpPr>
          <p:cNvPr id="8" name="TextBox 7"/>
          <p:cNvSpPr txBox="1"/>
          <p:nvPr/>
        </p:nvSpPr>
        <p:spPr>
          <a:xfrm>
            <a:off x="3362632" y="255639"/>
            <a:ext cx="5338916" cy="830997"/>
          </a:xfrm>
          <a:prstGeom prst="rect">
            <a:avLst/>
          </a:prstGeom>
          <a:noFill/>
        </p:spPr>
        <p:txBody>
          <a:bodyPr wrap="square" rtlCol="0">
            <a:spAutoFit/>
          </a:bodyPr>
          <a:lstStyle/>
          <a:p>
            <a:pPr algn="ctr"/>
            <a:r>
              <a:rPr lang="en-AU" sz="2400" dirty="0"/>
              <a:t>Sex-linked gene example from </a:t>
            </a:r>
            <a:r>
              <a:rPr lang="en-AU" sz="2400" i="1" dirty="0"/>
              <a:t>Drosophila</a:t>
            </a:r>
            <a:r>
              <a:rPr lang="en-AU" sz="2400" dirty="0"/>
              <a:t> fruit flies</a:t>
            </a:r>
          </a:p>
        </p:txBody>
      </p:sp>
    </p:spTree>
    <p:extLst>
      <p:ext uri="{BB962C8B-B14F-4D97-AF65-F5344CB8AC3E}">
        <p14:creationId xmlns:p14="http://schemas.microsoft.com/office/powerpoint/2010/main" val="91611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66546"/>
            <a:ext cx="9720072" cy="712642"/>
          </a:xfrm>
        </p:spPr>
        <p:txBody>
          <a:bodyPr>
            <a:normAutofit fontScale="90000"/>
          </a:bodyPr>
          <a:lstStyle/>
          <a:p>
            <a:r>
              <a:rPr lang="en-AU" dirty="0"/>
              <a:t>Example of Sex-linked inheritance</a:t>
            </a:r>
          </a:p>
        </p:txBody>
      </p:sp>
      <p:sp>
        <p:nvSpPr>
          <p:cNvPr id="4" name="Content Placeholder 3"/>
          <p:cNvSpPr>
            <a:spLocks noGrp="1"/>
          </p:cNvSpPr>
          <p:nvPr>
            <p:ph sz="half" idx="2"/>
          </p:nvPr>
        </p:nvSpPr>
        <p:spPr>
          <a:xfrm>
            <a:off x="1024128" y="1282258"/>
            <a:ext cx="8531352" cy="3873884"/>
          </a:xfrm>
        </p:spPr>
        <p:txBody>
          <a:bodyPr>
            <a:noAutofit/>
          </a:bodyPr>
          <a:lstStyle/>
          <a:p>
            <a:r>
              <a:rPr lang="en-AU" b="1" dirty="0"/>
              <a:t>Haemophilia </a:t>
            </a:r>
            <a:r>
              <a:rPr lang="en-AU" dirty="0"/>
              <a:t>is a group of disorders in which the blood does not clot normally. Blood clotting involves a series of chemical reactions in which each reaction depends upon a specific protein factor in the blood. The most common form of haemophilia results from the absence of one of these proteins. The gene for this protein is carried on the X chromosome. Haemophiliacs may bleed to death with even minor injuries. Most people who have been diagnosed with haemophilia are now provided with the missing protein factor (produced through a genetically modified bacterium). This treatment does not prevent the haemophilia allele being passed on to the offspring. </a:t>
            </a:r>
          </a:p>
          <a:p>
            <a:r>
              <a:rPr lang="en-AU" dirty="0"/>
              <a:t>A classic example of haemophilia is that of the British royal family. Neither Queen Victoria nor Prince Albert had the disease, but their descendants did, indicating that the allele on the X chromosome came from Queen Victoria (carrier). Since none of Queen Victoria’s predecessors were known to exhibit the disease, it has been hypothesised that this recessive trait allele arose in her as a result of a mutation.</a:t>
            </a:r>
            <a:endParaRPr lang="en-AU" sz="2000" dirty="0">
              <a:solidFill>
                <a:srgbClr val="FF0000"/>
              </a:solidFill>
            </a:endParaRPr>
          </a:p>
        </p:txBody>
      </p:sp>
      <p:sp>
        <p:nvSpPr>
          <p:cNvPr id="7" name="Rectangle 6"/>
          <p:cNvSpPr/>
          <p:nvPr/>
        </p:nvSpPr>
        <p:spPr>
          <a:xfrm>
            <a:off x="9585960" y="2018871"/>
            <a:ext cx="2240280" cy="1938992"/>
          </a:xfrm>
          <a:prstGeom prst="rect">
            <a:avLst/>
          </a:prstGeom>
        </p:spPr>
        <p:txBody>
          <a:bodyPr wrap="square">
            <a:spAutoFit/>
          </a:bodyPr>
          <a:lstStyle/>
          <a:p>
            <a:r>
              <a:rPr lang="en-AU" sz="2000" b="1" dirty="0">
                <a:solidFill>
                  <a:srgbClr val="FF0000"/>
                </a:solidFill>
              </a:rPr>
              <a:t>haemophilia</a:t>
            </a:r>
          </a:p>
          <a:p>
            <a:r>
              <a:rPr lang="en-AU" sz="2000" dirty="0">
                <a:solidFill>
                  <a:srgbClr val="FF0000"/>
                </a:solidFill>
              </a:rPr>
              <a:t>a group of disorders in</a:t>
            </a:r>
          </a:p>
          <a:p>
            <a:r>
              <a:rPr lang="en-AU" sz="2000" dirty="0">
                <a:solidFill>
                  <a:srgbClr val="FF0000"/>
                </a:solidFill>
              </a:rPr>
              <a:t>which the blood does</a:t>
            </a:r>
          </a:p>
          <a:p>
            <a:r>
              <a:rPr lang="en-AU" sz="2000" dirty="0">
                <a:solidFill>
                  <a:srgbClr val="FF0000"/>
                </a:solidFill>
              </a:rPr>
              <a:t>not clot normally</a:t>
            </a:r>
          </a:p>
        </p:txBody>
      </p:sp>
    </p:spTree>
    <p:extLst>
      <p:ext uri="{BB962C8B-B14F-4D97-AF65-F5344CB8AC3E}">
        <p14:creationId xmlns:p14="http://schemas.microsoft.com/office/powerpoint/2010/main" val="200627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5400000">
            <a:off x="799121" y="442937"/>
            <a:ext cx="5060633" cy="6032133"/>
          </a:xfrm>
          <a:prstGeom prst="rect">
            <a:avLst/>
          </a:prstGeom>
        </p:spPr>
      </p:pic>
      <p:pic>
        <p:nvPicPr>
          <p:cNvPr id="5" name="Picture 4"/>
          <p:cNvPicPr>
            <a:picLocks noChangeAspect="1"/>
          </p:cNvPicPr>
          <p:nvPr/>
        </p:nvPicPr>
        <p:blipFill>
          <a:blip r:embed="rId3"/>
          <a:stretch>
            <a:fillRect/>
          </a:stretch>
        </p:blipFill>
        <p:spPr>
          <a:xfrm rot="5400000">
            <a:off x="6682994" y="-1272286"/>
            <a:ext cx="3445193" cy="7572820"/>
          </a:xfrm>
          <a:prstGeom prst="rect">
            <a:avLst/>
          </a:prstGeom>
        </p:spPr>
      </p:pic>
    </p:spTree>
    <p:extLst>
      <p:ext uri="{BB962C8B-B14F-4D97-AF65-F5344CB8AC3E}">
        <p14:creationId xmlns:p14="http://schemas.microsoft.com/office/powerpoint/2010/main" val="384888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027" y="1234440"/>
            <a:ext cx="9174616" cy="4251960"/>
          </a:xfrm>
          <a:prstGeom prst="rect">
            <a:avLst/>
          </a:prstGeom>
        </p:spPr>
      </p:pic>
      <p:sp>
        <p:nvSpPr>
          <p:cNvPr id="5" name="Rectangle 4"/>
          <p:cNvSpPr/>
          <p:nvPr/>
        </p:nvSpPr>
        <p:spPr>
          <a:xfrm>
            <a:off x="9775643" y="1230720"/>
            <a:ext cx="1965960" cy="1631216"/>
          </a:xfrm>
          <a:prstGeom prst="rect">
            <a:avLst/>
          </a:prstGeom>
        </p:spPr>
        <p:txBody>
          <a:bodyPr wrap="square">
            <a:spAutoFit/>
          </a:bodyPr>
          <a:lstStyle/>
          <a:p>
            <a:r>
              <a:rPr lang="en-AU" sz="2000" b="1" dirty="0">
                <a:solidFill>
                  <a:srgbClr val="FF0000"/>
                </a:solidFill>
                <a:latin typeface="PlantinStd-Bold"/>
              </a:rPr>
              <a:t>holandric genes</a:t>
            </a:r>
          </a:p>
          <a:p>
            <a:r>
              <a:rPr lang="en-AU" sz="2000" dirty="0">
                <a:solidFill>
                  <a:srgbClr val="FF0000"/>
                </a:solidFill>
                <a:latin typeface="SceneStd-Regular"/>
              </a:rPr>
              <a:t>genes found on</a:t>
            </a:r>
          </a:p>
          <a:p>
            <a:r>
              <a:rPr lang="en-AU" sz="2000" dirty="0">
                <a:solidFill>
                  <a:srgbClr val="FF0000"/>
                </a:solidFill>
                <a:latin typeface="SceneStd-Regular"/>
              </a:rPr>
              <a:t>a vertebrate Y</a:t>
            </a:r>
          </a:p>
          <a:p>
            <a:r>
              <a:rPr lang="en-AU" sz="2000" dirty="0">
                <a:solidFill>
                  <a:srgbClr val="FF0000"/>
                </a:solidFill>
                <a:latin typeface="SceneStd-Regular"/>
              </a:rPr>
              <a:t>chromosome</a:t>
            </a:r>
            <a:endParaRPr lang="en-AU" sz="2000" dirty="0">
              <a:solidFill>
                <a:srgbClr val="FF0000"/>
              </a:solidFill>
            </a:endParaRPr>
          </a:p>
        </p:txBody>
      </p:sp>
    </p:spTree>
    <p:extLst>
      <p:ext uri="{BB962C8B-B14F-4D97-AF65-F5344CB8AC3E}">
        <p14:creationId xmlns:p14="http://schemas.microsoft.com/office/powerpoint/2010/main" val="81653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18" y="749544"/>
            <a:ext cx="10829782" cy="1034112"/>
          </a:xfrm>
        </p:spPr>
        <p:txBody>
          <a:bodyPr>
            <a:noAutofit/>
          </a:bodyPr>
          <a:lstStyle/>
          <a:p>
            <a:r>
              <a:rPr lang="en-GB" altLang="en-US" sz="2000" b="1" dirty="0">
                <a:solidFill>
                  <a:srgbClr val="FF0000"/>
                </a:solidFill>
                <a:latin typeface="+mn-lt"/>
                <a:cs typeface="Arial" panose="020B0604020202020204" pitchFamily="34" charset="0"/>
              </a:rPr>
              <a:t>Exit ticket: </a:t>
            </a:r>
            <a:br>
              <a:rPr lang="en-GB" altLang="en-US" sz="2000" b="1" dirty="0">
                <a:solidFill>
                  <a:srgbClr val="FF0000"/>
                </a:solidFill>
                <a:latin typeface="+mn-lt"/>
                <a:cs typeface="Arial" panose="020B0604020202020204" pitchFamily="34" charset="0"/>
              </a:rPr>
            </a:br>
            <a:r>
              <a:rPr lang="en-AU" altLang="en-US" sz="2000" b="1" dirty="0">
                <a:solidFill>
                  <a:srgbClr val="7030A0"/>
                </a:solidFill>
                <a:latin typeface="+mn-lt"/>
                <a:cs typeface="Arial" panose="020B0604020202020204" pitchFamily="34" charset="0"/>
              </a:rPr>
              <a:t>A. </a:t>
            </a:r>
            <a:r>
              <a:rPr lang="en-AU" altLang="en-US" sz="2000" b="1" u="sng" dirty="0">
                <a:solidFill>
                  <a:srgbClr val="7030A0"/>
                </a:solidFill>
                <a:latin typeface="+mn-lt"/>
                <a:cs typeface="Arial" panose="020B0604020202020204" pitchFamily="34" charset="0"/>
              </a:rPr>
              <a:t>P</a:t>
            </a:r>
            <a:r>
              <a:rPr lang="en-AU" sz="2000" b="1" u="sng" dirty="0">
                <a:solidFill>
                  <a:srgbClr val="7030A0"/>
                </a:solidFill>
                <a:latin typeface="+mn-lt"/>
              </a:rPr>
              <a:t>redict</a:t>
            </a:r>
            <a:r>
              <a:rPr lang="en-AU" sz="2000" dirty="0">
                <a:solidFill>
                  <a:srgbClr val="7030A0"/>
                </a:solidFill>
                <a:latin typeface="+mn-lt"/>
              </a:rPr>
              <a:t> </a:t>
            </a:r>
            <a:r>
              <a:rPr lang="en-AU" sz="2000" dirty="0">
                <a:latin typeface="+mn-lt"/>
              </a:rPr>
              <a:t>frequencies of genotypes and phenotypes using data from probability models (including frequency histograms and Punnett squares) and by taking into consideration patterns of inheritance for the following types of alleles: Sex linked. </a:t>
            </a:r>
            <a:br>
              <a:rPr lang="en-AU" sz="2400" dirty="0"/>
            </a:br>
            <a:br>
              <a:rPr lang="en-AU" sz="2400" dirty="0"/>
            </a:br>
            <a:endParaRPr lang="en-AU" sz="2400" dirty="0"/>
          </a:p>
        </p:txBody>
      </p:sp>
      <p:sp>
        <p:nvSpPr>
          <p:cNvPr id="3" name="Content Placeholder 2"/>
          <p:cNvSpPr>
            <a:spLocks noGrp="1"/>
          </p:cNvSpPr>
          <p:nvPr>
            <p:ph idx="1"/>
          </p:nvPr>
        </p:nvSpPr>
        <p:spPr>
          <a:xfrm>
            <a:off x="701818" y="1783656"/>
            <a:ext cx="10152135" cy="1342999"/>
          </a:xfrm>
        </p:spPr>
        <p:txBody>
          <a:bodyPr>
            <a:noAutofit/>
          </a:bodyPr>
          <a:lstStyle/>
          <a:p>
            <a:r>
              <a:rPr lang="en-AU" b="1" dirty="0">
                <a:solidFill>
                  <a:srgbClr val="FF0000"/>
                </a:solidFill>
              </a:rPr>
              <a:t>SO MOCKEXAM 2020 SA 1 (4.1.5 a)</a:t>
            </a:r>
            <a:r>
              <a:rPr lang="en-AU" dirty="0">
                <a:solidFill>
                  <a:srgbClr val="FF0000"/>
                </a:solidFill>
              </a:rPr>
              <a:t> </a:t>
            </a:r>
            <a:r>
              <a:rPr lang="en-AU" b="1" dirty="0">
                <a:solidFill>
                  <a:srgbClr val="FF0000"/>
                </a:solidFill>
              </a:rPr>
              <a:t>QUESTION 29 (4 marks) </a:t>
            </a:r>
            <a:endParaRPr lang="en-AU" dirty="0">
              <a:solidFill>
                <a:srgbClr val="FF0000"/>
              </a:solidFill>
            </a:endParaRPr>
          </a:p>
          <a:p>
            <a:r>
              <a:rPr lang="en-AU" dirty="0">
                <a:solidFill>
                  <a:srgbClr val="FF0000"/>
                </a:solidFill>
              </a:rPr>
              <a:t>The inheritance of Fragile X syndrome is X-linked dominant. The pedigree below shows the occurrence of the syndrome in one family with individual IV-4 being heterozygous for Fragile X syndrome. Affected individuals are shaded. </a:t>
            </a:r>
          </a:p>
          <a:p>
            <a:endParaRPr lang="en-AU" dirty="0">
              <a:solidFill>
                <a:srgbClr val="FF0000"/>
              </a:solidFill>
            </a:endParaRP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7907CEC-B80A-4A29-983D-A251F90525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0818" y="3239554"/>
            <a:ext cx="6613382" cy="3618446"/>
          </a:xfrm>
          <a:prstGeom prst="rect">
            <a:avLst/>
          </a:prstGeom>
          <a:noFill/>
          <a:ln>
            <a:noFill/>
          </a:ln>
        </p:spPr>
      </p:pic>
      <p:sp>
        <p:nvSpPr>
          <p:cNvPr id="8" name="Rectangle 7">
            <a:extLst>
              <a:ext uri="{FF2B5EF4-FFF2-40B4-BE49-F238E27FC236}">
                <a16:creationId xmlns:a16="http://schemas.microsoft.com/office/drawing/2014/main" id="{FB3A94FE-EDA3-4485-BF88-DB08A1BDF403}"/>
              </a:ext>
            </a:extLst>
          </p:cNvPr>
          <p:cNvSpPr/>
          <p:nvPr/>
        </p:nvSpPr>
        <p:spPr>
          <a:xfrm>
            <a:off x="8570738" y="3518849"/>
            <a:ext cx="3621262" cy="2247923"/>
          </a:xfrm>
          <a:prstGeom prst="rect">
            <a:avLst/>
          </a:prstGeom>
        </p:spPr>
        <p:txBody>
          <a:bodyPr wrap="square">
            <a:spAutoFit/>
          </a:bodyPr>
          <a:lstStyle/>
          <a:p>
            <a:pPr>
              <a:lnSpc>
                <a:spcPct val="107000"/>
              </a:lnSpc>
              <a:spcAft>
                <a:spcPts val="800"/>
              </a:spcAft>
            </a:pPr>
            <a:r>
              <a:rPr lang="en-AU" sz="2200" dirty="0">
                <a:solidFill>
                  <a:srgbClr val="FF0000"/>
                </a:solidFill>
                <a:ea typeface="PMingLiU" panose="02020500000000000000" pitchFamily="18" charset="-120"/>
                <a:cs typeface="Times New Roman" panose="02020603050405020304" pitchFamily="18" charset="0"/>
              </a:rPr>
              <a:t>Predict the probability of an offspring being male with the disorder if individual IV-4 mates with an individual without the syndrome. Show your reasoning.</a:t>
            </a:r>
            <a:endParaRPr lang="en-AU" sz="2200" dirty="0">
              <a:solidFill>
                <a:srgbClr val="FF0000"/>
              </a:solidFill>
              <a:effectLst/>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711598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MS_Mappings xmlns="b9306f95-88d7-4674-bd74-ced2435919e5" xsi:nil="true"/>
    <Is_Collaboration_Space_Locked xmlns="b9306f95-88d7-4674-bd74-ced2435919e5" xsi:nil="true"/>
    <Has_Teacher_Only_SectionGroup xmlns="b9306f95-88d7-4674-bd74-ced2435919e5" xsi:nil="true"/>
    <Owner xmlns="b9306f95-88d7-4674-bd74-ced2435919e5">
      <UserInfo>
        <DisplayName/>
        <AccountId xsi:nil="true"/>
        <AccountType/>
      </UserInfo>
    </Owner>
    <Students xmlns="b9306f95-88d7-4674-bd74-ced2435919e5">
      <UserInfo>
        <DisplayName/>
        <AccountId xsi:nil="true"/>
        <AccountType/>
      </UserInfo>
    </Students>
    <AppVersion xmlns="b9306f95-88d7-4674-bd74-ced2435919e5" xsi:nil="true"/>
    <Invited_Students xmlns="b9306f95-88d7-4674-bd74-ced2435919e5" xsi:nil="true"/>
    <FolderType xmlns="b9306f95-88d7-4674-bd74-ced2435919e5" xsi:nil="true"/>
    <CultureName xmlns="b9306f95-88d7-4674-bd74-ced2435919e5" xsi:nil="true"/>
    <Templates xmlns="b9306f95-88d7-4674-bd74-ced2435919e5" xsi:nil="true"/>
    <Math_Settings xmlns="b9306f95-88d7-4674-bd74-ced2435919e5" xsi:nil="true"/>
    <Self_Registration_Enabled xmlns="b9306f95-88d7-4674-bd74-ced2435919e5" xsi:nil="true"/>
    <Distribution_Groups xmlns="b9306f95-88d7-4674-bd74-ced2435919e5" xsi:nil="true"/>
    <Invited_Teachers xmlns="b9306f95-88d7-4674-bd74-ced2435919e5" xsi:nil="true"/>
    <TeamsChannelId xmlns="b9306f95-88d7-4674-bd74-ced2435919e5" xsi:nil="true"/>
    <IsNotebookLocked xmlns="b9306f95-88d7-4674-bd74-ced2435919e5" xsi:nil="true"/>
    <DefaultSectionNames xmlns="b9306f95-88d7-4674-bd74-ced2435919e5" xsi:nil="true"/>
    <NotebookType xmlns="b9306f95-88d7-4674-bd74-ced2435919e5" xsi:nil="true"/>
    <Teachers xmlns="b9306f95-88d7-4674-bd74-ced2435919e5">
      <UserInfo>
        <DisplayName/>
        <AccountId xsi:nil="true"/>
        <AccountType/>
      </UserInfo>
    </Teachers>
    <Student_Groups xmlns="b9306f95-88d7-4674-bd74-ced2435919e5">
      <UserInfo>
        <DisplayName/>
        <AccountId xsi:nil="true"/>
        <AccountType/>
      </UserInfo>
    </Student_Group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7B324562498D44B98EC2ABE5D9CD59" ma:contentTypeVersion="33" ma:contentTypeDescription="Create a new document." ma:contentTypeScope="" ma:versionID="463c2dccc99a7afa08999d09c1a6bdee">
  <xsd:schema xmlns:xsd="http://www.w3.org/2001/XMLSchema" xmlns:xs="http://www.w3.org/2001/XMLSchema" xmlns:p="http://schemas.microsoft.com/office/2006/metadata/properties" xmlns:ns3="b9306f95-88d7-4674-bd74-ced2435919e5" xmlns:ns4="2ee2073b-28d7-4525-9f60-4424def2b9b5" targetNamespace="http://schemas.microsoft.com/office/2006/metadata/properties" ma:root="true" ma:fieldsID="09303064831207c0284db4b20e9cd9ae" ns3:_="" ns4:_="">
    <xsd:import namespace="b9306f95-88d7-4674-bd74-ced2435919e5"/>
    <xsd:import namespace="2ee2073b-28d7-4525-9f60-4424def2b9b5"/>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TeamsChannelId" minOccurs="0"/>
                <xsd:element ref="ns3:IsNotebookLocked" minOccurs="0"/>
                <xsd:element ref="ns3:Math_Settings" minOccurs="0"/>
                <xsd:element ref="ns3:MediaServiceMetadata" minOccurs="0"/>
                <xsd:element ref="ns3:MediaServiceFastMetadata" minOccurs="0"/>
                <xsd:element ref="ns3:MediaServiceDateTaken" minOccurs="0"/>
                <xsd:element ref="ns3:Distribution_Groups" minOccurs="0"/>
                <xsd:element ref="ns3:LMS_Mapping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6f95-88d7-4674-bd74-ced2435919e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TeamsChannelId" ma:index="26" nillable="true" ma:displayName="Teams Channel Id" ma:internalName="TeamsChannelId">
      <xsd:simpleType>
        <xsd:restriction base="dms:Text"/>
      </xsd:simpleType>
    </xsd:element>
    <xsd:element name="IsNotebookLocked" ma:index="27" nillable="true" ma:displayName="Is Notebook Locked" ma:internalName="IsNotebookLocked">
      <xsd:simpleType>
        <xsd:restriction base="dms:Boolean"/>
      </xsd:simpleType>
    </xsd:element>
    <xsd:element name="Math_Settings" ma:index="28" nillable="true" ma:displayName="Math Settings" ma:internalName="Math_Settings">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DateTaken" ma:index="31" nillable="true" ma:displayName="MediaServiceDateTaken" ma:hidden="true" ma:internalName="MediaServiceDateTaken" ma:readOnly="true">
      <xsd:simpleType>
        <xsd:restriction base="dms:Text"/>
      </xsd:simple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ServiceAutoTags" ma:index="36" nillable="true" ma:displayName="Tags" ma:internalName="MediaServiceAutoTags" ma:readOnly="true">
      <xsd:simpleType>
        <xsd:restriction base="dms:Text"/>
      </xsd:simpleType>
    </xsd:element>
    <xsd:element name="MediaServiceOCR" ma:index="37" nillable="true" ma:displayName="Extracted Text" ma:internalName="MediaServiceOCR" ma:readOnly="true">
      <xsd:simpleType>
        <xsd:restriction base="dms:Note">
          <xsd:maxLength value="255"/>
        </xsd:restriction>
      </xsd:simpleType>
    </xsd:element>
    <xsd:element name="MediaServiceGenerationTime" ma:index="38" nillable="true" ma:displayName="MediaServiceGenerationTime" ma:hidden="true" ma:internalName="MediaServiceGenerationTime" ma:readOnly="true">
      <xsd:simpleType>
        <xsd:restriction base="dms:Text"/>
      </xsd:simpleType>
    </xsd:element>
    <xsd:element name="MediaServiceEventHashCode" ma:index="39" nillable="true" ma:displayName="MediaServiceEventHashCode" ma:hidden="true" ma:internalName="MediaServiceEventHashCode" ma:readOnly="true">
      <xsd:simpleType>
        <xsd:restriction base="dms:Text"/>
      </xsd:simpleType>
    </xsd:element>
    <xsd:element name="MediaServiceLocation" ma:index="4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e2073b-28d7-4525-9f60-4424def2b9b5" elementFormDefault="qualified">
    <xsd:import namespace="http://schemas.microsoft.com/office/2006/documentManagement/types"/>
    <xsd:import namespace="http://schemas.microsoft.com/office/infopath/2007/PartnerControls"/>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element name="SharingHintHash" ma:index="2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FE6C3B-AF2E-4271-AD1D-1F133A4032E3}">
  <ds:schemaRefs>
    <ds:schemaRef ds:uri="http://schemas.microsoft.com/sharepoint/v3/contenttype/forms"/>
  </ds:schemaRefs>
</ds:datastoreItem>
</file>

<file path=customXml/itemProps2.xml><?xml version="1.0" encoding="utf-8"?>
<ds:datastoreItem xmlns:ds="http://schemas.openxmlformats.org/officeDocument/2006/customXml" ds:itemID="{810A7360-C26C-4EC3-88E9-F4A4376B8B78}">
  <ds:schemaRefs>
    <ds:schemaRef ds:uri="http://schemas.microsoft.com/office/2006/metadata/properties"/>
    <ds:schemaRef ds:uri="http://purl.org/dc/elements/1.1/"/>
    <ds:schemaRef ds:uri="2ee2073b-28d7-4525-9f60-4424def2b9b5"/>
    <ds:schemaRef ds:uri="http://purl.org/dc/dcmitype/"/>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b9306f95-88d7-4674-bd74-ced2435919e5"/>
  </ds:schemaRefs>
</ds:datastoreItem>
</file>

<file path=customXml/itemProps3.xml><?xml version="1.0" encoding="utf-8"?>
<ds:datastoreItem xmlns:ds="http://schemas.openxmlformats.org/officeDocument/2006/customXml" ds:itemID="{62E6B63C-CE31-454C-BD06-E7254B399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6f95-88d7-4674-bd74-ced2435919e5"/>
    <ds:schemaRef ds:uri="2ee2073b-28d7-4525-9f60-4424def2b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747</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PlantinStd-Bold</vt:lpstr>
      <vt:lpstr>SceneStd-Regular</vt:lpstr>
      <vt:lpstr>Times New Roman</vt:lpstr>
      <vt:lpstr>Tw Cen MT</vt:lpstr>
      <vt:lpstr>Tw Cen MT Condensed</vt:lpstr>
      <vt:lpstr>Wingdings 3</vt:lpstr>
      <vt:lpstr>Integral</vt:lpstr>
      <vt:lpstr>4.1.5. a – Sex-linked inheritance</vt:lpstr>
      <vt:lpstr>Learning intention  Success criteria</vt:lpstr>
      <vt:lpstr>Syllabus check:</vt:lpstr>
      <vt:lpstr>Sex-linked inheritance</vt:lpstr>
      <vt:lpstr>PowerPoint Presentation</vt:lpstr>
      <vt:lpstr>Example of Sex-linked inheritance</vt:lpstr>
      <vt:lpstr>PowerPoint Presentation</vt:lpstr>
      <vt:lpstr>PowerPoint Presentation</vt:lpstr>
      <vt:lpstr>Exit ticket:  A. Predict frequencies of genotypes and phenotypes using data from probability models (including frequency histograms and Punnett squares) and by taking into consideration patterns of inheritance for the following types of alleles: Sex linked.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381</cp:revision>
  <dcterms:created xsi:type="dcterms:W3CDTF">2019-02-18T05:54:17Z</dcterms:created>
  <dcterms:modified xsi:type="dcterms:W3CDTF">2021-05-25T04:01:01Z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0x010100767B324562498D44B98EC2ABE5D9CD59</vt:lpwstr>
  </property>
</Properties>
</file>