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2"/>
  </p:notesMasterIdLst>
  <p:sldIdLst>
    <p:sldId id="256" r:id="rId3"/>
    <p:sldId id="317" r:id="rId4"/>
    <p:sldId id="299" r:id="rId5"/>
    <p:sldId id="298" r:id="rId6"/>
    <p:sldId id="302" r:id="rId7"/>
    <p:sldId id="303" r:id="rId8"/>
    <p:sldId id="304" r:id="rId9"/>
    <p:sldId id="305" r:id="rId10"/>
    <p:sldId id="307" r:id="rId11"/>
    <p:sldId id="306" r:id="rId12"/>
    <p:sldId id="308" r:id="rId13"/>
    <p:sldId id="309" r:id="rId14"/>
    <p:sldId id="301" r:id="rId15"/>
    <p:sldId id="300" r:id="rId16"/>
    <p:sldId id="310" r:id="rId17"/>
    <p:sldId id="314" r:id="rId18"/>
    <p:sldId id="312" r:id="rId19"/>
    <p:sldId id="313" r:id="rId20"/>
    <p:sldId id="282" r:id="rId21"/>
  </p:sldIdLst>
  <p:sldSz cx="9144000" cy="5143500" type="screen16x9"/>
  <p:notesSz cx="6858000" cy="9144000"/>
  <p:embeddedFontLst>
    <p:embeddedFont>
      <p:font typeface="Inter" panose="020B0604020202020204" charset="0"/>
      <p:regular r:id="rId23"/>
      <p:bold r:id="rId24"/>
      <p:italic r:id="rId25"/>
      <p:boldItalic r:id="rId26"/>
    </p:embeddedFont>
    <p:embeddedFont>
      <p:font typeface="Inter Light" panose="020B0604020202020204" charset="0"/>
      <p:regular r:id="rId27"/>
      <p:bold r:id="rId28"/>
      <p:italic r:id="rId29"/>
      <p:boldItalic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  <p:embeddedFont>
      <p:font typeface="Poppins Light" panose="00000400000000000000" pitchFamily="2" charset="0"/>
      <p:regular r:id="rId35"/>
      <p:bold r:id="rId36"/>
      <p:italic r:id="rId37"/>
      <p:boldItalic r:id="rId38"/>
    </p:embeddedFont>
    <p:embeddedFont>
      <p:font typeface="Spectral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2F8E22-B938-4752-B560-229DC63CA82E}">
  <a:tblStyle styleId="{942F8E22-B938-4752-B560-229DC63CA8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007D8D-AF31-47E1-820A-931789C7C3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78870" autoAdjust="0"/>
  </p:normalViewPr>
  <p:slideViewPr>
    <p:cSldViewPr snapToGrid="0">
      <p:cViewPr varScale="1">
        <p:scale>
          <a:sx n="99" d="100"/>
          <a:sy n="99" d="100"/>
        </p:scale>
        <p:origin x="994" y="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3d3ccbd25_0_1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3d3ccbd25_0_1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c3d3ccbd25_0_1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c3d3ccbd25_0_1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417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3d3ccbd25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3d3ccbd25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266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3d3ccbd25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3d3ccbd25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369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3d3ccbd25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3d3ccbd25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902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3d3ccbd25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3d3ccbd25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59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3d3ccbd25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3d3ccbd25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186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c3d3ccbd25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c3d3ccbd25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485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c3d3ccbd25_0_1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c3d3ccbd25_0_1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569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c3d3ccbd25_0_1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c3d3ccbd25_0_1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3d3ccbd25_0_1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3d3ccbd25_0_1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326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3d3ccbd25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3d3ccbd25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222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3d3ccbd25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3d3ccbd25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077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3d3ccbd25_0_1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3d3ccbd25_0_1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141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3d3ccbd25_0_1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3d3ccbd25_0_1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680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3d3ccbd25_0_1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3d3ccbd25_0_1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050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c3d3ccbd25_0_1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c3d3ccbd25_0_1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468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3d3ccbd25_0_1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3d3ccbd25_0_1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85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3031"/>
            <a:ext cx="9144000" cy="183006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2211600" y="927875"/>
            <a:ext cx="4720800" cy="22239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Spectral"/>
              <a:buNone/>
              <a:defRPr sz="5200">
                <a:latin typeface="Spectral"/>
                <a:ea typeface="Spectral"/>
                <a:cs typeface="Spectral"/>
                <a:sym typeface="Spectr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87673"/>
            <a:ext cx="9144000" cy="183007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2569800" y="1855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pectral"/>
              <a:buNone/>
              <a:defRPr sz="52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2569800" y="2807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 1">
  <p:cSld name="TITLE_1_2">
    <p:bg>
      <p:bgPr>
        <a:solidFill>
          <a:srgbClr val="000000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ctrTitle"/>
          </p:nvPr>
        </p:nvSpPr>
        <p:spPr>
          <a:xfrm>
            <a:off x="2569800" y="27702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pectral"/>
              <a:buNone/>
              <a:defRPr sz="52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2569800" y="37221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  <p:pic>
        <p:nvPicPr>
          <p:cNvPr id="64" name="Google Shape;6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-2"/>
            <a:ext cx="9144000" cy="183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Spectral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nter Light"/>
              <a:buChar char="￮"/>
              <a:defRPr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￮"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￮"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●"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○"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■"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●"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○"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■"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Spectral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●"/>
              <a:defRPr sz="1100"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○"/>
              <a:defRPr sz="1100"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■"/>
              <a:defRPr sz="1100">
                <a:latin typeface="Inter Light"/>
                <a:ea typeface="Inter Light"/>
                <a:cs typeface="Inter Light"/>
                <a:sym typeface="Inter Light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●"/>
              <a:defRPr sz="1100">
                <a:latin typeface="Inter Light"/>
                <a:ea typeface="Inter Light"/>
                <a:cs typeface="Inter Light"/>
                <a:sym typeface="Inter Light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○"/>
              <a:defRPr sz="1100">
                <a:latin typeface="Inter Light"/>
                <a:ea typeface="Inter Light"/>
                <a:cs typeface="Inter Light"/>
                <a:sym typeface="Inter Light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■"/>
              <a:defRPr sz="11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●"/>
              <a:defRPr sz="1100"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○"/>
              <a:defRPr sz="1100"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■"/>
              <a:defRPr sz="1100">
                <a:latin typeface="Inter Light"/>
                <a:ea typeface="Inter Light"/>
                <a:cs typeface="Inter Light"/>
                <a:sym typeface="Inter Light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●"/>
              <a:defRPr sz="1100">
                <a:latin typeface="Inter Light"/>
                <a:ea typeface="Inter Light"/>
                <a:cs typeface="Inter Light"/>
                <a:sym typeface="Inter Light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○"/>
              <a:defRPr sz="1100">
                <a:latin typeface="Inter Light"/>
                <a:ea typeface="Inter Light"/>
                <a:cs typeface="Inter Light"/>
                <a:sym typeface="Inter Light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■"/>
              <a:defRPr sz="11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●"/>
              <a:defRPr sz="1100"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○"/>
              <a:defRPr sz="1100"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■"/>
              <a:defRPr sz="1100">
                <a:latin typeface="Inter Light"/>
                <a:ea typeface="Inter Light"/>
                <a:cs typeface="Inter Light"/>
                <a:sym typeface="Inter Light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●"/>
              <a:defRPr sz="1100">
                <a:latin typeface="Inter Light"/>
                <a:ea typeface="Inter Light"/>
                <a:cs typeface="Inter Light"/>
                <a:sym typeface="Inter Light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○"/>
              <a:defRPr sz="1100">
                <a:latin typeface="Inter Light"/>
                <a:ea typeface="Inter Light"/>
                <a:cs typeface="Inter Light"/>
                <a:sym typeface="Inter Light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■"/>
              <a:defRPr sz="11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3" r:id="rId4"/>
    <p:sldLayoutId id="2147483666" r:id="rId5"/>
    <p:sldLayoutId id="2147483669" r:id="rId6"/>
    <p:sldLayoutId id="2147483670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inclusive.microsoft.design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png"/><Relationship Id="rId5" Type="http://schemas.openxmlformats.org/officeDocument/2006/relationships/hyperlink" Target="https://www.linkedin.com/in/d%C3%A9borah-guyard/" TargetMode="External"/><Relationship Id="rId10" Type="http://schemas.openxmlformats.org/officeDocument/2006/relationships/hyperlink" Target="https://github.com/emma11y/panorama-handicap" TargetMode="External"/><Relationship Id="rId4" Type="http://schemas.openxmlformats.org/officeDocument/2006/relationships/hyperlink" Target="https://www.linkedin.com/in/emmanuelle-aboaf/" TargetMode="External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abio.cc/RefletsOniriques-dEDesig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inclusive.microsoft.design/" TargetMode="External"/><Relationship Id="rId4" Type="http://schemas.openxmlformats.org/officeDocument/2006/relationships/hyperlink" Target="https://shodo.io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t=4127&amp;v=fD4o5LoEEqw&amp;feature=youtu.be" TargetMode="External"/><Relationship Id="rId3" Type="http://schemas.openxmlformats.org/officeDocument/2006/relationships/hyperlink" Target="https://drees.solidarites-sante.gouv.fr/publications/etudes-et-resultats/troubles-de-la-vision-sept-adultes-sur-dix-portent-des-lunettes-0" TargetMode="External"/><Relationship Id="rId7" Type="http://schemas.openxmlformats.org/officeDocument/2006/relationships/hyperlink" Target="https://www.youtube.com/watch?v=XuJSAutxBpY" TargetMode="External"/><Relationship Id="rId12" Type="http://schemas.openxmlformats.org/officeDocument/2006/relationships/hyperlink" Target="https://access42.net/pdf-accessibilite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atalan.fr/agissons/fr/" TargetMode="External"/><Relationship Id="rId11" Type="http://schemas.openxmlformats.org/officeDocument/2006/relationships/hyperlink" Target="https://magalimilbergue.substack.com/p/50-pourquoi-laccessibilite-ne-peut" TargetMode="External"/><Relationship Id="rId5" Type="http://schemas.openxmlformats.org/officeDocument/2006/relationships/hyperlink" Target="https://inclusive.microsoft.design/" TargetMode="External"/><Relationship Id="rId10" Type="http://schemas.openxmlformats.org/officeDocument/2006/relationships/hyperlink" Target="https://afup.org/talks/4404-la-positive-alt-itude-un-outil-d-inclusion-pour-votre-accessibilite" TargetMode="External"/><Relationship Id="rId4" Type="http://schemas.openxmlformats.org/officeDocument/2006/relationships/hyperlink" Target="https://drees.solidarites-sante.gouv.fr/publications-communique-de-presse/panoramas-de-la-drees/le-handicap-en-chiffres-edition-2023" TargetMode="External"/><Relationship Id="rId9" Type="http://schemas.openxmlformats.org/officeDocument/2006/relationships/hyperlink" Target="https://youtu.be/escvx8cKZB0?feature=shared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jp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ctrTitle"/>
          </p:nvPr>
        </p:nvSpPr>
        <p:spPr>
          <a:xfrm>
            <a:off x="334643" y="1459800"/>
            <a:ext cx="8603087" cy="22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Immersion dans les Situations de Handicap : </a:t>
            </a:r>
            <a:r>
              <a:rPr lang="en-US" sz="4000" dirty="0" err="1"/>
              <a:t>participez</a:t>
            </a:r>
            <a:r>
              <a:rPr lang="en-US" sz="4000" dirty="0"/>
              <a:t> à un panorama </a:t>
            </a:r>
            <a:r>
              <a:rPr lang="en-US" sz="4000" dirty="0" err="1"/>
              <a:t>intéractif</a:t>
            </a:r>
            <a:r>
              <a:rPr lang="en-US" sz="4000" dirty="0"/>
              <a:t>.</a:t>
            </a:r>
          </a:p>
        </p:txBody>
      </p:sp>
      <p:sp>
        <p:nvSpPr>
          <p:cNvPr id="117" name="Google Shape;117;p27"/>
          <p:cNvSpPr txBox="1">
            <a:spLocks noGrp="1"/>
          </p:cNvSpPr>
          <p:nvPr>
            <p:ph type="subTitle" idx="4294967295"/>
          </p:nvPr>
        </p:nvSpPr>
        <p:spPr>
          <a:xfrm>
            <a:off x="2569800" y="732776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SHODO</a:t>
            </a:r>
            <a:endParaRPr b="1" dirty="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" name="Groupe 1" descr="Logo Shodo &#10;Crafting subtainable code we do">
            <a:extLst>
              <a:ext uri="{FF2B5EF4-FFF2-40B4-BE49-F238E27FC236}">
                <a16:creationId xmlns:a16="http://schemas.microsoft.com/office/drawing/2014/main" id="{5E57CE84-3CB7-EC73-428C-999E85BEF40A}"/>
              </a:ext>
            </a:extLst>
          </p:cNvPr>
          <p:cNvGrpSpPr/>
          <p:nvPr/>
        </p:nvGrpSpPr>
        <p:grpSpPr>
          <a:xfrm>
            <a:off x="92562" y="105150"/>
            <a:ext cx="1297576" cy="486300"/>
            <a:chOff x="92562" y="105150"/>
            <a:chExt cx="1297576" cy="486300"/>
          </a:xfrm>
        </p:grpSpPr>
        <p:pic>
          <p:nvPicPr>
            <p:cNvPr id="115" name="Google Shape;115;p27" descr="Logo Shodo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2562" y="105150"/>
              <a:ext cx="484162" cy="48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27" descr="Crafting subtainable code we 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49270" y="186408"/>
              <a:ext cx="740868" cy="32378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357388" y="1397357"/>
            <a:ext cx="8429223" cy="18607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Quelle est la différence entre une personne handicapée et une personne en situation de handicap ?</a:t>
            </a:r>
            <a:endParaRPr dirty="0"/>
          </a:p>
        </p:txBody>
      </p:sp>
      <p:sp>
        <p:nvSpPr>
          <p:cNvPr id="184" name="Google Shape;184;p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172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EFFAB4-4F58-4A2E-37CA-E1B900BD15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8125" y="1364655"/>
            <a:ext cx="3181350" cy="2430870"/>
          </a:xfrm>
        </p:spPr>
        <p:txBody>
          <a:bodyPr/>
          <a:lstStyle/>
          <a:p>
            <a:pPr algn="ctr"/>
            <a:r>
              <a:rPr lang="fr-FR" sz="4800" dirty="0">
                <a:latin typeface="Spectral" panose="020B0604020202020204" charset="0"/>
              </a:rPr>
              <a:t>Situations</a:t>
            </a:r>
            <a:r>
              <a:rPr lang="fr-FR" sz="4800" baseline="0" dirty="0">
                <a:latin typeface="Spectral" panose="020B0604020202020204" charset="0"/>
              </a:rPr>
              <a:t> de handicap</a:t>
            </a:r>
            <a:endParaRPr lang="fr-FR" sz="4800" dirty="0">
              <a:latin typeface="Spectral" panose="020B0604020202020204" charset="0"/>
            </a:endParaRPr>
          </a:p>
        </p:txBody>
      </p:sp>
      <p:pic>
        <p:nvPicPr>
          <p:cNvPr id="8" name="Image 7" descr="5 situations de handicap : mobilité, vision, audition, voix et intellectuel.&#10;3 types de situations de handicap : permanent, temporaire et situationnel.&#10;&#10;Pour la mobilité : un bras, une blessure au bras, jeune parent.&#10;&#10;Pour la vision : aveugle, cataracte, hypersensibilité à la lumière.&#10;&#10;Pour l'audition : sourd(e), infection de l'oreille, barman&#10;&#10;Pour la voix : non verbal, laryngite, fort accent.&#10;&#10;Pour l'intellectuel : dyslexie, migraine, surcharge sensorielle.">
            <a:extLst>
              <a:ext uri="{FF2B5EF4-FFF2-40B4-BE49-F238E27FC236}">
                <a16:creationId xmlns:a16="http://schemas.microsoft.com/office/drawing/2014/main" id="{9905E18A-6B82-FCC2-1CE2-DDE12D33B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931" y="8340"/>
            <a:ext cx="4294338" cy="51435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41676EC-58F2-6901-D371-475EB2C6F365}"/>
              </a:ext>
            </a:extLst>
          </p:cNvPr>
          <p:cNvSpPr txBox="1"/>
          <p:nvPr/>
        </p:nvSpPr>
        <p:spPr>
          <a:xfrm>
            <a:off x="0" y="4888939"/>
            <a:ext cx="26272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/>
              <a:t>© Inspiré de </a:t>
            </a:r>
            <a:r>
              <a:rPr lang="fr-FR" sz="1000" dirty="0">
                <a:hlinkClick r:id="rId4"/>
              </a:rPr>
              <a:t>Microsoft Inclusive Design</a:t>
            </a:r>
            <a:endParaRPr lang="fr-FR" sz="1000" dirty="0"/>
          </a:p>
        </p:txBody>
      </p:sp>
      <p:sp>
        <p:nvSpPr>
          <p:cNvPr id="357" name="Google Shape;357;p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0439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1181" y="1738950"/>
            <a:ext cx="832800" cy="8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608081" y="1918105"/>
            <a:ext cx="579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7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4</a:t>
            </a:r>
            <a:endParaRPr sz="47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2672401" y="1275850"/>
            <a:ext cx="4346155" cy="1874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Qu’est ce que l’accessibilité numérique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943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1181" y="1738950"/>
            <a:ext cx="832800" cy="8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575886" y="1911666"/>
            <a:ext cx="579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7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5</a:t>
            </a:r>
            <a:endParaRPr sz="47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2685279" y="1149860"/>
            <a:ext cx="4346155" cy="21140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Présentation du panorama interactif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705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1181" y="1738950"/>
            <a:ext cx="832800" cy="8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608081" y="1916960"/>
            <a:ext cx="579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7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6</a:t>
            </a:r>
            <a:endParaRPr sz="47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2672400" y="1274705"/>
            <a:ext cx="4623481" cy="1874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Amusez-vous 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77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1181" y="1738950"/>
            <a:ext cx="832800" cy="8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608081" y="1916960"/>
            <a:ext cx="579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7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7</a:t>
            </a:r>
            <a:endParaRPr sz="47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2672400" y="1274705"/>
            <a:ext cx="4623481" cy="1874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Exposé de vos reflexions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394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1181" y="1738950"/>
            <a:ext cx="832800" cy="8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608081" y="1916960"/>
            <a:ext cx="579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7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8</a:t>
            </a:r>
            <a:endParaRPr sz="47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2672400" y="1274705"/>
            <a:ext cx="4623481" cy="1874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4949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38534" y="1398326"/>
            <a:ext cx="435600" cy="435600"/>
            <a:chOff x="1756363" y="1443138"/>
            <a:chExt cx="435600" cy="435600"/>
          </a:xfrm>
        </p:grpSpPr>
        <p:sp>
          <p:nvSpPr>
            <p:cNvPr id="386" name="Google Shape;386;p51"/>
            <p:cNvSpPr/>
            <p:nvPr/>
          </p:nvSpPr>
          <p:spPr>
            <a:xfrm>
              <a:off x="1756363" y="1443138"/>
              <a:ext cx="435600" cy="435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pic>
          <p:nvPicPr>
            <p:cNvPr id="387" name="Google Shape;387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69400" y="1551413"/>
              <a:ext cx="209550" cy="219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1" name="Google Shape;381;p51"/>
          <p:cNvSpPr txBox="1">
            <a:spLocks noGrp="1"/>
          </p:cNvSpPr>
          <p:nvPr>
            <p:ph type="ctrTitle" idx="4294967295"/>
          </p:nvPr>
        </p:nvSpPr>
        <p:spPr>
          <a:xfrm>
            <a:off x="2351788" y="116146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0" dirty="0">
                <a:latin typeface="Spectral"/>
                <a:ea typeface="Spectral"/>
                <a:cs typeface="Spectral"/>
                <a:sym typeface="Spectral"/>
              </a:rPr>
              <a:t>Merci !</a:t>
            </a:r>
            <a:endParaRPr sz="8000"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82" name="Google Shape;382;p51"/>
          <p:cNvSpPr txBox="1">
            <a:spLocks noGrp="1"/>
          </p:cNvSpPr>
          <p:nvPr>
            <p:ph type="subTitle" idx="4294967295"/>
          </p:nvPr>
        </p:nvSpPr>
        <p:spPr>
          <a:xfrm>
            <a:off x="2351788" y="2070784"/>
            <a:ext cx="4773428" cy="500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latin typeface="Inter"/>
                <a:ea typeface="Inter"/>
                <a:cs typeface="Inter"/>
                <a:sym typeface="Inter"/>
              </a:rPr>
              <a:t>Avez-vous des questions ?</a:t>
            </a:r>
            <a:endParaRPr dirty="0"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1635C4-FAA3-EF13-8CB3-5B941EAF3394}"/>
              </a:ext>
            </a:extLst>
          </p:cNvPr>
          <p:cNvSpPr txBox="1"/>
          <p:nvPr/>
        </p:nvSpPr>
        <p:spPr>
          <a:xfrm>
            <a:off x="332319" y="3167674"/>
            <a:ext cx="3719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Retrouvez Emmanuelle ABOAF sur </a:t>
            </a:r>
            <a:r>
              <a:rPr lang="fr-FR" dirty="0">
                <a:hlinkClick r:id="rId4"/>
              </a:rPr>
              <a:t>LinkedIn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1D7F44E-8AF7-7CB2-8D0A-B9C320A60F4F}"/>
              </a:ext>
            </a:extLst>
          </p:cNvPr>
          <p:cNvSpPr txBox="1"/>
          <p:nvPr/>
        </p:nvSpPr>
        <p:spPr>
          <a:xfrm>
            <a:off x="332319" y="3473606"/>
            <a:ext cx="3252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Retrouvez </a:t>
            </a:r>
            <a:r>
              <a:rPr lang="fr-FR" dirty="0" err="1"/>
              <a:t>Angi</a:t>
            </a:r>
            <a:r>
              <a:rPr lang="fr-FR" dirty="0"/>
              <a:t> GUYARD sur </a:t>
            </a:r>
            <a:r>
              <a:rPr lang="fr-FR" dirty="0">
                <a:hlinkClick r:id="rId5"/>
              </a:rPr>
              <a:t>LinkedIn</a:t>
            </a:r>
            <a:endParaRPr lang="fr-FR" dirty="0"/>
          </a:p>
        </p:txBody>
      </p:sp>
      <p:pic>
        <p:nvPicPr>
          <p:cNvPr id="379" name="Google Shape;379;p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0" y="3987956"/>
            <a:ext cx="9144000" cy="183006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  <p:grpSp>
        <p:nvGrpSpPr>
          <p:cNvPr id="4" name="Groupe 3" descr="Logo Shodo&#10;Crafting sustainable code we do">
            <a:extLst>
              <a:ext uri="{FF2B5EF4-FFF2-40B4-BE49-F238E27FC236}">
                <a16:creationId xmlns:a16="http://schemas.microsoft.com/office/drawing/2014/main" id="{BA5C96A3-5762-C3D0-26B1-766E3E0F0BF8}"/>
              </a:ext>
            </a:extLst>
          </p:cNvPr>
          <p:cNvGrpSpPr/>
          <p:nvPr/>
        </p:nvGrpSpPr>
        <p:grpSpPr>
          <a:xfrm>
            <a:off x="7125216" y="3556507"/>
            <a:ext cx="1714900" cy="642700"/>
            <a:chOff x="7125216" y="3556507"/>
            <a:chExt cx="1714900" cy="642700"/>
          </a:xfrm>
        </p:grpSpPr>
        <p:pic>
          <p:nvPicPr>
            <p:cNvPr id="383" name="Google Shape;383;p5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25216" y="3556507"/>
              <a:ext cx="639878" cy="64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5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860971" y="3663898"/>
              <a:ext cx="979145" cy="4279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Image 4" descr="Code barre pour accéder aux ressources">
            <a:extLst>
              <a:ext uri="{FF2B5EF4-FFF2-40B4-BE49-F238E27FC236}">
                <a16:creationId xmlns:a16="http://schemas.microsoft.com/office/drawing/2014/main" id="{4BC8BE4D-4EEF-7599-333A-1BF4A69AE50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6732" t="8225" r="6958" b="7989"/>
          <a:stretch/>
        </p:blipFill>
        <p:spPr>
          <a:xfrm>
            <a:off x="7742522" y="131450"/>
            <a:ext cx="1216042" cy="118048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D07A99A-36DE-E354-6D9E-1E8253A9CDB4}"/>
              </a:ext>
            </a:extLst>
          </p:cNvPr>
          <p:cNvSpPr txBox="1"/>
          <p:nvPr/>
        </p:nvSpPr>
        <p:spPr>
          <a:xfrm>
            <a:off x="7785324" y="1253259"/>
            <a:ext cx="1130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linkClick r:id="rId10"/>
              </a:rPr>
              <a:t>Ressources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0043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2"/>
          <p:cNvSpPr txBox="1">
            <a:spLocks noGrp="1"/>
          </p:cNvSpPr>
          <p:nvPr>
            <p:ph type="title"/>
          </p:nvPr>
        </p:nvSpPr>
        <p:spPr>
          <a:xfrm>
            <a:off x="296214" y="34925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Crédits</a:t>
            </a:r>
            <a:endParaRPr dirty="0"/>
          </a:p>
        </p:txBody>
      </p:sp>
      <p:sp>
        <p:nvSpPr>
          <p:cNvPr id="393" name="Google Shape;393;p52"/>
          <p:cNvSpPr txBox="1">
            <a:spLocks noGrp="1"/>
          </p:cNvSpPr>
          <p:nvPr>
            <p:ph type="body" idx="1"/>
          </p:nvPr>
        </p:nvSpPr>
        <p:spPr>
          <a:xfrm>
            <a:off x="296214" y="1232541"/>
            <a:ext cx="5576552" cy="3445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/>
              <a:t>Cet atelier a été réalisé par </a:t>
            </a:r>
            <a:r>
              <a:rPr lang="fr-FR" dirty="0" err="1"/>
              <a:t>Angi</a:t>
            </a:r>
            <a:r>
              <a:rPr lang="fr-FR" dirty="0"/>
              <a:t> Guyard et Emmanuelle </a:t>
            </a:r>
            <a:r>
              <a:rPr lang="fr-FR" dirty="0" err="1"/>
              <a:t>Aboaf</a:t>
            </a:r>
            <a:r>
              <a:rPr lang="fr-FR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</a:rPr>
              <a:t>Un grand merci à </a:t>
            </a:r>
            <a:r>
              <a:rPr lang="fr-FR" dirty="0">
                <a:solidFill>
                  <a:srgbClr val="000000"/>
                </a:solidFill>
                <a:hlinkClick r:id="rId3"/>
              </a:rPr>
              <a:t>Emilie </a:t>
            </a:r>
            <a:r>
              <a:rPr lang="fr-FR" dirty="0" err="1">
                <a:solidFill>
                  <a:srgbClr val="000000"/>
                </a:solidFill>
                <a:hlinkClick r:id="rId3"/>
              </a:rPr>
              <a:t>Deltort</a:t>
            </a:r>
            <a:r>
              <a:rPr lang="fr-FR" dirty="0">
                <a:solidFill>
                  <a:srgbClr val="000000"/>
                </a:solidFill>
                <a:hlinkClick r:id="rId3"/>
              </a:rPr>
              <a:t> - Reflets Oniriques </a:t>
            </a:r>
            <a:r>
              <a:rPr lang="fr-FR" dirty="0">
                <a:solidFill>
                  <a:srgbClr val="000000"/>
                </a:solidFill>
              </a:rPr>
              <a:t>pour les illustrations et le design des cartes.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</a:rPr>
              <a:t>Merci à notre entreprise </a:t>
            </a:r>
            <a:r>
              <a:rPr lang="fr-FR" dirty="0" err="1">
                <a:solidFill>
                  <a:srgbClr val="000000"/>
                </a:solidFill>
                <a:hlinkClick r:id="rId4"/>
              </a:rPr>
              <a:t>Shodo</a:t>
            </a:r>
            <a:r>
              <a:rPr lang="fr-FR" dirty="0">
                <a:solidFill>
                  <a:srgbClr val="000000"/>
                </a:solidFill>
              </a:rPr>
              <a:t> d'avoir financé notre atelier.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</a:rPr>
              <a:t>Les personae sont librement inspirées et traduites des illustrations de </a:t>
            </a:r>
            <a:r>
              <a:rPr lang="fr-FR" dirty="0">
                <a:solidFill>
                  <a:srgbClr val="000000"/>
                </a:solidFill>
                <a:hlinkClick r:id="rId5"/>
              </a:rPr>
              <a:t>Microsoft Inclusive Design (EN)</a:t>
            </a:r>
            <a:r>
              <a:rPr lang="fr-FR" dirty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5" name="Google Shape;395;p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3423" y="2000860"/>
            <a:ext cx="1272074" cy="114188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5802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3"/>
          <p:cNvSpPr txBox="1">
            <a:spLocks noGrp="1"/>
          </p:cNvSpPr>
          <p:nvPr>
            <p:ph type="title"/>
          </p:nvPr>
        </p:nvSpPr>
        <p:spPr>
          <a:xfrm>
            <a:off x="367048" y="22550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Ressources	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63E3334-79B0-C74E-5C53-667BA9242515}"/>
              </a:ext>
            </a:extLst>
          </p:cNvPr>
          <p:cNvSpPr txBox="1"/>
          <p:nvPr/>
        </p:nvSpPr>
        <p:spPr>
          <a:xfrm>
            <a:off x="420316" y="908600"/>
            <a:ext cx="7732012" cy="431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3"/>
              </a:rPr>
              <a:t>Troubles de la vision : sept adultes sur dix portent des lunettes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 – Drees (2014)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4"/>
              </a:rPr>
              <a:t>Le handicap en chiffres - Édition 2023 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– Drees (2023)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5"/>
              </a:rPr>
              <a:t>Microsoft Inclusive Design</a:t>
            </a:r>
            <a:endParaRPr lang="fr-FR" sz="1400" dirty="0">
              <a:solidFill>
                <a:srgbClr val="000000"/>
              </a:solidFill>
              <a:latin typeface="Inter Light" panose="020B0604020202020204" charset="0"/>
              <a:ea typeface="Inter Light" panose="020B0604020202020204" charset="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6"/>
              </a:rPr>
              <a:t>L’accessibilité numérique, et si nous agissons 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– </a:t>
            </a:r>
            <a:r>
              <a:rPr lang="fr-FR" sz="1400" dirty="0" err="1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Atalan</a:t>
            </a:r>
            <a:endParaRPr lang="fr-FR" sz="1400" dirty="0">
              <a:solidFill>
                <a:srgbClr val="000000"/>
              </a:solidFill>
              <a:latin typeface="Inter Light" panose="020B0604020202020204" charset="0"/>
              <a:ea typeface="Inter Light" panose="020B0604020202020204" charset="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7"/>
              </a:rPr>
              <a:t>Comment intégrer une personne autiste ? 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– </a:t>
            </a:r>
            <a:r>
              <a:rPr lang="fr-FR" sz="1400" dirty="0" err="1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Angi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 Guyard à </a:t>
            </a:r>
            <a:r>
              <a:rPr lang="fr-FR" sz="1400" dirty="0" err="1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VoxxedDays</a:t>
            </a:r>
            <a:r>
              <a:rPr lang="fr-FR" sz="140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 Paris</a:t>
            </a:r>
            <a:endParaRPr lang="fr-FR" sz="1400" dirty="0">
              <a:solidFill>
                <a:srgbClr val="000000"/>
              </a:solidFill>
              <a:latin typeface="Inter Light" panose="020B0604020202020204" charset="0"/>
              <a:ea typeface="Inter Light" panose="020B0604020202020204" charset="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8"/>
              </a:rPr>
              <a:t>Au secours, j’ai une personne handicapée dans mon équipe !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 – Emmanuelle </a:t>
            </a:r>
            <a:r>
              <a:rPr lang="fr-FR" sz="1400" dirty="0" err="1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Aboaf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 à l’A11yParis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9"/>
              </a:rPr>
              <a:t>Comment débuter dans l’accessibilité numérique ? 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– Emmanuelle </a:t>
            </a:r>
            <a:r>
              <a:rPr lang="fr-FR" sz="1400" dirty="0" err="1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Aboaf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 à </a:t>
            </a:r>
            <a:r>
              <a:rPr lang="fr-FR" sz="1400" dirty="0" err="1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DevFest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 Toulouse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10"/>
              </a:rPr>
              <a:t>La positive </a:t>
            </a:r>
            <a:r>
              <a:rPr lang="fr-FR" sz="1400" dirty="0" err="1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10"/>
              </a:rPr>
              <a:t>alt-itude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10"/>
              </a:rPr>
              <a:t> ! Un outil d’inclusion pour votre accessibilité 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– </a:t>
            </a:r>
            <a:r>
              <a:rPr lang="fr-FR" sz="1400" dirty="0" err="1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Angi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 Guyard au Forum PHP 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>
                <a:latin typeface="Inter Light" panose="020B0604020202020204" charset="0"/>
                <a:ea typeface="Inter Light" panose="020B0604020202020204" charset="0"/>
                <a:hlinkClick r:id="rId11"/>
              </a:rPr>
              <a:t>Pourquoi l’accessibilité ne peut pas se jouer au cas par cas </a:t>
            </a:r>
            <a:r>
              <a:rPr lang="fr-FR" dirty="0">
                <a:latin typeface="Inter Light" panose="020B0604020202020204" charset="0"/>
                <a:ea typeface="Inter Light" panose="020B0604020202020204" charset="0"/>
              </a:rPr>
              <a:t>– Magali </a:t>
            </a:r>
            <a:r>
              <a:rPr lang="fr-FR" dirty="0" err="1">
                <a:latin typeface="Inter Light" panose="020B0604020202020204" charset="0"/>
                <a:ea typeface="Inter Light" panose="020B0604020202020204" charset="0"/>
              </a:rPr>
              <a:t>Milibergue</a:t>
            </a:r>
            <a:endParaRPr lang="fr-FR" dirty="0">
              <a:latin typeface="Inter Light" panose="020B0604020202020204" charset="0"/>
              <a:ea typeface="Inter Light" panose="020B0604020202020204" charset="0"/>
            </a:endParaRP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12"/>
              </a:rPr>
              <a:t>PDF et accessibilité : la </a:t>
            </a:r>
            <a:r>
              <a:rPr lang="fr-FR" dirty="0">
                <a:latin typeface="Inter Light" panose="020B0604020202020204" charset="0"/>
                <a:ea typeface="Inter Light" panose="020B0604020202020204" charset="0"/>
                <a:hlinkClick r:id="rId12"/>
              </a:rPr>
              <a:t>fausse bonne idée </a:t>
            </a:r>
            <a:r>
              <a:rPr lang="fr-FR" dirty="0">
                <a:latin typeface="Inter Light" panose="020B0604020202020204" charset="0"/>
                <a:ea typeface="Inter Light" panose="020B0604020202020204" charset="0"/>
              </a:rPr>
              <a:t>– Sylvie Duchateau</a:t>
            </a:r>
            <a:endParaRPr lang="fr-FR" sz="1400" dirty="0">
              <a:solidFill>
                <a:srgbClr val="000000"/>
              </a:solidFill>
              <a:latin typeface="Inter Light" panose="020B0604020202020204" charset="0"/>
              <a:ea typeface="Inter Light" panose="020B0604020202020204" charset="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400" dirty="0">
              <a:solidFill>
                <a:srgbClr val="000000"/>
              </a:solidFill>
              <a:latin typeface="Inter Light" panose="020B0604020202020204" charset="0"/>
              <a:ea typeface="Inter Light" panose="020B0604020202020204" charset="0"/>
            </a:endParaRPr>
          </a:p>
        </p:txBody>
      </p:sp>
      <p:sp>
        <p:nvSpPr>
          <p:cNvPr id="403" name="Google Shape;403;p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C4B5478F-1214-787A-95B8-1F7097A5F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5161" y="410758"/>
            <a:ext cx="435600" cy="435600"/>
            <a:chOff x="1215462" y="359243"/>
            <a:chExt cx="435600" cy="435600"/>
          </a:xfrm>
        </p:grpSpPr>
        <p:sp>
          <p:nvSpPr>
            <p:cNvPr id="8" name="Google Shape;134;p29">
              <a:extLst>
                <a:ext uri="{FF2B5EF4-FFF2-40B4-BE49-F238E27FC236}">
                  <a16:creationId xmlns:a16="http://schemas.microsoft.com/office/drawing/2014/main" id="{215A70BE-1CE4-E076-0BE4-BBF1B8968B7F}"/>
                </a:ext>
              </a:extLst>
            </p:cNvPr>
            <p:cNvSpPr>
              <a:spLocks/>
            </p:cNvSpPr>
            <p:nvPr/>
          </p:nvSpPr>
          <p:spPr>
            <a:xfrm>
              <a:off x="1215462" y="359243"/>
              <a:ext cx="435600" cy="435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pic>
          <p:nvPicPr>
            <p:cNvPr id="9" name="Google Shape;135;p29">
              <a:extLst>
                <a:ext uri="{FF2B5EF4-FFF2-40B4-BE49-F238E27FC236}">
                  <a16:creationId xmlns:a16="http://schemas.microsoft.com/office/drawing/2014/main" id="{68750199-C5C6-E1EB-4647-FE39C95B3E0E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328499" y="467518"/>
              <a:ext cx="209550" cy="219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Google Shape;130;p29">
            <a:extLst>
              <a:ext uri="{FF2B5EF4-FFF2-40B4-BE49-F238E27FC236}">
                <a16:creationId xmlns:a16="http://schemas.microsoft.com/office/drawing/2014/main" id="{33EF47DB-A26F-E599-45F6-9328603E26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59046" y="62813"/>
            <a:ext cx="6025907" cy="1159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tabLst/>
              <a:defRPr/>
            </a:pPr>
            <a:r>
              <a:rPr kumimoji="0" lang="fr-FR" sz="4800" b="1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Spectral"/>
                <a:ea typeface="Spectral"/>
                <a:cs typeface="Spectral"/>
                <a:sym typeface="Spectral"/>
              </a:rPr>
              <a:t>Angi</a:t>
            </a:r>
            <a:r>
              <a:rPr kumimoji="0" lang="fr-FR" sz="480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Spectral"/>
                <a:ea typeface="Spectral"/>
                <a:cs typeface="Spectral"/>
                <a:sym typeface="Spectral"/>
              </a:rPr>
              <a:t> &amp; Emmanuelle</a:t>
            </a:r>
          </a:p>
        </p:txBody>
      </p:sp>
      <p:pic>
        <p:nvPicPr>
          <p:cNvPr id="12" name="Image 11" descr="Yeeso">
            <a:extLst>
              <a:ext uri="{FF2B5EF4-FFF2-40B4-BE49-F238E27FC236}">
                <a16:creationId xmlns:a16="http://schemas.microsoft.com/office/drawing/2014/main" id="{C115FF70-A048-0787-8E85-B814AB519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40" y="1659307"/>
            <a:ext cx="1615316" cy="538439"/>
          </a:xfrm>
          <a:prstGeom prst="rect">
            <a:avLst/>
          </a:prstGeom>
        </p:spPr>
      </p:pic>
      <p:pic>
        <p:nvPicPr>
          <p:cNvPr id="19" name="Picture 2" descr="Compositech">
            <a:extLst>
              <a:ext uri="{FF2B5EF4-FFF2-40B4-BE49-F238E27FC236}">
                <a16:creationId xmlns:a16="http://schemas.microsoft.com/office/drawing/2014/main" id="{662BEFF4-7C61-63C4-B5F7-4326A01F4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57" y="2503290"/>
            <a:ext cx="19050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Duchess france">
            <a:extLst>
              <a:ext uri="{FF2B5EF4-FFF2-40B4-BE49-F238E27FC236}">
                <a16:creationId xmlns:a16="http://schemas.microsoft.com/office/drawing/2014/main" id="{E423DA21-9345-B488-F3B5-2E73562EF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98" y="3465576"/>
            <a:ext cx="2048717" cy="90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oogle Shape;189;p36" descr="Portrait d'Angi">
            <a:extLst>
              <a:ext uri="{FF2B5EF4-FFF2-40B4-BE49-F238E27FC236}">
                <a16:creationId xmlns:a16="http://schemas.microsoft.com/office/drawing/2014/main" id="{518A57B3-9E24-BCF9-5D1E-39EBBCA66761}"/>
              </a:ext>
            </a:extLst>
          </p:cNvPr>
          <p:cNvPicPr preferRelativeResize="0"/>
          <p:nvPr/>
        </p:nvPicPr>
        <p:blipFill>
          <a:blip r:embed="rId6"/>
          <a:srcRect/>
          <a:stretch/>
        </p:blipFill>
        <p:spPr>
          <a:xfrm>
            <a:off x="2235506" y="1255112"/>
            <a:ext cx="1800000" cy="180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" name="Image 13" descr="Shodo Nantes">
            <a:extLst>
              <a:ext uri="{FF2B5EF4-FFF2-40B4-BE49-F238E27FC236}">
                <a16:creationId xmlns:a16="http://schemas.microsoft.com/office/drawing/2014/main" id="{552F830C-FAA8-63BC-E08F-8CF69C0677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5506" y="1336647"/>
            <a:ext cx="1603102" cy="1603102"/>
          </a:xfrm>
          <a:prstGeom prst="rect">
            <a:avLst/>
          </a:prstGeom>
        </p:spPr>
      </p:pic>
      <p:pic>
        <p:nvPicPr>
          <p:cNvPr id="15" name="Google Shape;189;p36" descr="Portrait d'Emmanuelle">
            <a:extLst>
              <a:ext uri="{FF2B5EF4-FFF2-40B4-BE49-F238E27FC236}">
                <a16:creationId xmlns:a16="http://schemas.microsoft.com/office/drawing/2014/main" id="{8453F66A-4441-28B4-47EA-5972F55D9D3B}"/>
              </a:ext>
            </a:extLst>
          </p:cNvPr>
          <p:cNvPicPr preferRelativeResize="0"/>
          <p:nvPr/>
        </p:nvPicPr>
        <p:blipFill>
          <a:blip r:embed="rId8"/>
          <a:srcRect t="12500" b="12500"/>
          <a:stretch/>
        </p:blipFill>
        <p:spPr>
          <a:xfrm>
            <a:off x="2247464" y="3170475"/>
            <a:ext cx="1800000" cy="180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" name="Image 15" descr="Shodo">
            <a:extLst>
              <a:ext uri="{FF2B5EF4-FFF2-40B4-BE49-F238E27FC236}">
                <a16:creationId xmlns:a16="http://schemas.microsoft.com/office/drawing/2014/main" id="{1ACD38D7-0598-5902-140A-28E718BEA1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7267" y="3487706"/>
            <a:ext cx="1059581" cy="1165539"/>
          </a:xfrm>
          <a:prstGeom prst="rect">
            <a:avLst/>
          </a:prstGeom>
        </p:spPr>
      </p:pic>
      <p:pic>
        <p:nvPicPr>
          <p:cNvPr id="17" name="Image 16" descr="TAG Contributor Strategy&#10;Deaf &amp; Hard of Hearing Working Group">
            <a:extLst>
              <a:ext uri="{FF2B5EF4-FFF2-40B4-BE49-F238E27FC236}">
                <a16:creationId xmlns:a16="http://schemas.microsoft.com/office/drawing/2014/main" id="{5A7FB07D-7118-5EF6-C235-6636AF977D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3935" y="3304002"/>
            <a:ext cx="3227540" cy="658926"/>
          </a:xfrm>
          <a:prstGeom prst="rect">
            <a:avLst/>
          </a:prstGeom>
        </p:spPr>
      </p:pic>
      <p:pic>
        <p:nvPicPr>
          <p:cNvPr id="18" name="Picture 4" descr="Women Techmakers">
            <a:extLst>
              <a:ext uri="{FF2B5EF4-FFF2-40B4-BE49-F238E27FC236}">
                <a16:creationId xmlns:a16="http://schemas.microsoft.com/office/drawing/2014/main" id="{0A5CB1CE-A837-B7EA-1778-91FFF029C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406" y="4070475"/>
            <a:ext cx="1524533" cy="6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58;p32">
            <a:extLst>
              <a:ext uri="{FF2B5EF4-FFF2-40B4-BE49-F238E27FC236}">
                <a16:creationId xmlns:a16="http://schemas.microsoft.com/office/drawing/2014/main" id="{D5FEA229-0D5E-9734-D91E-DE2D39005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8556625" y="4576763"/>
            <a:ext cx="434975" cy="4349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>
              <a:buClr>
                <a:srgbClr val="000000"/>
              </a:buClr>
              <a:buSzTx/>
              <a:buFont typeface="Arial"/>
              <a:buNone/>
              <a:defRPr/>
            </a:pPr>
            <a:r>
              <a:rPr lang="fr" sz="10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6309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>
            <a:spLocks noGrp="1"/>
          </p:cNvSpPr>
          <p:nvPr>
            <p:ph type="title"/>
          </p:nvPr>
        </p:nvSpPr>
        <p:spPr>
          <a:xfrm>
            <a:off x="533400" y="25598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Atelier (3h)</a:t>
            </a:r>
            <a:endParaRPr dirty="0"/>
          </a:p>
        </p:txBody>
      </p:sp>
      <p:sp>
        <p:nvSpPr>
          <p:cNvPr id="157" name="Google Shape;157;p32"/>
          <p:cNvSpPr txBox="1">
            <a:spLocks noGrp="1"/>
          </p:cNvSpPr>
          <p:nvPr>
            <p:ph type="body" idx="1"/>
          </p:nvPr>
        </p:nvSpPr>
        <p:spPr>
          <a:xfrm>
            <a:off x="1299693" y="1239929"/>
            <a:ext cx="6395434" cy="26636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￮"/>
            </a:pPr>
            <a:r>
              <a:rPr lang="fr-FR" sz="2000" dirty="0"/>
              <a:t>Partie théorique (30 min)</a:t>
            </a:r>
            <a:endParaRPr sz="2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￮"/>
            </a:pPr>
            <a:r>
              <a:rPr lang="fr-FR" sz="2000" dirty="0"/>
              <a:t>Première partie interactive (45 min)</a:t>
            </a:r>
            <a:endParaRPr sz="2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￮"/>
            </a:pPr>
            <a:r>
              <a:rPr lang="fr" sz="2000" dirty="0"/>
              <a:t>Pause (15 min)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￮"/>
            </a:pPr>
            <a:r>
              <a:rPr lang="fr" sz="2000" dirty="0"/>
              <a:t>Deuxième partie interactive (30 min)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￮"/>
            </a:pPr>
            <a:r>
              <a:rPr lang="fr" sz="2000" dirty="0"/>
              <a:t>Partage de vos réflexions (20 min)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￮"/>
            </a:pPr>
            <a:r>
              <a:rPr lang="fr" sz="2000" dirty="0"/>
              <a:t>Conclusion (15 min)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￮"/>
            </a:pPr>
            <a:r>
              <a:rPr lang="fr" sz="2000" dirty="0"/>
              <a:t>Séance questions-réponses (15 min)</a:t>
            </a:r>
          </a:p>
        </p:txBody>
      </p:sp>
      <p:sp>
        <p:nvSpPr>
          <p:cNvPr id="158" name="Google Shape;158;p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171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1181" y="1738950"/>
            <a:ext cx="832800" cy="8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608081" y="1905226"/>
            <a:ext cx="579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7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2</a:t>
            </a:r>
            <a:endParaRPr sz="47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2653082" y="1262971"/>
            <a:ext cx="4346155" cy="1874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Objectifs de l’atelier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738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1181" y="1738950"/>
            <a:ext cx="832800" cy="8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608081" y="1918105"/>
            <a:ext cx="579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7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3</a:t>
            </a:r>
            <a:endParaRPr sz="47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2672401" y="1275850"/>
            <a:ext cx="4346155" cy="1874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Etat des lieux du handicap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886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422336" y="708037"/>
            <a:ext cx="8429223" cy="12439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Quel est le pourcentage de personnes handicapées en France ?</a:t>
            </a:r>
            <a:endParaRPr dirty="0"/>
          </a:p>
        </p:txBody>
      </p:sp>
      <p:grpSp>
        <p:nvGrpSpPr>
          <p:cNvPr id="22" name="Groupe 21" descr="9%">
            <a:extLst>
              <a:ext uri="{FF2B5EF4-FFF2-40B4-BE49-F238E27FC236}">
                <a16:creationId xmlns:a16="http://schemas.microsoft.com/office/drawing/2014/main" id="{43B16436-BF84-572F-B235-C17E93D6A34F}"/>
              </a:ext>
            </a:extLst>
          </p:cNvPr>
          <p:cNvGrpSpPr/>
          <p:nvPr/>
        </p:nvGrpSpPr>
        <p:grpSpPr>
          <a:xfrm>
            <a:off x="1872209" y="2482908"/>
            <a:ext cx="1260000" cy="1197000"/>
            <a:chOff x="1827133" y="2392756"/>
            <a:chExt cx="1260000" cy="1197000"/>
          </a:xfrm>
        </p:grpSpPr>
        <p:sp>
          <p:nvSpPr>
            <p:cNvPr id="20" name="Google Shape;143;p30">
              <a:extLst>
                <a:ext uri="{FF2B5EF4-FFF2-40B4-BE49-F238E27FC236}">
                  <a16:creationId xmlns:a16="http://schemas.microsoft.com/office/drawing/2014/main" id="{99056197-1E73-BFAA-279F-D00CCD8B0BB7}"/>
                </a:ext>
              </a:extLst>
            </p:cNvPr>
            <p:cNvSpPr/>
            <p:nvPr/>
          </p:nvSpPr>
          <p:spPr>
            <a:xfrm>
              <a:off x="1827133" y="2392756"/>
              <a:ext cx="1260000" cy="11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1" name="Google Shape;181;p35">
              <a:extLst>
                <a:ext uri="{FF2B5EF4-FFF2-40B4-BE49-F238E27FC236}">
                  <a16:creationId xmlns:a16="http://schemas.microsoft.com/office/drawing/2014/main" id="{11C314FB-AD8B-7AB3-7C0C-76EB54D176D0}"/>
                </a:ext>
              </a:extLst>
            </p:cNvPr>
            <p:cNvSpPr txBox="1">
              <a:spLocks/>
            </p:cNvSpPr>
            <p:nvPr/>
          </p:nvSpPr>
          <p:spPr>
            <a:xfrm>
              <a:off x="1875051" y="2740321"/>
              <a:ext cx="1212082" cy="418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1pPr>
              <a:lvl2pPr marL="914400" marR="0" lvl="1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2pPr>
              <a:lvl3pPr marL="1371600" marR="0" lvl="2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3pPr>
              <a:lvl4pPr marL="1828800" marR="0" lvl="3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4pPr>
              <a:lvl5pPr marL="2286000" marR="0" lvl="4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5pPr>
              <a:lvl6pPr marL="2743200" marR="0" lvl="5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6pPr>
              <a:lvl7pPr marL="3200400" marR="0" lvl="6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7pPr>
              <a:lvl8pPr marL="3657600" marR="0" lvl="7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8pPr>
              <a:lvl9pPr marL="4114800" marR="0" lvl="8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9pPr>
            </a:lstStyle>
            <a:p>
              <a:pPr marL="0" indent="0" algn="ctr">
                <a:buFont typeface="Inter Light"/>
                <a:buNone/>
              </a:pPr>
              <a:r>
                <a:rPr lang="fr" sz="3600" b="1" dirty="0"/>
                <a:t>9%</a:t>
              </a:r>
            </a:p>
          </p:txBody>
        </p:sp>
      </p:grpSp>
      <p:grpSp>
        <p:nvGrpSpPr>
          <p:cNvPr id="17" name="Groupe 16" descr="17%">
            <a:extLst>
              <a:ext uri="{FF2B5EF4-FFF2-40B4-BE49-F238E27FC236}">
                <a16:creationId xmlns:a16="http://schemas.microsoft.com/office/drawing/2014/main" id="{31737CCA-8FB2-E24A-7682-E85A62DF9C5E}"/>
              </a:ext>
            </a:extLst>
          </p:cNvPr>
          <p:cNvGrpSpPr/>
          <p:nvPr/>
        </p:nvGrpSpPr>
        <p:grpSpPr>
          <a:xfrm>
            <a:off x="3276371" y="2482908"/>
            <a:ext cx="1260000" cy="1197000"/>
            <a:chOff x="3145039" y="2392756"/>
            <a:chExt cx="1260000" cy="1197000"/>
          </a:xfrm>
        </p:grpSpPr>
        <p:sp>
          <p:nvSpPr>
            <p:cNvPr id="13" name="Google Shape;143;p30">
              <a:extLst>
                <a:ext uri="{FF2B5EF4-FFF2-40B4-BE49-F238E27FC236}">
                  <a16:creationId xmlns:a16="http://schemas.microsoft.com/office/drawing/2014/main" id="{586649AE-07E8-9048-CFA5-908AD5B337B6}"/>
                </a:ext>
              </a:extLst>
            </p:cNvPr>
            <p:cNvSpPr/>
            <p:nvPr/>
          </p:nvSpPr>
          <p:spPr>
            <a:xfrm>
              <a:off x="3145039" y="2392756"/>
              <a:ext cx="1260000" cy="11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6" name="Google Shape;181;p35">
              <a:extLst>
                <a:ext uri="{FF2B5EF4-FFF2-40B4-BE49-F238E27FC236}">
                  <a16:creationId xmlns:a16="http://schemas.microsoft.com/office/drawing/2014/main" id="{3A35B196-D317-CBE8-77CA-B1D71DFF7A0C}"/>
                </a:ext>
              </a:extLst>
            </p:cNvPr>
            <p:cNvSpPr txBox="1">
              <a:spLocks/>
            </p:cNvSpPr>
            <p:nvPr/>
          </p:nvSpPr>
          <p:spPr>
            <a:xfrm>
              <a:off x="3145039" y="2744157"/>
              <a:ext cx="1212082" cy="418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1pPr>
              <a:lvl2pPr marL="914400" marR="0" lvl="1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2pPr>
              <a:lvl3pPr marL="1371600" marR="0" lvl="2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3pPr>
              <a:lvl4pPr marL="1828800" marR="0" lvl="3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4pPr>
              <a:lvl5pPr marL="2286000" marR="0" lvl="4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5pPr>
              <a:lvl6pPr marL="2743200" marR="0" lvl="5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6pPr>
              <a:lvl7pPr marL="3200400" marR="0" lvl="6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7pPr>
              <a:lvl8pPr marL="3657600" marR="0" lvl="7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8pPr>
              <a:lvl9pPr marL="4114800" marR="0" lvl="8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9pPr>
            </a:lstStyle>
            <a:p>
              <a:pPr marL="0" indent="0" algn="ctr">
                <a:buFont typeface="Inter Light"/>
                <a:buNone/>
              </a:pPr>
              <a:r>
                <a:rPr lang="fr" sz="3600" b="1" dirty="0"/>
                <a:t>17%</a:t>
              </a:r>
            </a:p>
          </p:txBody>
        </p:sp>
      </p:grpSp>
      <p:grpSp>
        <p:nvGrpSpPr>
          <p:cNvPr id="16" name="Groupe 15" descr="32%">
            <a:extLst>
              <a:ext uri="{FF2B5EF4-FFF2-40B4-BE49-F238E27FC236}">
                <a16:creationId xmlns:a16="http://schemas.microsoft.com/office/drawing/2014/main" id="{F8973FAE-CCEF-16E1-0A12-80D0F8DBC825}"/>
              </a:ext>
            </a:extLst>
          </p:cNvPr>
          <p:cNvGrpSpPr/>
          <p:nvPr/>
        </p:nvGrpSpPr>
        <p:grpSpPr>
          <a:xfrm>
            <a:off x="4739295" y="2482908"/>
            <a:ext cx="1334115" cy="1197000"/>
            <a:chOff x="4610333" y="2392756"/>
            <a:chExt cx="1334115" cy="1197000"/>
          </a:xfrm>
        </p:grpSpPr>
        <p:sp>
          <p:nvSpPr>
            <p:cNvPr id="11" name="Google Shape;143;p30">
              <a:extLst>
                <a:ext uri="{FF2B5EF4-FFF2-40B4-BE49-F238E27FC236}">
                  <a16:creationId xmlns:a16="http://schemas.microsoft.com/office/drawing/2014/main" id="{7B6FC771-A26C-FC19-659A-92E3F314420B}"/>
                </a:ext>
              </a:extLst>
            </p:cNvPr>
            <p:cNvSpPr/>
            <p:nvPr/>
          </p:nvSpPr>
          <p:spPr>
            <a:xfrm>
              <a:off x="4610333" y="2392756"/>
              <a:ext cx="1260000" cy="11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7" name="Google Shape;181;p35">
              <a:extLst>
                <a:ext uri="{FF2B5EF4-FFF2-40B4-BE49-F238E27FC236}">
                  <a16:creationId xmlns:a16="http://schemas.microsoft.com/office/drawing/2014/main" id="{CFA1666F-85F7-E509-EE3B-A26959728D26}"/>
                </a:ext>
              </a:extLst>
            </p:cNvPr>
            <p:cNvSpPr txBox="1">
              <a:spLocks/>
            </p:cNvSpPr>
            <p:nvPr/>
          </p:nvSpPr>
          <p:spPr>
            <a:xfrm>
              <a:off x="4623630" y="2740321"/>
              <a:ext cx="1320818" cy="418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1pPr>
              <a:lvl2pPr marL="914400" marR="0" lvl="1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2pPr>
              <a:lvl3pPr marL="1371600" marR="0" lvl="2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3pPr>
              <a:lvl4pPr marL="1828800" marR="0" lvl="3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4pPr>
              <a:lvl5pPr marL="2286000" marR="0" lvl="4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5pPr>
              <a:lvl6pPr marL="2743200" marR="0" lvl="5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6pPr>
              <a:lvl7pPr marL="3200400" marR="0" lvl="6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7pPr>
              <a:lvl8pPr marL="3657600" marR="0" lvl="7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8pPr>
              <a:lvl9pPr marL="4114800" marR="0" lvl="8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9pPr>
            </a:lstStyle>
            <a:p>
              <a:pPr marL="0" indent="0" algn="ctr">
                <a:buFont typeface="Inter Light"/>
                <a:buNone/>
              </a:pPr>
              <a:r>
                <a:rPr lang="fr" sz="3600" b="1" dirty="0"/>
                <a:t>32%</a:t>
              </a:r>
            </a:p>
          </p:txBody>
        </p:sp>
      </p:grpSp>
      <p:grpSp>
        <p:nvGrpSpPr>
          <p:cNvPr id="15" name="Groupe 14" descr="48%">
            <a:extLst>
              <a:ext uri="{FF2B5EF4-FFF2-40B4-BE49-F238E27FC236}">
                <a16:creationId xmlns:a16="http://schemas.microsoft.com/office/drawing/2014/main" id="{50D01675-0315-B9B1-6D20-B18063F7EF8B}"/>
              </a:ext>
            </a:extLst>
          </p:cNvPr>
          <p:cNvGrpSpPr/>
          <p:nvPr/>
        </p:nvGrpSpPr>
        <p:grpSpPr>
          <a:xfrm>
            <a:off x="6147524" y="2482908"/>
            <a:ext cx="1320818" cy="1197000"/>
            <a:chOff x="6014666" y="2392756"/>
            <a:chExt cx="1320818" cy="1197000"/>
          </a:xfrm>
        </p:grpSpPr>
        <p:sp>
          <p:nvSpPr>
            <p:cNvPr id="12" name="Google Shape;143;p30">
              <a:extLst>
                <a:ext uri="{FF2B5EF4-FFF2-40B4-BE49-F238E27FC236}">
                  <a16:creationId xmlns:a16="http://schemas.microsoft.com/office/drawing/2014/main" id="{6A118977-DEF4-730A-DCFF-DA01977D8186}"/>
                </a:ext>
              </a:extLst>
            </p:cNvPr>
            <p:cNvSpPr/>
            <p:nvPr/>
          </p:nvSpPr>
          <p:spPr>
            <a:xfrm>
              <a:off x="6014666" y="2392756"/>
              <a:ext cx="1260000" cy="11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8" name="Google Shape;181;p35">
              <a:extLst>
                <a:ext uri="{FF2B5EF4-FFF2-40B4-BE49-F238E27FC236}">
                  <a16:creationId xmlns:a16="http://schemas.microsoft.com/office/drawing/2014/main" id="{EB0D9C6D-EF4A-4288-DC3D-FBC10F943458}"/>
                </a:ext>
              </a:extLst>
            </p:cNvPr>
            <p:cNvSpPr txBox="1">
              <a:spLocks/>
            </p:cNvSpPr>
            <p:nvPr/>
          </p:nvSpPr>
          <p:spPr>
            <a:xfrm>
              <a:off x="6014666" y="2740321"/>
              <a:ext cx="1320818" cy="418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1pPr>
              <a:lvl2pPr marL="914400" marR="0" lvl="1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2pPr>
              <a:lvl3pPr marL="1371600" marR="0" lvl="2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3pPr>
              <a:lvl4pPr marL="1828800" marR="0" lvl="3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4pPr>
              <a:lvl5pPr marL="2286000" marR="0" lvl="4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5pPr>
              <a:lvl6pPr marL="2743200" marR="0" lvl="5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6pPr>
              <a:lvl7pPr marL="3200400" marR="0" lvl="6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7pPr>
              <a:lvl8pPr marL="3657600" marR="0" lvl="7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8pPr>
              <a:lvl9pPr marL="4114800" marR="0" lvl="8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9pPr>
            </a:lstStyle>
            <a:p>
              <a:pPr marL="0" indent="0" algn="ctr">
                <a:buFont typeface="Inter Light"/>
                <a:buNone/>
              </a:pPr>
              <a:r>
                <a:rPr lang="fr" sz="3600" b="1" dirty="0"/>
                <a:t>48%</a:t>
              </a:r>
            </a:p>
          </p:txBody>
        </p:sp>
      </p:grpSp>
      <p:sp>
        <p:nvSpPr>
          <p:cNvPr id="184" name="Google Shape;184;p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34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357388" y="1397357"/>
            <a:ext cx="8429223" cy="18607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Quel est le handicap qui est tellement généralisé qu’on n’y pense pas alors qu’il y a 70% de personnes qui l’ont ?</a:t>
            </a:r>
            <a:endParaRPr dirty="0"/>
          </a:p>
        </p:txBody>
      </p:sp>
      <p:sp>
        <p:nvSpPr>
          <p:cNvPr id="184" name="Google Shape;184;p3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278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403018" y="283335"/>
            <a:ext cx="8429223" cy="18746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/>
              <a:t>Quel est le taux de chômage des personnes handicapées en France en sachant qu’au total, le taux de chômage comportant les personnes sans handicap est de 7,5% ?</a:t>
            </a:r>
            <a:endParaRPr sz="2800" dirty="0"/>
          </a:p>
        </p:txBody>
      </p:sp>
      <p:grpSp>
        <p:nvGrpSpPr>
          <p:cNvPr id="22" name="Groupe 21" descr="5%">
            <a:extLst>
              <a:ext uri="{FF2B5EF4-FFF2-40B4-BE49-F238E27FC236}">
                <a16:creationId xmlns:a16="http://schemas.microsoft.com/office/drawing/2014/main" id="{43B16436-BF84-572F-B235-C17E93D6A34F}"/>
              </a:ext>
            </a:extLst>
          </p:cNvPr>
          <p:cNvGrpSpPr/>
          <p:nvPr/>
        </p:nvGrpSpPr>
        <p:grpSpPr>
          <a:xfrm>
            <a:off x="1872209" y="2482908"/>
            <a:ext cx="1260000" cy="1197000"/>
            <a:chOff x="1827133" y="2392756"/>
            <a:chExt cx="1260000" cy="1197000"/>
          </a:xfrm>
        </p:grpSpPr>
        <p:sp>
          <p:nvSpPr>
            <p:cNvPr id="20" name="Google Shape;143;p30">
              <a:extLst>
                <a:ext uri="{FF2B5EF4-FFF2-40B4-BE49-F238E27FC236}">
                  <a16:creationId xmlns:a16="http://schemas.microsoft.com/office/drawing/2014/main" id="{99056197-1E73-BFAA-279F-D00CCD8B0BB7}"/>
                </a:ext>
              </a:extLst>
            </p:cNvPr>
            <p:cNvSpPr/>
            <p:nvPr/>
          </p:nvSpPr>
          <p:spPr>
            <a:xfrm>
              <a:off x="1827133" y="2392756"/>
              <a:ext cx="1260000" cy="11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1" name="Google Shape;181;p35">
              <a:extLst>
                <a:ext uri="{FF2B5EF4-FFF2-40B4-BE49-F238E27FC236}">
                  <a16:creationId xmlns:a16="http://schemas.microsoft.com/office/drawing/2014/main" id="{11C314FB-AD8B-7AB3-7C0C-76EB54D176D0}"/>
                </a:ext>
              </a:extLst>
            </p:cNvPr>
            <p:cNvSpPr txBox="1">
              <a:spLocks/>
            </p:cNvSpPr>
            <p:nvPr/>
          </p:nvSpPr>
          <p:spPr>
            <a:xfrm>
              <a:off x="1851092" y="2740321"/>
              <a:ext cx="1212082" cy="418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1pPr>
              <a:lvl2pPr marL="914400" marR="0" lvl="1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2pPr>
              <a:lvl3pPr marL="1371600" marR="0" lvl="2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3pPr>
              <a:lvl4pPr marL="1828800" marR="0" lvl="3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4pPr>
              <a:lvl5pPr marL="2286000" marR="0" lvl="4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5pPr>
              <a:lvl6pPr marL="2743200" marR="0" lvl="5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6pPr>
              <a:lvl7pPr marL="3200400" marR="0" lvl="6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7pPr>
              <a:lvl8pPr marL="3657600" marR="0" lvl="7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8pPr>
              <a:lvl9pPr marL="4114800" marR="0" lvl="8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9pPr>
            </a:lstStyle>
            <a:p>
              <a:pPr marL="0" indent="0" algn="ctr">
                <a:buFont typeface="Inter Light"/>
                <a:buNone/>
              </a:pPr>
              <a:r>
                <a:rPr lang="fr" sz="3600" b="1" dirty="0"/>
                <a:t>5%</a:t>
              </a:r>
            </a:p>
          </p:txBody>
        </p:sp>
      </p:grpSp>
      <p:grpSp>
        <p:nvGrpSpPr>
          <p:cNvPr id="17" name="Groupe 16" descr="8%">
            <a:extLst>
              <a:ext uri="{FF2B5EF4-FFF2-40B4-BE49-F238E27FC236}">
                <a16:creationId xmlns:a16="http://schemas.microsoft.com/office/drawing/2014/main" id="{31737CCA-8FB2-E24A-7682-E85A62DF9C5E}"/>
              </a:ext>
            </a:extLst>
          </p:cNvPr>
          <p:cNvGrpSpPr/>
          <p:nvPr/>
        </p:nvGrpSpPr>
        <p:grpSpPr>
          <a:xfrm>
            <a:off x="3276371" y="2482908"/>
            <a:ext cx="1260000" cy="1197000"/>
            <a:chOff x="3145039" y="2392756"/>
            <a:chExt cx="1260000" cy="1197000"/>
          </a:xfrm>
        </p:grpSpPr>
        <p:sp>
          <p:nvSpPr>
            <p:cNvPr id="13" name="Google Shape;143;p30">
              <a:extLst>
                <a:ext uri="{FF2B5EF4-FFF2-40B4-BE49-F238E27FC236}">
                  <a16:creationId xmlns:a16="http://schemas.microsoft.com/office/drawing/2014/main" id="{586649AE-07E8-9048-CFA5-908AD5B337B6}"/>
                </a:ext>
              </a:extLst>
            </p:cNvPr>
            <p:cNvSpPr/>
            <p:nvPr/>
          </p:nvSpPr>
          <p:spPr>
            <a:xfrm>
              <a:off x="3145039" y="2392756"/>
              <a:ext cx="1260000" cy="11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6" name="Google Shape;181;p35">
              <a:extLst>
                <a:ext uri="{FF2B5EF4-FFF2-40B4-BE49-F238E27FC236}">
                  <a16:creationId xmlns:a16="http://schemas.microsoft.com/office/drawing/2014/main" id="{3A35B196-D317-CBE8-77CA-B1D71DFF7A0C}"/>
                </a:ext>
              </a:extLst>
            </p:cNvPr>
            <p:cNvSpPr txBox="1">
              <a:spLocks/>
            </p:cNvSpPr>
            <p:nvPr/>
          </p:nvSpPr>
          <p:spPr>
            <a:xfrm>
              <a:off x="3145039" y="2744157"/>
              <a:ext cx="1260000" cy="418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1pPr>
              <a:lvl2pPr marL="914400" marR="0" lvl="1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2pPr>
              <a:lvl3pPr marL="1371600" marR="0" lvl="2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3pPr>
              <a:lvl4pPr marL="1828800" marR="0" lvl="3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4pPr>
              <a:lvl5pPr marL="2286000" marR="0" lvl="4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5pPr>
              <a:lvl6pPr marL="2743200" marR="0" lvl="5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6pPr>
              <a:lvl7pPr marL="3200400" marR="0" lvl="6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7pPr>
              <a:lvl8pPr marL="3657600" marR="0" lvl="7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8pPr>
              <a:lvl9pPr marL="4114800" marR="0" lvl="8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9pPr>
            </a:lstStyle>
            <a:p>
              <a:pPr marL="0" indent="0" algn="ctr">
                <a:buFont typeface="Inter Light"/>
                <a:buNone/>
              </a:pPr>
              <a:r>
                <a:rPr lang="fr" sz="3600" b="1" dirty="0"/>
                <a:t>8%</a:t>
              </a:r>
            </a:p>
          </p:txBody>
        </p:sp>
      </p:grpSp>
      <p:grpSp>
        <p:nvGrpSpPr>
          <p:cNvPr id="16" name="Groupe 15" descr="12%">
            <a:extLst>
              <a:ext uri="{FF2B5EF4-FFF2-40B4-BE49-F238E27FC236}">
                <a16:creationId xmlns:a16="http://schemas.microsoft.com/office/drawing/2014/main" id="{F8973FAE-CCEF-16E1-0A12-80D0F8DBC825}"/>
              </a:ext>
            </a:extLst>
          </p:cNvPr>
          <p:cNvGrpSpPr/>
          <p:nvPr/>
        </p:nvGrpSpPr>
        <p:grpSpPr>
          <a:xfrm>
            <a:off x="4708886" y="2482908"/>
            <a:ext cx="1320818" cy="1197000"/>
            <a:chOff x="4579924" y="2392756"/>
            <a:chExt cx="1320818" cy="1197000"/>
          </a:xfrm>
        </p:grpSpPr>
        <p:sp>
          <p:nvSpPr>
            <p:cNvPr id="11" name="Google Shape;143;p30">
              <a:extLst>
                <a:ext uri="{FF2B5EF4-FFF2-40B4-BE49-F238E27FC236}">
                  <a16:creationId xmlns:a16="http://schemas.microsoft.com/office/drawing/2014/main" id="{7B6FC771-A26C-FC19-659A-92E3F314420B}"/>
                </a:ext>
              </a:extLst>
            </p:cNvPr>
            <p:cNvSpPr/>
            <p:nvPr/>
          </p:nvSpPr>
          <p:spPr>
            <a:xfrm>
              <a:off x="4610333" y="2392756"/>
              <a:ext cx="1260000" cy="11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7" name="Google Shape;181;p35">
              <a:extLst>
                <a:ext uri="{FF2B5EF4-FFF2-40B4-BE49-F238E27FC236}">
                  <a16:creationId xmlns:a16="http://schemas.microsoft.com/office/drawing/2014/main" id="{CFA1666F-85F7-E509-EE3B-A26959728D26}"/>
                </a:ext>
              </a:extLst>
            </p:cNvPr>
            <p:cNvSpPr txBox="1">
              <a:spLocks/>
            </p:cNvSpPr>
            <p:nvPr/>
          </p:nvSpPr>
          <p:spPr>
            <a:xfrm>
              <a:off x="4579924" y="2740321"/>
              <a:ext cx="1320818" cy="418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1pPr>
              <a:lvl2pPr marL="914400" marR="0" lvl="1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2pPr>
              <a:lvl3pPr marL="1371600" marR="0" lvl="2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3pPr>
              <a:lvl4pPr marL="1828800" marR="0" lvl="3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4pPr>
              <a:lvl5pPr marL="2286000" marR="0" lvl="4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5pPr>
              <a:lvl6pPr marL="2743200" marR="0" lvl="5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6pPr>
              <a:lvl7pPr marL="3200400" marR="0" lvl="6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7pPr>
              <a:lvl8pPr marL="3657600" marR="0" lvl="7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8pPr>
              <a:lvl9pPr marL="4114800" marR="0" lvl="8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9pPr>
            </a:lstStyle>
            <a:p>
              <a:pPr marL="0" indent="0" algn="ctr">
                <a:buFont typeface="Inter Light"/>
                <a:buNone/>
              </a:pPr>
              <a:r>
                <a:rPr lang="fr" sz="3600" b="1" dirty="0"/>
                <a:t>12%</a:t>
              </a:r>
            </a:p>
          </p:txBody>
        </p:sp>
      </p:grpSp>
      <p:grpSp>
        <p:nvGrpSpPr>
          <p:cNvPr id="15" name="Groupe 14" descr="17%">
            <a:extLst>
              <a:ext uri="{FF2B5EF4-FFF2-40B4-BE49-F238E27FC236}">
                <a16:creationId xmlns:a16="http://schemas.microsoft.com/office/drawing/2014/main" id="{50D01675-0315-B9B1-6D20-B18063F7EF8B}"/>
              </a:ext>
            </a:extLst>
          </p:cNvPr>
          <p:cNvGrpSpPr/>
          <p:nvPr/>
        </p:nvGrpSpPr>
        <p:grpSpPr>
          <a:xfrm>
            <a:off x="6117115" y="2482908"/>
            <a:ext cx="1320818" cy="1197000"/>
            <a:chOff x="5984257" y="2392756"/>
            <a:chExt cx="1320818" cy="1197000"/>
          </a:xfrm>
        </p:grpSpPr>
        <p:sp>
          <p:nvSpPr>
            <p:cNvPr id="12" name="Google Shape;143;p30">
              <a:extLst>
                <a:ext uri="{FF2B5EF4-FFF2-40B4-BE49-F238E27FC236}">
                  <a16:creationId xmlns:a16="http://schemas.microsoft.com/office/drawing/2014/main" id="{6A118977-DEF4-730A-DCFF-DA01977D8186}"/>
                </a:ext>
              </a:extLst>
            </p:cNvPr>
            <p:cNvSpPr/>
            <p:nvPr/>
          </p:nvSpPr>
          <p:spPr>
            <a:xfrm>
              <a:off x="6014666" y="2392756"/>
              <a:ext cx="1260000" cy="11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8" name="Google Shape;181;p35">
              <a:extLst>
                <a:ext uri="{FF2B5EF4-FFF2-40B4-BE49-F238E27FC236}">
                  <a16:creationId xmlns:a16="http://schemas.microsoft.com/office/drawing/2014/main" id="{EB0D9C6D-EF4A-4288-DC3D-FBC10F943458}"/>
                </a:ext>
              </a:extLst>
            </p:cNvPr>
            <p:cNvSpPr txBox="1">
              <a:spLocks/>
            </p:cNvSpPr>
            <p:nvPr/>
          </p:nvSpPr>
          <p:spPr>
            <a:xfrm>
              <a:off x="5984257" y="2740321"/>
              <a:ext cx="1320818" cy="418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1pPr>
              <a:lvl2pPr marL="914400" marR="0" lvl="1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2pPr>
              <a:lvl3pPr marL="1371600" marR="0" lvl="2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3pPr>
              <a:lvl4pPr marL="1828800" marR="0" lvl="3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4pPr>
              <a:lvl5pPr marL="2286000" marR="0" lvl="4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5pPr>
              <a:lvl6pPr marL="2743200" marR="0" lvl="5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6pPr>
              <a:lvl7pPr marL="3200400" marR="0" lvl="6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7pPr>
              <a:lvl8pPr marL="3657600" marR="0" lvl="7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8pPr>
              <a:lvl9pPr marL="4114800" marR="0" lvl="8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9pPr>
            </a:lstStyle>
            <a:p>
              <a:pPr marL="0" indent="0" algn="ctr">
                <a:buFont typeface="Inter Light"/>
                <a:buNone/>
              </a:pPr>
              <a:r>
                <a:rPr lang="fr" sz="3600" b="1" dirty="0"/>
                <a:t>17%</a:t>
              </a:r>
            </a:p>
          </p:txBody>
        </p:sp>
      </p:grpSp>
      <p:sp>
        <p:nvSpPr>
          <p:cNvPr id="184" name="Google Shape;184;p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4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5674" y="987477"/>
            <a:ext cx="435600" cy="435600"/>
            <a:chOff x="1756363" y="1443138"/>
            <a:chExt cx="435600" cy="435600"/>
          </a:xfrm>
        </p:grpSpPr>
        <p:sp>
          <p:nvSpPr>
            <p:cNvPr id="279" name="Google Shape;279;p44"/>
            <p:cNvSpPr/>
            <p:nvPr/>
          </p:nvSpPr>
          <p:spPr>
            <a:xfrm>
              <a:off x="1756363" y="1443138"/>
              <a:ext cx="435600" cy="435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pic>
          <p:nvPicPr>
            <p:cNvPr id="280" name="Google Shape;280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69400" y="1551413"/>
              <a:ext cx="209550" cy="219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1" name="Google Shape;271;p44"/>
          <p:cNvSpPr txBox="1">
            <a:spLocks noGrp="1"/>
          </p:cNvSpPr>
          <p:nvPr>
            <p:ph type="ctrTitle" idx="4294967295"/>
          </p:nvPr>
        </p:nvSpPr>
        <p:spPr>
          <a:xfrm>
            <a:off x="1995986" y="681614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 dirty="0">
                <a:latin typeface="Spectral"/>
                <a:ea typeface="Spectral"/>
                <a:cs typeface="Spectral"/>
                <a:sym typeface="Spectral"/>
              </a:rPr>
              <a:t>12 millions</a:t>
            </a:r>
            <a:endParaRPr sz="4200"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2" name="Google Shape;272;p44"/>
          <p:cNvSpPr txBox="1">
            <a:spLocks noGrp="1"/>
          </p:cNvSpPr>
          <p:nvPr>
            <p:ph type="subTitle" idx="4294967295"/>
          </p:nvPr>
        </p:nvSpPr>
        <p:spPr>
          <a:xfrm>
            <a:off x="1995986" y="1292522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400" dirty="0">
                <a:latin typeface="Inter Light"/>
                <a:ea typeface="Inter Light"/>
                <a:cs typeface="Inter Light"/>
                <a:sym typeface="Inter Light"/>
              </a:rPr>
              <a:t>d</a:t>
            </a:r>
            <a:r>
              <a:rPr lang="fr" sz="1400" dirty="0">
                <a:latin typeface="Inter Light"/>
                <a:ea typeface="Inter Light"/>
                <a:cs typeface="Inter Light"/>
                <a:sym typeface="Inter Light"/>
              </a:rPr>
              <a:t>e personnes handicapées en France</a:t>
            </a:r>
            <a:endParaRPr sz="1400" dirty="0">
              <a:latin typeface="Inter Light"/>
              <a:ea typeface="Inter Light"/>
              <a:cs typeface="Inter Light"/>
              <a:sym typeface="Inter Light"/>
            </a:endParaRPr>
          </a:p>
        </p:txBody>
      </p:sp>
      <p:grpSp>
        <p:nvGrpSpPr>
          <p:cNvPr id="281" name="Google Shape;281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5674" y="2315302"/>
            <a:ext cx="435600" cy="435600"/>
            <a:chOff x="1756363" y="1443138"/>
            <a:chExt cx="435600" cy="435600"/>
          </a:xfrm>
        </p:grpSpPr>
        <p:sp>
          <p:nvSpPr>
            <p:cNvPr id="282" name="Google Shape;282;p44"/>
            <p:cNvSpPr/>
            <p:nvPr/>
          </p:nvSpPr>
          <p:spPr>
            <a:xfrm>
              <a:off x="1756363" y="1443138"/>
              <a:ext cx="435600" cy="435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pic>
          <p:nvPicPr>
            <p:cNvPr id="283" name="Google Shape;283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69400" y="1551413"/>
              <a:ext cx="209550" cy="219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5" name="Google Shape;275;p44"/>
          <p:cNvSpPr txBox="1">
            <a:spLocks noGrp="1"/>
          </p:cNvSpPr>
          <p:nvPr>
            <p:ph type="ctrTitle" idx="4294967295"/>
          </p:nvPr>
        </p:nvSpPr>
        <p:spPr>
          <a:xfrm>
            <a:off x="1995986" y="1996061"/>
            <a:ext cx="5769978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 dirty="0">
                <a:latin typeface="Spectral"/>
                <a:ea typeface="Spectral"/>
                <a:cs typeface="Spectral"/>
                <a:sym typeface="Spectral"/>
              </a:rPr>
              <a:t>5 familles de handicap</a:t>
            </a:r>
            <a:endParaRPr sz="4200"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6" name="Google Shape;276;p44"/>
          <p:cNvSpPr txBox="1">
            <a:spLocks noGrp="1"/>
          </p:cNvSpPr>
          <p:nvPr>
            <p:ph type="subTitle" idx="4294967295"/>
          </p:nvPr>
        </p:nvSpPr>
        <p:spPr>
          <a:xfrm>
            <a:off x="1995986" y="2606968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400" dirty="0">
                <a:latin typeface="Inter Light"/>
                <a:ea typeface="Inter Light"/>
                <a:cs typeface="Inter Light"/>
                <a:sym typeface="Inter Light"/>
              </a:rPr>
              <a:t>Cognitif, mental, moteur, psychique et sensoriel</a:t>
            </a:r>
            <a:endParaRPr sz="1400" dirty="0">
              <a:latin typeface="Inter Light"/>
              <a:ea typeface="Inter Light"/>
              <a:cs typeface="Inter Light"/>
              <a:sym typeface="Inter Light"/>
            </a:endParaRPr>
          </a:p>
        </p:txBody>
      </p:sp>
      <p:grpSp>
        <p:nvGrpSpPr>
          <p:cNvPr id="284" name="Google Shape;284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5674" y="3643127"/>
            <a:ext cx="435600" cy="435600"/>
            <a:chOff x="1756363" y="1443138"/>
            <a:chExt cx="435600" cy="435600"/>
          </a:xfrm>
        </p:grpSpPr>
        <p:sp>
          <p:nvSpPr>
            <p:cNvPr id="285" name="Google Shape;285;p44"/>
            <p:cNvSpPr/>
            <p:nvPr/>
          </p:nvSpPr>
          <p:spPr>
            <a:xfrm>
              <a:off x="1756363" y="1443138"/>
              <a:ext cx="435600" cy="435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pic>
          <p:nvPicPr>
            <p:cNvPr id="286" name="Google Shape;286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69400" y="1551413"/>
              <a:ext cx="209550" cy="219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Google Shape;273;p44"/>
          <p:cNvSpPr txBox="1">
            <a:spLocks noGrp="1"/>
          </p:cNvSpPr>
          <p:nvPr>
            <p:ph type="ctrTitle" idx="4294967295"/>
          </p:nvPr>
        </p:nvSpPr>
        <p:spPr>
          <a:xfrm>
            <a:off x="1995986" y="3310507"/>
            <a:ext cx="5995358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200" dirty="0">
                <a:latin typeface="Spectral"/>
                <a:ea typeface="Spectral"/>
                <a:cs typeface="Spectral"/>
                <a:sym typeface="Spectral"/>
              </a:rPr>
              <a:t>95,9%</a:t>
            </a:r>
            <a:endParaRPr sz="4200"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4" name="Google Shape;274;p44"/>
          <p:cNvSpPr txBox="1">
            <a:spLocks noGrp="1"/>
          </p:cNvSpPr>
          <p:nvPr>
            <p:ph type="subTitle" idx="4294967295"/>
          </p:nvPr>
        </p:nvSpPr>
        <p:spPr>
          <a:xfrm>
            <a:off x="1995986" y="3921414"/>
            <a:ext cx="5995358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400" dirty="0">
                <a:latin typeface="Inter Light"/>
                <a:ea typeface="Inter Light"/>
                <a:cs typeface="Inter Light"/>
                <a:sym typeface="Inter Light"/>
              </a:rPr>
              <a:t>D</a:t>
            </a:r>
            <a:r>
              <a:rPr lang="fr" sz="1400" dirty="0">
                <a:latin typeface="Inter Light"/>
                <a:ea typeface="Inter Light"/>
                <a:cs typeface="Inter Light"/>
                <a:sym typeface="Inter Light"/>
              </a:rPr>
              <a:t>es sites webs sont inaccessibles selon le rapport WebAIM en 2023</a:t>
            </a:r>
            <a:endParaRPr sz="1400" dirty="0"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77" name="Google Shape;277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5874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EE1B48"/>
      </a:accent1>
      <a:accent2>
        <a:srgbClr val="660621"/>
      </a:accent2>
      <a:accent3>
        <a:srgbClr val="A60A36"/>
      </a:accent3>
      <a:accent4>
        <a:srgbClr val="CC0C43"/>
      </a:accent4>
      <a:accent5>
        <a:srgbClr val="E60D4C"/>
      </a:accent5>
      <a:accent6>
        <a:srgbClr val="F20F4F"/>
      </a:accent6>
      <a:hlink>
        <a:srgbClr val="EE1B4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91425" tIns="91425" rIns="91425" bIns="91425" anchor="ctr" anchorCtr="0">
        <a:noAutofit/>
      </a:bodyPr>
      <a:lstStyle>
        <a:defPPr algn="l">
          <a:defRPr sz="4800" dirty="0" err="1" smtClean="0">
            <a:latin typeface="Spectral"/>
            <a:ea typeface="Spectral"/>
            <a:cs typeface="Spectral"/>
            <a:sym typeface="Spectr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Microsoft Office PowerPoint</Application>
  <PresentationFormat>Affichage à l'écran (16:9)</PresentationFormat>
  <Paragraphs>80</Paragraphs>
  <Slides>19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Poppins Light</vt:lpstr>
      <vt:lpstr>Arial</vt:lpstr>
      <vt:lpstr>Inter</vt:lpstr>
      <vt:lpstr>Spectral</vt:lpstr>
      <vt:lpstr>Poppins</vt:lpstr>
      <vt:lpstr>Inter Light</vt:lpstr>
      <vt:lpstr>Simple Light</vt:lpstr>
      <vt:lpstr>Cymbeline template</vt:lpstr>
      <vt:lpstr>Immersion dans les Situations de Handicap : participez à un panorama intéractif.</vt:lpstr>
      <vt:lpstr>Angi &amp; Emmanuelle</vt:lpstr>
      <vt:lpstr>Atelier (3h)</vt:lpstr>
      <vt:lpstr>Objectifs de l’atelier</vt:lpstr>
      <vt:lpstr>Etat des lieux du handicap</vt:lpstr>
      <vt:lpstr>Quel est le pourcentage de personnes handicapées en France ?</vt:lpstr>
      <vt:lpstr>Quel est le handicap qui est tellement généralisé qu’on n’y pense pas alors qu’il y a 70% de personnes qui l’ont ?</vt:lpstr>
      <vt:lpstr>Quel est le taux de chômage des personnes handicapées en France en sachant qu’au total, le taux de chômage comportant les personnes sans handicap est de 7,5% ?</vt:lpstr>
      <vt:lpstr>12 millions</vt:lpstr>
      <vt:lpstr>Quelle est la différence entre une personne handicapée et une personne en situation de handicap ?</vt:lpstr>
      <vt:lpstr>Situations de handicap</vt:lpstr>
      <vt:lpstr>Qu’est ce que l’accessibilité numérique ?</vt:lpstr>
      <vt:lpstr>Présentation du panorama interactif</vt:lpstr>
      <vt:lpstr>Amusez-vous !</vt:lpstr>
      <vt:lpstr>Exposé de vos reflexions</vt:lpstr>
      <vt:lpstr>Conclusion</vt:lpstr>
      <vt:lpstr>Merci !</vt:lpstr>
      <vt:lpstr>Crédits</vt:lpstr>
      <vt:lpstr>Ressources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Emmanuelle ABOAF</cp:lastModifiedBy>
  <cp:revision>42</cp:revision>
  <dcterms:modified xsi:type="dcterms:W3CDTF">2024-09-25T10:46:16Z</dcterms:modified>
</cp:coreProperties>
</file>