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4"/>
  </p:notesMasterIdLst>
  <p:sldIdLst>
    <p:sldId id="256" r:id="rId3"/>
    <p:sldId id="317" r:id="rId4"/>
    <p:sldId id="318" r:id="rId5"/>
    <p:sldId id="299" r:id="rId6"/>
    <p:sldId id="298" r:id="rId7"/>
    <p:sldId id="302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01" r:id="rId16"/>
    <p:sldId id="300" r:id="rId17"/>
    <p:sldId id="310" r:id="rId18"/>
    <p:sldId id="314" r:id="rId19"/>
    <p:sldId id="312" r:id="rId20"/>
    <p:sldId id="319" r:id="rId21"/>
    <p:sldId id="313" r:id="rId22"/>
    <p:sldId id="282" r:id="rId23"/>
  </p:sldIdLst>
  <p:sldSz cx="9144000" cy="5143500" type="screen16x9"/>
  <p:notesSz cx="6858000" cy="9144000"/>
  <p:embeddedFontLst>
    <p:embeddedFont>
      <p:font typeface="Inter" panose="020B0604020202020204" charset="0"/>
      <p:regular r:id="rId25"/>
      <p:bold r:id="rId26"/>
      <p:italic r:id="rId27"/>
      <p:boldItalic r:id="rId28"/>
    </p:embeddedFont>
    <p:embeddedFont>
      <p:font typeface="Inter Light" panose="020B060402020202020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oppins Light" panose="00000400000000000000" pitchFamily="2" charset="0"/>
      <p:regular r:id="rId37"/>
      <p:bold r:id="rId38"/>
      <p:italic r:id="rId39"/>
      <p:boldItalic r:id="rId40"/>
    </p:embeddedFont>
    <p:embeddedFont>
      <p:font typeface="Spectral" panose="020B060402020202020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F8E22-B938-4752-B560-229DC63CA82E}">
  <a:tblStyle styleId="{942F8E22-B938-4752-B560-229DC63CA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007D8D-AF31-47E1-820A-931789C7C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870" autoAdjust="0"/>
  </p:normalViewPr>
  <p:slideViewPr>
    <p:cSldViewPr snapToGrid="0">
      <p:cViewPr varScale="1">
        <p:scale>
          <a:sx n="83" d="100"/>
          <a:sy n="83" d="100"/>
        </p:scale>
        <p:origin x="86" y="3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d3ccbd25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d3ccbd25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d3ccbd25_0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3d3ccbd25_0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41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0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3d3ccbd2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3d3ccbd2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3d3ccbd25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3d3ccbd25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56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3d3ccbd25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3d3ccbd25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d3ccbd25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d3ccbd25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2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22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7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6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d3ccbd25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d3ccbd25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5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3031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11600" y="927875"/>
            <a:ext cx="4720800" cy="22239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pectral"/>
              <a:buNone/>
              <a:defRPr sz="5200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87673"/>
            <a:ext cx="9144000" cy="18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569800" y="1855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569800" y="2807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 1">
  <p:cSld name="TITLE_1_2"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569800" y="27702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569800" y="37221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2"/>
            <a:ext cx="9144000" cy="183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6" r:id="rId5"/>
    <p:sldLayoutId id="2147483669" r:id="rId6"/>
    <p:sldLayoutId id="2147483670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nclusive.microsoft.desig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emma11y/panorama-handica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d%C3%A9borah-guyard/" TargetMode="External"/><Relationship Id="rId10" Type="http://schemas.openxmlformats.org/officeDocument/2006/relationships/hyperlink" Target="https://github.com/emma11y/panorama-handicap" TargetMode="External"/><Relationship Id="rId4" Type="http://schemas.openxmlformats.org/officeDocument/2006/relationships/hyperlink" Target="https://www.linkedin.com/in/emmanuelle-aboaf/" TargetMode="Externa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8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0" Type="http://schemas.openxmlformats.org/officeDocument/2006/relationships/image" Target="../media/image16.svg"/><Relationship Id="rId4" Type="http://schemas.openxmlformats.org/officeDocument/2006/relationships/tags" Target="../tags/tag12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bio.cc/RefletsOniriques-dEDesig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inclusive.microsoft.design/" TargetMode="External"/><Relationship Id="rId4" Type="http://schemas.openxmlformats.org/officeDocument/2006/relationships/hyperlink" Target="https://shodo.io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t=4127&amp;v=fD4o5LoEEqw&amp;feature=youtu.be" TargetMode="External"/><Relationship Id="rId3" Type="http://schemas.openxmlformats.org/officeDocument/2006/relationships/hyperlink" Target="https://drees.solidarites-sante.gouv.fr/publications/etudes-et-resultats/troubles-de-la-vision-sept-adultes-sur-dix-portent-des-lunettes-0" TargetMode="External"/><Relationship Id="rId7" Type="http://schemas.openxmlformats.org/officeDocument/2006/relationships/hyperlink" Target="https://www.youtube.com/watch?v=XuJSAutxBpY" TargetMode="External"/><Relationship Id="rId12" Type="http://schemas.openxmlformats.org/officeDocument/2006/relationships/hyperlink" Target="https://access42.net/pdf-accessibilit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talan.fr/agissons/fr/" TargetMode="External"/><Relationship Id="rId11" Type="http://schemas.openxmlformats.org/officeDocument/2006/relationships/hyperlink" Target="https://magalimilbergue.substack.com/p/50-pourquoi-laccessibilite-ne-peut" TargetMode="External"/><Relationship Id="rId5" Type="http://schemas.openxmlformats.org/officeDocument/2006/relationships/hyperlink" Target="https://inclusive.microsoft.design/" TargetMode="External"/><Relationship Id="rId10" Type="http://schemas.openxmlformats.org/officeDocument/2006/relationships/hyperlink" Target="https://afup.org/talks/4404-la-positive-alt-itude-un-outil-d-inclusion-pour-votre-accessibilite" TargetMode="External"/><Relationship Id="rId4" Type="http://schemas.openxmlformats.org/officeDocument/2006/relationships/hyperlink" Target="https://drees.solidarites-sante.gouv.fr/publications-communique-de-presse/panoramas-de-la-drees/le-handicap-en-chiffres-edition-2023" TargetMode="External"/><Relationship Id="rId9" Type="http://schemas.openxmlformats.org/officeDocument/2006/relationships/hyperlink" Target="https://youtu.be/escvx8cKZB0?feature=share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8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7.png"/><Relationship Id="rId5" Type="http://schemas.openxmlformats.org/officeDocument/2006/relationships/tags" Target="../tags/tag6.xml"/><Relationship Id="rId10" Type="http://schemas.openxmlformats.org/officeDocument/2006/relationships/image" Target="../media/image16.svg"/><Relationship Id="rId4" Type="http://schemas.openxmlformats.org/officeDocument/2006/relationships/tags" Target="../tags/tag5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ctrTitle"/>
          </p:nvPr>
        </p:nvSpPr>
        <p:spPr>
          <a:xfrm>
            <a:off x="334643" y="1459800"/>
            <a:ext cx="8603087" cy="22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Immersion dans les Situations de Handicap : </a:t>
            </a:r>
            <a:r>
              <a:rPr lang="en-US" sz="4000" dirty="0" err="1"/>
              <a:t>participez</a:t>
            </a:r>
            <a:r>
              <a:rPr lang="en-US" sz="4000" dirty="0"/>
              <a:t> à un panorama </a:t>
            </a:r>
            <a:r>
              <a:rPr lang="en-US" sz="4000" dirty="0" err="1"/>
              <a:t>intéractif</a:t>
            </a:r>
            <a:r>
              <a:rPr lang="en-US" sz="4000" dirty="0"/>
              <a:t>.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4294967295"/>
          </p:nvPr>
        </p:nvSpPr>
        <p:spPr>
          <a:xfrm>
            <a:off x="2569800" y="732776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SHODO</a:t>
            </a:r>
            <a:endParaRPr b="1" dirty="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" name="Groupe 1" descr="Logo Shodo &#10;Crafting subtainable code we do">
            <a:extLst>
              <a:ext uri="{FF2B5EF4-FFF2-40B4-BE49-F238E27FC236}">
                <a16:creationId xmlns:a16="http://schemas.microsoft.com/office/drawing/2014/main" id="{5E57CE84-3CB7-EC73-428C-999E85BEF40A}"/>
              </a:ext>
            </a:extLst>
          </p:cNvPr>
          <p:cNvGrpSpPr/>
          <p:nvPr/>
        </p:nvGrpSpPr>
        <p:grpSpPr>
          <a:xfrm>
            <a:off x="92562" y="105150"/>
            <a:ext cx="1297576" cy="486300"/>
            <a:chOff x="92562" y="105150"/>
            <a:chExt cx="1297576" cy="486300"/>
          </a:xfrm>
        </p:grpSpPr>
        <p:pic>
          <p:nvPicPr>
            <p:cNvPr id="115" name="Google Shape;115;p27" descr="Logo Shod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562" y="105150"/>
              <a:ext cx="484162" cy="48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7" descr="Crafting subtainable code we 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9270" y="186408"/>
              <a:ext cx="740868" cy="3237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987477"/>
            <a:ext cx="435600" cy="435600"/>
            <a:chOff x="1756363" y="1443138"/>
            <a:chExt cx="435600" cy="435600"/>
          </a:xfrm>
        </p:grpSpPr>
        <p:sp>
          <p:nvSpPr>
            <p:cNvPr id="279" name="Google Shape;279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0" name="Google Shape;28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681614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12 millions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1292522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 personnes handicapées en France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1" name="Google Shape;281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2315302"/>
            <a:ext cx="435600" cy="435600"/>
            <a:chOff x="1756363" y="1443138"/>
            <a:chExt cx="435600" cy="435600"/>
          </a:xfrm>
        </p:grpSpPr>
        <p:sp>
          <p:nvSpPr>
            <p:cNvPr id="282" name="Google Shape;282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3" name="Google Shape;2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1996061"/>
            <a:ext cx="576997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5 familles de handicap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260696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Cognitif, mental, moteur, psychique et sensoriel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4" name="Google Shape;28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3643127"/>
            <a:ext cx="435600" cy="435600"/>
            <a:chOff x="1756363" y="1443138"/>
            <a:chExt cx="435600" cy="435600"/>
          </a:xfrm>
        </p:grpSpPr>
        <p:sp>
          <p:nvSpPr>
            <p:cNvPr id="285" name="Google Shape;285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6" name="Google Shape;28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3310507"/>
            <a:ext cx="599535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dirty="0">
                <a:latin typeface="Spectral"/>
                <a:ea typeface="Spectral"/>
                <a:cs typeface="Spectral"/>
                <a:sym typeface="Spectral"/>
              </a:rPr>
              <a:t>95,9%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3921414"/>
            <a:ext cx="5995358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es sites webs sont inaccessibles selon le rapport WebAIM en 2023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77" name="Google Shape;277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8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Quelle est la différence entre une personne handicapée et une personne en situation de handicap ?</a:t>
            </a:r>
            <a:endParaRPr dirty="0"/>
          </a:p>
        </p:txBody>
      </p: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7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FFAB4-4F58-4A2E-37CA-E1B900BD1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125" y="1364655"/>
            <a:ext cx="3181350" cy="2430870"/>
          </a:xfrm>
        </p:spPr>
        <p:txBody>
          <a:bodyPr/>
          <a:lstStyle/>
          <a:p>
            <a:pPr algn="ctr"/>
            <a:r>
              <a:rPr lang="fr-FR" sz="4800" dirty="0">
                <a:latin typeface="Spectral" panose="020B0604020202020204" charset="0"/>
              </a:rPr>
              <a:t>Situations</a:t>
            </a:r>
            <a:r>
              <a:rPr lang="fr-FR" sz="4800" baseline="0" dirty="0">
                <a:latin typeface="Spectral" panose="020B0604020202020204" charset="0"/>
              </a:rPr>
              <a:t> de handicap</a:t>
            </a:r>
            <a:endParaRPr lang="fr-FR" sz="4800" dirty="0">
              <a:latin typeface="Spectral" panose="020B0604020202020204" charset="0"/>
            </a:endParaRPr>
          </a:p>
        </p:txBody>
      </p:sp>
      <p:pic>
        <p:nvPicPr>
          <p:cNvPr id="8" name="Image 7" descr="5 situations de handicap : mobilité, vision, audition, voix et intellectuel.&#10;3 types de situations de handicap : permanent, temporaire et situationnel.&#10;&#10;Pour la mobilité : un bras, une blessure au bras, jeune parent.&#10;&#10;Pour la vision : aveugle, cataracte, hypersensibilité à la lumière.&#10;&#10;Pour l'audition : sourd(e), infection de l'oreille, barman&#10;&#10;Pour la voix : non verbal, laryngite, fort accent.&#10;&#10;Pour l'intellectuel : dyslexie, migraine, surcharge sensorielle.">
            <a:extLst>
              <a:ext uri="{FF2B5EF4-FFF2-40B4-BE49-F238E27FC236}">
                <a16:creationId xmlns:a16="http://schemas.microsoft.com/office/drawing/2014/main" id="{9905E18A-6B82-FCC2-1CE2-DDE12D33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931" y="8340"/>
            <a:ext cx="4294338" cy="5143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1676EC-58F2-6901-D371-475EB2C6F365}"/>
              </a:ext>
            </a:extLst>
          </p:cNvPr>
          <p:cNvSpPr txBox="1"/>
          <p:nvPr/>
        </p:nvSpPr>
        <p:spPr>
          <a:xfrm>
            <a:off x="0" y="4888939"/>
            <a:ext cx="2627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© Inspiré de </a:t>
            </a:r>
            <a:r>
              <a:rPr lang="fr-FR" sz="1000" dirty="0">
                <a:hlinkClick r:id="rId4"/>
              </a:rPr>
              <a:t>Microsoft Inclusive Design</a:t>
            </a:r>
            <a:endParaRPr lang="fr-FR" sz="1000" dirty="0"/>
          </a:p>
        </p:txBody>
      </p:sp>
      <p:sp>
        <p:nvSpPr>
          <p:cNvPr id="357" name="Google Shape;357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3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Qu’est ce que l’accessibilité numérique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3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575886" y="191166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85279" y="1149860"/>
            <a:ext cx="4346155" cy="2114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panorama interactif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05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Amusez-vous !</a:t>
            </a:r>
            <a:endParaRPr dirty="0"/>
          </a:p>
        </p:txBody>
      </p:sp>
      <p:pic>
        <p:nvPicPr>
          <p:cNvPr id="2" name="Image 1" descr="Code barre pour accéder aux ressources">
            <a:extLst>
              <a:ext uri="{FF2B5EF4-FFF2-40B4-BE49-F238E27FC236}">
                <a16:creationId xmlns:a16="http://schemas.microsoft.com/office/drawing/2014/main" id="{D29D1FDE-3505-44F2-3168-A27236D088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32" t="8225" r="6958" b="7989"/>
          <a:stretch/>
        </p:blipFill>
        <p:spPr>
          <a:xfrm>
            <a:off x="7742522" y="131450"/>
            <a:ext cx="1216042" cy="118048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17EB4B2-E953-CBE2-5FB3-F9C881F1FAFD}"/>
              </a:ext>
            </a:extLst>
          </p:cNvPr>
          <p:cNvSpPr txBox="1"/>
          <p:nvPr/>
        </p:nvSpPr>
        <p:spPr>
          <a:xfrm>
            <a:off x="7785324" y="1253259"/>
            <a:ext cx="113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Ressources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7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Exposé de vos reflexions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4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8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4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38534" y="1398326"/>
            <a:ext cx="435600" cy="435600"/>
            <a:chOff x="1756363" y="1443138"/>
            <a:chExt cx="435600" cy="435600"/>
          </a:xfrm>
        </p:grpSpPr>
        <p:sp>
          <p:nvSpPr>
            <p:cNvPr id="386" name="Google Shape;386;p51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387" name="Google Shape;38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51"/>
          <p:cNvSpPr txBox="1">
            <a:spLocks noGrp="1"/>
          </p:cNvSpPr>
          <p:nvPr>
            <p:ph type="ctrTitle" idx="4294967295"/>
          </p:nvPr>
        </p:nvSpPr>
        <p:spPr>
          <a:xfrm>
            <a:off x="2351788" y="116146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 dirty="0">
                <a:latin typeface="Spectral"/>
                <a:ea typeface="Spectral"/>
                <a:cs typeface="Spectral"/>
                <a:sym typeface="Spectral"/>
              </a:rPr>
              <a:t>Merci !</a:t>
            </a:r>
            <a:endParaRPr sz="80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subTitle" idx="4294967295"/>
          </p:nvPr>
        </p:nvSpPr>
        <p:spPr>
          <a:xfrm>
            <a:off x="2351788" y="2070784"/>
            <a:ext cx="4773428" cy="50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Inter"/>
                <a:ea typeface="Inter"/>
                <a:cs typeface="Inter"/>
                <a:sym typeface="Inter"/>
              </a:rPr>
              <a:t>Avez-vous des questions ?</a:t>
            </a:r>
            <a:endParaRPr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1635C4-FAA3-EF13-8CB3-5B941EAF3394}"/>
              </a:ext>
            </a:extLst>
          </p:cNvPr>
          <p:cNvSpPr txBox="1"/>
          <p:nvPr/>
        </p:nvSpPr>
        <p:spPr>
          <a:xfrm>
            <a:off x="332319" y="3167674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Emmanuelle ABOAF sur </a:t>
            </a:r>
            <a:r>
              <a:rPr lang="fr-FR" dirty="0">
                <a:hlinkClick r:id="rId4"/>
              </a:rPr>
              <a:t>LinkedIn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F44E-8AF7-7CB2-8D0A-B9C320A60F4F}"/>
              </a:ext>
            </a:extLst>
          </p:cNvPr>
          <p:cNvSpPr txBox="1"/>
          <p:nvPr/>
        </p:nvSpPr>
        <p:spPr>
          <a:xfrm>
            <a:off x="332319" y="3473606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</a:t>
            </a:r>
            <a:r>
              <a:rPr lang="fr-FR" dirty="0" err="1"/>
              <a:t>Angi</a:t>
            </a:r>
            <a:r>
              <a:rPr lang="fr-FR" dirty="0"/>
              <a:t> GUYARD sur </a:t>
            </a:r>
            <a:r>
              <a:rPr lang="fr-FR" dirty="0">
                <a:hlinkClick r:id="rId5"/>
              </a:rPr>
              <a:t>LinkedIn</a:t>
            </a:r>
            <a:endParaRPr lang="fr-FR" dirty="0"/>
          </a:p>
        </p:txBody>
      </p:sp>
      <p:pic>
        <p:nvPicPr>
          <p:cNvPr id="379" name="Google Shape;37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987956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grpSp>
        <p:nvGrpSpPr>
          <p:cNvPr id="4" name="Groupe 3" descr="Logo Shodo&#10;Crafting sustainable code we do">
            <a:extLst>
              <a:ext uri="{FF2B5EF4-FFF2-40B4-BE49-F238E27FC236}">
                <a16:creationId xmlns:a16="http://schemas.microsoft.com/office/drawing/2014/main" id="{BA5C96A3-5762-C3D0-26B1-766E3E0F0BF8}"/>
              </a:ext>
            </a:extLst>
          </p:cNvPr>
          <p:cNvGrpSpPr/>
          <p:nvPr/>
        </p:nvGrpSpPr>
        <p:grpSpPr>
          <a:xfrm>
            <a:off x="7125216" y="3556507"/>
            <a:ext cx="1714900" cy="642700"/>
            <a:chOff x="7125216" y="3556507"/>
            <a:chExt cx="1714900" cy="642700"/>
          </a:xfrm>
        </p:grpSpPr>
        <p:pic>
          <p:nvPicPr>
            <p:cNvPr id="383" name="Google Shape;383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25216" y="3556507"/>
              <a:ext cx="639878" cy="64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60971" y="3663898"/>
              <a:ext cx="979145" cy="4279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 4" descr="Code barre pour accéder aux ressources">
            <a:extLst>
              <a:ext uri="{FF2B5EF4-FFF2-40B4-BE49-F238E27FC236}">
                <a16:creationId xmlns:a16="http://schemas.microsoft.com/office/drawing/2014/main" id="{4BC8BE4D-4EEF-7599-333A-1BF4A69AE5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732" t="8225" r="6958" b="7989"/>
          <a:stretch/>
        </p:blipFill>
        <p:spPr>
          <a:xfrm>
            <a:off x="7742522" y="131450"/>
            <a:ext cx="1216042" cy="118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07A99A-36DE-E354-6D9E-1E8253A9CDB4}"/>
              </a:ext>
            </a:extLst>
          </p:cNvPr>
          <p:cNvSpPr txBox="1"/>
          <p:nvPr/>
        </p:nvSpPr>
        <p:spPr>
          <a:xfrm>
            <a:off x="7785324" y="1253259"/>
            <a:ext cx="113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10"/>
              </a:rPr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04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F07673C-FAFE-8DCA-9F05-16A9E66F2F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62500" y="322898"/>
            <a:ext cx="4000500" cy="668654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 fontScale="62500" lnSpcReduction="20000"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00828F3-5B33-62AC-C118-E31EE51B905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6661" y="433226"/>
            <a:ext cx="447999" cy="447999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E606103-F02F-7F3E-103D-8D2F808A83D6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6080" y="462915"/>
            <a:ext cx="777240" cy="38862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3BEF0C5-C4FD-DBEA-7BEB-7E51D089EFF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8680" y="1703070"/>
            <a:ext cx="1737360" cy="17373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691F42-DAED-80FE-4EB6-5221549E9FE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6080" y="1928813"/>
            <a:ext cx="54864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Audience Q&amp;A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AEF9B-9695-AC99-51F8-942E755E74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6080" y="4318000"/>
            <a:ext cx="5486400" cy="3886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audience questions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09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4B5478F-1214-787A-95B8-1F7097A5F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5161" y="410758"/>
            <a:ext cx="435600" cy="435600"/>
            <a:chOff x="1215462" y="359243"/>
            <a:chExt cx="435600" cy="435600"/>
          </a:xfrm>
        </p:grpSpPr>
        <p:sp>
          <p:nvSpPr>
            <p:cNvPr id="8" name="Google Shape;134;p29">
              <a:extLst>
                <a:ext uri="{FF2B5EF4-FFF2-40B4-BE49-F238E27FC236}">
                  <a16:creationId xmlns:a16="http://schemas.microsoft.com/office/drawing/2014/main" id="{215A70BE-1CE4-E076-0BE4-BBF1B8968B7F}"/>
                </a:ext>
              </a:extLst>
            </p:cNvPr>
            <p:cNvSpPr>
              <a:spLocks/>
            </p:cNvSpPr>
            <p:nvPr/>
          </p:nvSpPr>
          <p:spPr>
            <a:xfrm>
              <a:off x="1215462" y="359243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9" name="Google Shape;135;p29">
              <a:extLst>
                <a:ext uri="{FF2B5EF4-FFF2-40B4-BE49-F238E27FC236}">
                  <a16:creationId xmlns:a16="http://schemas.microsoft.com/office/drawing/2014/main" id="{68750199-C5C6-E1EB-4647-FE39C95B3E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28499" y="467518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30;p29">
            <a:extLst>
              <a:ext uri="{FF2B5EF4-FFF2-40B4-BE49-F238E27FC236}">
                <a16:creationId xmlns:a16="http://schemas.microsoft.com/office/drawing/2014/main" id="{33EF47DB-A26F-E599-45F6-9328603E26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59046" y="62813"/>
            <a:ext cx="6025907" cy="1159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tabLst/>
              <a:defRPr/>
            </a:pPr>
            <a:r>
              <a:rPr kumimoji="0" lang="fr-FR" sz="4800" b="1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Angi</a:t>
            </a:r>
            <a:r>
              <a:rPr kumimoji="0" lang="fr-FR" sz="4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 &amp; Emmanuelle</a:t>
            </a:r>
          </a:p>
        </p:txBody>
      </p:sp>
      <p:pic>
        <p:nvPicPr>
          <p:cNvPr id="12" name="Image 11" descr="Yeeso">
            <a:extLst>
              <a:ext uri="{FF2B5EF4-FFF2-40B4-BE49-F238E27FC236}">
                <a16:creationId xmlns:a16="http://schemas.microsoft.com/office/drawing/2014/main" id="{C115FF70-A048-0787-8E85-B814AB51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" y="1659307"/>
            <a:ext cx="1615316" cy="538439"/>
          </a:xfrm>
          <a:prstGeom prst="rect">
            <a:avLst/>
          </a:prstGeom>
        </p:spPr>
      </p:pic>
      <p:pic>
        <p:nvPicPr>
          <p:cNvPr id="19" name="Picture 2" descr="Compositech">
            <a:extLst>
              <a:ext uri="{FF2B5EF4-FFF2-40B4-BE49-F238E27FC236}">
                <a16:creationId xmlns:a16="http://schemas.microsoft.com/office/drawing/2014/main" id="{662BEFF4-7C61-63C4-B5F7-4326A01F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7" y="2503290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uchess france">
            <a:extLst>
              <a:ext uri="{FF2B5EF4-FFF2-40B4-BE49-F238E27FC236}">
                <a16:creationId xmlns:a16="http://schemas.microsoft.com/office/drawing/2014/main" id="{E423DA21-9345-B488-F3B5-2E73562E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8" y="3465576"/>
            <a:ext cx="2048717" cy="90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89;p36" descr="Portrait d'Angi">
            <a:extLst>
              <a:ext uri="{FF2B5EF4-FFF2-40B4-BE49-F238E27FC236}">
                <a16:creationId xmlns:a16="http://schemas.microsoft.com/office/drawing/2014/main" id="{518A57B3-9E24-BCF9-5D1E-39EBBCA66761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235506" y="1255112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Image 13" descr="Shodo Nantes">
            <a:extLst>
              <a:ext uri="{FF2B5EF4-FFF2-40B4-BE49-F238E27FC236}">
                <a16:creationId xmlns:a16="http://schemas.microsoft.com/office/drawing/2014/main" id="{552F830C-FAA8-63BC-E08F-8CF69C067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506" y="1336647"/>
            <a:ext cx="1603102" cy="1603102"/>
          </a:xfrm>
          <a:prstGeom prst="rect">
            <a:avLst/>
          </a:prstGeom>
        </p:spPr>
      </p:pic>
      <p:pic>
        <p:nvPicPr>
          <p:cNvPr id="15" name="Google Shape;189;p36" descr="Portrait d'Emmanuelle">
            <a:extLst>
              <a:ext uri="{FF2B5EF4-FFF2-40B4-BE49-F238E27FC236}">
                <a16:creationId xmlns:a16="http://schemas.microsoft.com/office/drawing/2014/main" id="{8453F66A-4441-28B4-47EA-5972F55D9D3B}"/>
              </a:ext>
            </a:extLst>
          </p:cNvPr>
          <p:cNvPicPr preferRelativeResize="0"/>
          <p:nvPr/>
        </p:nvPicPr>
        <p:blipFill>
          <a:blip r:embed="rId8"/>
          <a:srcRect t="12500" b="12500"/>
          <a:stretch/>
        </p:blipFill>
        <p:spPr>
          <a:xfrm>
            <a:off x="2247464" y="3170475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Image 15" descr="Shodo">
            <a:extLst>
              <a:ext uri="{FF2B5EF4-FFF2-40B4-BE49-F238E27FC236}">
                <a16:creationId xmlns:a16="http://schemas.microsoft.com/office/drawing/2014/main" id="{1ACD38D7-0598-5902-140A-28E718BEA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267" y="3487706"/>
            <a:ext cx="1059581" cy="1165539"/>
          </a:xfrm>
          <a:prstGeom prst="rect">
            <a:avLst/>
          </a:prstGeom>
        </p:spPr>
      </p:pic>
      <p:pic>
        <p:nvPicPr>
          <p:cNvPr id="17" name="Image 16" descr="TAG Contributor Strategy&#10;Deaf &amp; Hard of Hearing Working Group">
            <a:extLst>
              <a:ext uri="{FF2B5EF4-FFF2-40B4-BE49-F238E27FC236}">
                <a16:creationId xmlns:a16="http://schemas.microsoft.com/office/drawing/2014/main" id="{5A7FB07D-7118-5EF6-C235-6636AF977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935" y="3304002"/>
            <a:ext cx="3227540" cy="658926"/>
          </a:xfrm>
          <a:prstGeom prst="rect">
            <a:avLst/>
          </a:prstGeom>
        </p:spPr>
      </p:pic>
      <p:pic>
        <p:nvPicPr>
          <p:cNvPr id="18" name="Picture 4" descr="Women Techmakers">
            <a:extLst>
              <a:ext uri="{FF2B5EF4-FFF2-40B4-BE49-F238E27FC236}">
                <a16:creationId xmlns:a16="http://schemas.microsoft.com/office/drawing/2014/main" id="{0A5CB1CE-A837-B7EA-1778-91FFF029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06" y="4070475"/>
            <a:ext cx="1524533" cy="6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8;p32">
            <a:extLst>
              <a:ext uri="{FF2B5EF4-FFF2-40B4-BE49-F238E27FC236}">
                <a16:creationId xmlns:a16="http://schemas.microsoft.com/office/drawing/2014/main" id="{D5FEA229-0D5E-9734-D91E-DE2D39005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556625" y="4576763"/>
            <a:ext cx="434975" cy="434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" sz="10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309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296214" y="3492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Crédits</a:t>
            </a:r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296214" y="1232541"/>
            <a:ext cx="5576552" cy="344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Cet atelier a été réalisé par </a:t>
            </a:r>
            <a:r>
              <a:rPr lang="fr-FR" dirty="0" err="1"/>
              <a:t>Angi</a:t>
            </a:r>
            <a:r>
              <a:rPr lang="fr-FR" dirty="0"/>
              <a:t> Guyard et Emmanuelle </a:t>
            </a:r>
            <a:r>
              <a:rPr lang="fr-FR" dirty="0" err="1"/>
              <a:t>Aboaf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Un grand merci à 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Emilie </a:t>
            </a:r>
            <a:r>
              <a:rPr lang="fr-FR" dirty="0" err="1">
                <a:solidFill>
                  <a:srgbClr val="000000"/>
                </a:solidFill>
                <a:hlinkClick r:id="rId3"/>
              </a:rPr>
              <a:t>Deltort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 - Reflets Oniriques </a:t>
            </a:r>
            <a:r>
              <a:rPr lang="fr-FR" dirty="0">
                <a:solidFill>
                  <a:srgbClr val="000000"/>
                </a:solidFill>
              </a:rPr>
              <a:t>pour les illustrations et le design des cartes.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Merci à notre entreprise </a:t>
            </a:r>
            <a:r>
              <a:rPr lang="fr-FR" dirty="0" err="1">
                <a:solidFill>
                  <a:srgbClr val="000000"/>
                </a:solidFill>
                <a:hlinkClick r:id="rId4"/>
              </a:rPr>
              <a:t>Shodo</a:t>
            </a:r>
            <a:r>
              <a:rPr lang="fr-FR" dirty="0">
                <a:solidFill>
                  <a:srgbClr val="000000"/>
                </a:solidFill>
              </a:rPr>
              <a:t> d'avoir financé notre atelier.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Les personae sont librement inspirées et traduites des illustrations de </a:t>
            </a:r>
            <a:r>
              <a:rPr lang="fr-FR" dirty="0">
                <a:solidFill>
                  <a:srgbClr val="000000"/>
                </a:solidFill>
                <a:hlinkClick r:id="rId5"/>
              </a:rPr>
              <a:t>Microsoft Inclusive Design (EN)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5" name="Google Shape;395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367048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Ressources	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3E3334-79B0-C74E-5C53-667BA9242515}"/>
              </a:ext>
            </a:extLst>
          </p:cNvPr>
          <p:cNvSpPr txBox="1"/>
          <p:nvPr/>
        </p:nvSpPr>
        <p:spPr>
          <a:xfrm>
            <a:off x="420316" y="908600"/>
            <a:ext cx="7732012" cy="431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3"/>
              </a:rPr>
              <a:t>Troubles de la vision : sept adultes sur dix portent des lunettes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Drees (2014)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4"/>
              </a:rPr>
              <a:t>Le handicap en chiffres - Édition 2023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Drees (2023)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5"/>
              </a:rPr>
              <a:t>Microsoft Inclusive Design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6"/>
              </a:rPr>
              <a:t>L’accessibilité numérique, et si nous agissons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Atalan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7"/>
              </a:rPr>
              <a:t>Comment intégrer une personne autiste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VoxxedDays</a:t>
            </a:r>
            <a:r>
              <a:rPr lang="fr-FR" sz="140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Paris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8"/>
              </a:rPr>
              <a:t>Au secours, j’ai une personne handicapée dans mon équipe !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l’A11yParis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9"/>
              </a:rPr>
              <a:t>Comment débuter dans l’accessibilité numérique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DevFest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Toulouse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La positive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alt-itude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 ! Un outil d’inclusion pour votre accessibilité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au Forum PHP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1"/>
              </a:rPr>
              <a:t>Pourquoi l’accessibilité ne peut pas se jouer au cas par cas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Magali </a:t>
            </a:r>
            <a:r>
              <a:rPr lang="fr-FR" dirty="0" err="1">
                <a:latin typeface="Inter Light" panose="020B0604020202020204" charset="0"/>
                <a:ea typeface="Inter Light" panose="020B0604020202020204" charset="0"/>
              </a:rPr>
              <a:t>Milibergue</a:t>
            </a:r>
            <a:endParaRPr lang="fr-FR" dirty="0">
              <a:latin typeface="Inter Light" panose="020B0604020202020204" charset="0"/>
              <a:ea typeface="Inter Light" panose="020B0604020202020204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2"/>
              </a:rPr>
              <a:t>PDF et accessibilité : la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2"/>
              </a:rPr>
              <a:t>fausse bonne idée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Sylvie Duchateau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</p:txBody>
      </p:sp>
      <p:sp>
        <p:nvSpPr>
          <p:cNvPr id="403" name="Google Shape;403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8DC9023-F9B9-4455-37EF-18F0564DF7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62500" y="322898"/>
            <a:ext cx="4000500" cy="668654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 fontScale="62500" lnSpcReduction="20000"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19F467B8-352E-AE04-A9E6-56612C751A0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6661" y="433226"/>
            <a:ext cx="447999" cy="447999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F3237B9-C029-C9A7-B802-8B32FD246078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6080" y="462915"/>
            <a:ext cx="777240" cy="38862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8315D38-3805-81BD-6694-5A08EBD78FA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8680" y="1703070"/>
            <a:ext cx="1737360" cy="17373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4A3891-C17A-8D0C-D0E4-50F187EB60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6080" y="1928813"/>
            <a:ext cx="54864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Audience Q&amp;A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5FE1C-77C2-ADF1-FDD1-D6376516A17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6080" y="4318000"/>
            <a:ext cx="5486400" cy="3886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audience questions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5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533400" y="25598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Atelier (3h)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1299693" y="1239929"/>
            <a:ext cx="6395434" cy="2663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Partie théorique (30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Première partie interactive (45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Pause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Deuxième partie interactive (30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Partage de vos réflexions (20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Conclusion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Séance questions-réponses (15 min)</a:t>
            </a:r>
          </a:p>
        </p:txBody>
      </p:sp>
      <p:sp>
        <p:nvSpPr>
          <p:cNvPr id="158" name="Google Shape;158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0522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53082" y="1262971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Objectifs de l’atelier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3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Etat des lieux du handicap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6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22336" y="708037"/>
            <a:ext cx="8429223" cy="1243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pourcentage de personnes handicapées en France ?</a:t>
            </a:r>
            <a:endParaRPr dirty="0"/>
          </a:p>
        </p:txBody>
      </p:sp>
      <p:grpSp>
        <p:nvGrpSpPr>
          <p:cNvPr id="22" name="Groupe 21" descr="9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75051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9%</a:t>
              </a:r>
            </a:p>
          </p:txBody>
        </p:sp>
      </p:grpSp>
      <p:grpSp>
        <p:nvGrpSpPr>
          <p:cNvPr id="17" name="Groupe 16" descr="17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grpSp>
        <p:nvGrpSpPr>
          <p:cNvPr id="16" name="Groupe 15" descr="3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39295" y="2482908"/>
            <a:ext cx="1334115" cy="1197000"/>
            <a:chOff x="4610333" y="2392756"/>
            <a:chExt cx="1334115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623630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32%</a:t>
              </a:r>
            </a:p>
          </p:txBody>
        </p:sp>
      </p:grpSp>
      <p:grpSp>
        <p:nvGrpSpPr>
          <p:cNvPr id="15" name="Groupe 14" descr="48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47524" y="2482908"/>
            <a:ext cx="1320818" cy="1197000"/>
            <a:chOff x="6014666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6014666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48%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handicap qui est tellement généralisé qu’on n’y pense pas alors qu’il y a 70% de personnes qui l’ont ?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78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03018" y="283335"/>
            <a:ext cx="8429223" cy="187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Quel est le taux de chômage des personnes handicapées en France en sachant qu’au total, le taux de chômage comportant les personnes sans handicap est de 7,5% ?</a:t>
            </a:r>
            <a:endParaRPr sz="2800" dirty="0"/>
          </a:p>
        </p:txBody>
      </p:sp>
      <p:grpSp>
        <p:nvGrpSpPr>
          <p:cNvPr id="22" name="Groupe 21" descr="5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51092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5%</a:t>
              </a:r>
            </a:p>
          </p:txBody>
        </p:sp>
      </p:grpSp>
      <p:grpSp>
        <p:nvGrpSpPr>
          <p:cNvPr id="17" name="Groupe 16" descr="8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60000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8%</a:t>
              </a:r>
            </a:p>
          </p:txBody>
        </p:sp>
      </p:grpSp>
      <p:grpSp>
        <p:nvGrpSpPr>
          <p:cNvPr id="16" name="Groupe 15" descr="1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08886" y="2482908"/>
            <a:ext cx="1320818" cy="1197000"/>
            <a:chOff x="4579924" y="2392756"/>
            <a:chExt cx="1320818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579924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12%</a:t>
              </a:r>
            </a:p>
          </p:txBody>
        </p:sp>
      </p:grpSp>
      <p:grpSp>
        <p:nvGrpSpPr>
          <p:cNvPr id="15" name="Groupe 14" descr="17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17115" y="2482908"/>
            <a:ext cx="1320818" cy="1197000"/>
            <a:chOff x="5984257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5984257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3.0.5724"/>
  <p:tag name="SLIDO_PRESENTATION_ID" val="fc5b2e4f-329e-479a-b646-0c3926ea81b6"/>
  <p:tag name="SLIDO_EVENT_UUID" val="13ff604e-6440-4d8e-990b-2c2997b9272e"/>
  <p:tag name="SLIDO_EVENT_SECTION_UUID" val="3dd64b9c-fc63-4ce1-9f1f-d40a4fdd328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yNzY4MzJ9"/>
  <p:tag name="SLIDO_TYPE" val="Slido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yNzY4NDF9"/>
  <p:tag name="SLIDO_TYPE" val="SlidoQA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EE1B48"/>
      </a:accent1>
      <a:accent2>
        <a:srgbClr val="660621"/>
      </a:accent2>
      <a:accent3>
        <a:srgbClr val="A60A36"/>
      </a:accent3>
      <a:accent4>
        <a:srgbClr val="CC0C43"/>
      </a:accent4>
      <a:accent5>
        <a:srgbClr val="E60D4C"/>
      </a:accent5>
      <a:accent6>
        <a:srgbClr val="F20F4F"/>
      </a:accent6>
      <a:hlink>
        <a:srgbClr val="EE1B4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algn="l">
          <a:defRPr sz="4800" dirty="0" err="1" smtClean="0">
            <a:latin typeface="Spectral"/>
            <a:ea typeface="Spectral"/>
            <a:cs typeface="Spectral"/>
            <a:sym typeface="Spectr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Affichage à l'écran (16:9)</PresentationFormat>
  <Paragraphs>87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Poppins Light</vt:lpstr>
      <vt:lpstr>Inter</vt:lpstr>
      <vt:lpstr>Spectral</vt:lpstr>
      <vt:lpstr>Inter Light</vt:lpstr>
      <vt:lpstr>Poppins</vt:lpstr>
      <vt:lpstr>Arial</vt:lpstr>
      <vt:lpstr>Simple Light</vt:lpstr>
      <vt:lpstr>Cymbeline template</vt:lpstr>
      <vt:lpstr>Immersion dans les Situations de Handicap : participez à un panorama intéractif.</vt:lpstr>
      <vt:lpstr>Angi &amp; Emmanuelle</vt:lpstr>
      <vt:lpstr>Présentation PowerPoint</vt:lpstr>
      <vt:lpstr>Atelier (3h)</vt:lpstr>
      <vt:lpstr>Objectifs de l’atelier</vt:lpstr>
      <vt:lpstr>Etat des lieux du handicap</vt:lpstr>
      <vt:lpstr>Quel est le pourcentage de personnes handicapées en France ?</vt:lpstr>
      <vt:lpstr>Quel est le handicap qui est tellement généralisé qu’on n’y pense pas alors qu’il y a 70% de personnes qui l’ont ?</vt:lpstr>
      <vt:lpstr>Quel est le taux de chômage des personnes handicapées en France en sachant qu’au total, le taux de chômage comportant les personnes sans handicap est de 7,5% ?</vt:lpstr>
      <vt:lpstr>12 millions</vt:lpstr>
      <vt:lpstr>Quelle est la différence entre une personne handicapée et une personne en situation de handicap ?</vt:lpstr>
      <vt:lpstr>Situations de handicap</vt:lpstr>
      <vt:lpstr>Qu’est ce que l’accessibilité numérique ?</vt:lpstr>
      <vt:lpstr>Présentation du panorama interactif</vt:lpstr>
      <vt:lpstr>Amusez-vous !</vt:lpstr>
      <vt:lpstr>Exposé de vos reflexions</vt:lpstr>
      <vt:lpstr>Conclusion</vt:lpstr>
      <vt:lpstr>Merci !</vt:lpstr>
      <vt:lpstr>Présentation PowerPoint</vt:lpstr>
      <vt:lpstr>Crédits</vt:lpstr>
      <vt:lpstr>Ressources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Emmanuelle ABOAF</cp:lastModifiedBy>
  <cp:revision>45</cp:revision>
  <dcterms:modified xsi:type="dcterms:W3CDTF">2024-10-11T13:54:38Z</dcterms:modified>
</cp:coreProperties>
</file>