
<file path=[Content_Types].xml><?xml version="1.0" encoding="utf-8"?>
<Types xmlns="http://schemas.openxmlformats.org/package/2006/content-types">
  <Default Extension="jpeg" ContentType="image/jpeg"/>
  <Default Extension="png" ContentType="image/pn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63.gif" ContentType="image/gif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gif" ContentType="image/gif"/>
  <Override PartName="/ppt/media/image68.png" ContentType="image/png"/>
  <Override PartName="/ppt/media/image69.png" ContentType="image/png"/>
  <Override PartName="/ppt/media/image71.gif" ContentType="image/gif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_rels/presentation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92" r:id="rId25"/>
    <p:sldMasterId id="2147483693" r:id="rId27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9" r:id="rId41"/>
  </p:sldIdLst>
  <p:sldSz cx="12192000" cy="6858000"/>
  <p:notesSz cx="6858000" cy="9144000"/>
</p:presentation>
</file>

<file path=ppt/_rels/presentation.xml.rels><?xml version="1.0" encoding="UTF-8"?>
<Relationships xmlns="http://schemas.openxmlformats.org/package/2006/relationships"><Relationship Id="rId25" Type="http://schemas.openxmlformats.org/officeDocument/2006/relationships/slideMaster" Target="slideMasters/slideMaster1.xml"></Relationship><Relationship Id="rId26" Type="http://schemas.openxmlformats.org/officeDocument/2006/relationships/theme" Target="theme/theme1.xml"></Relationship><Relationship Id="rId27" Type="http://schemas.openxmlformats.org/officeDocument/2006/relationships/slideMaster" Target="slideMasters/slideMaster2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Relationship Id="rId35" Type="http://schemas.openxmlformats.org/officeDocument/2006/relationships/slide" Target="slides/slide7.xml"></Relationship><Relationship Id="rId36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38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1" Type="http://schemas.openxmlformats.org/officeDocument/2006/relationships/slide" Target="slides/slide13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BB49D1-943A-4A78-8D68-67B60839D7E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1/23/19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4E54D7-CED9-402A-961E-90146CCA7AD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1762C9-09FE-4BA7-9CA5-A173E4AEE4A7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1/23/19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A946D0-2F2C-4C17-827F-1A256DFAC76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image5.png"></Relationship><Relationship Id="rId2" Type="http://schemas.openxmlformats.org/officeDocument/2006/relationships/image" Target="../media/image6.png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image9.png"></Relationship><Relationship Id="rId6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image64.png"></Relationship><Relationship Id="rId2" Type="http://schemas.openxmlformats.org/officeDocument/2006/relationships/image" Target="../media/image65.png"></Relationship><Relationship Id="rId3" Type="http://schemas.openxmlformats.org/officeDocument/2006/relationships/image" Target="../media/image66.png"></Relationship><Relationship Id="rId4" Type="http://schemas.openxmlformats.org/officeDocument/2006/relationships/image" Target="../media/image67.gif"></Relationship><Relationship Id="rId5" Type="http://schemas.openxmlformats.org/officeDocument/2006/relationships/slideLayout" Target="../slideLayouts/slideLayout1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image68.png"></Relationship><Relationship Id="rId2" Type="http://schemas.openxmlformats.org/officeDocument/2006/relationships/image" Target="../media/image69.png"></Relationship><Relationship Id="rId3" Type="http://schemas.openxmlformats.org/officeDocument/2006/relationships/image" Target="../media/image70.png"></Relationship><Relationship Id="rId4" Type="http://schemas.openxmlformats.org/officeDocument/2006/relationships/image" Target="../media/image71.gif"></Relationship><Relationship Id="rId5" Type="http://schemas.openxmlformats.org/officeDocument/2006/relationships/slideLayout" Target="../slideLayouts/slideLayout1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image72.png"></Relationship><Relationship Id="rId2" Type="http://schemas.openxmlformats.org/officeDocument/2006/relationships/image" Target="../media/image73.png"></Relationship><Relationship Id="rId3" Type="http://schemas.openxmlformats.org/officeDocument/2006/relationships/image" Target="../media/image74.png"></Relationship><Relationship Id="rId4" Type="http://schemas.openxmlformats.org/officeDocument/2006/relationships/slideLayout" Target="../slideLayouts/slideLayout13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image78.png"></Relationship><Relationship Id="rId2" Type="http://schemas.openxmlformats.org/officeDocument/2006/relationships/image" Target="../media/image79.png"></Relationship><Relationship Id="rId3" Type="http://schemas.openxmlformats.org/officeDocument/2006/relationships/image" Target="../media/image80.png"></Relationship><Relationship Id="rId4" Type="http://schemas.openxmlformats.org/officeDocument/2006/relationships/image" Target="../media/image81.png"></Relationship><Relationship Id="rId5" Type="http://schemas.openxmlformats.org/officeDocument/2006/relationships/image" Target="../media/image82.png"></Relationship><Relationship Id="rId6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image10.png"></Relationship><Relationship Id="rId2" Type="http://schemas.openxmlformats.org/officeDocument/2006/relationships/image" Target="../media/image11.png"></Relationship><Relationship Id="rId3" Type="http://schemas.openxmlformats.org/officeDocument/2006/relationships/image" Target="../media/image12.png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image15.png"></Relationship><Relationship Id="rId2" Type="http://schemas.openxmlformats.org/officeDocument/2006/relationships/image" Target="../media/image16.png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image19.png"></Relationship><Relationship Id="rId2" Type="http://schemas.openxmlformats.org/officeDocument/2006/relationships/image" Target="../media/image20.png"></Relationship><Relationship Id="rId3" Type="http://schemas.openxmlformats.org/officeDocument/2006/relationships/image" Target="../media/image21.png"></Relationship><Relationship Id="rId4" Type="http://schemas.openxmlformats.org/officeDocument/2006/relationships/image" Target="../media/image22.png"></Relationship><Relationship Id="rId5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image23.png"></Relationship><Relationship Id="rId2" Type="http://schemas.openxmlformats.org/officeDocument/2006/relationships/image" Target="../media/image24.png"></Relationship><Relationship Id="rId3" Type="http://schemas.openxmlformats.org/officeDocument/2006/relationships/image" Target="../media/image25.png"></Relationship><Relationship Id="rId4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image26.png"></Relationship><Relationship Id="rId2" Type="http://schemas.openxmlformats.org/officeDocument/2006/relationships/image" Target="../media/image27.png"></Relationship><Relationship Id="rId3" Type="http://schemas.openxmlformats.org/officeDocument/2006/relationships/image" Target="../media/image28.png"></Relationship><Relationship Id="rId4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image29.png"></Relationship><Relationship Id="rId2" Type="http://schemas.openxmlformats.org/officeDocument/2006/relationships/image" Target="../media/image30.png"></Relationship><Relationship Id="rId3" Type="http://schemas.openxmlformats.org/officeDocument/2006/relationships/image" Target="../media/image31.png"></Relationship><Relationship Id="rId4" Type="http://schemas.openxmlformats.org/officeDocument/2006/relationships/image" Target="../media/image32.png"></Relationship><Relationship Id="rId5" Type="http://schemas.openxmlformats.org/officeDocument/2006/relationships/image" Target="../media/image33.png"></Relationship><Relationship Id="rId6" Type="http://schemas.openxmlformats.org/officeDocument/2006/relationships/image" Target="../media/image34.png"></Relationship><Relationship Id="rId7" Type="http://schemas.openxmlformats.org/officeDocument/2006/relationships/image" Target="../media/image35.png"></Relationship><Relationship Id="rId8" Type="http://schemas.openxmlformats.org/officeDocument/2006/relationships/image" Target="../media/image36.png"></Relationship><Relationship Id="rId9" Type="http://schemas.openxmlformats.org/officeDocument/2006/relationships/image" Target="../media/image37.png"></Relationship><Relationship Id="rId10" Type="http://schemas.openxmlformats.org/officeDocument/2006/relationships/image" Target="../media/image38.png"></Relationship><Relationship Id="rId11" Type="http://schemas.openxmlformats.org/officeDocument/2006/relationships/image" Target="../media/image39.png"></Relationship><Relationship Id="rId12" Type="http://schemas.openxmlformats.org/officeDocument/2006/relationships/image" Target="../media/image40.png"></Relationship><Relationship Id="rId13" Type="http://schemas.openxmlformats.org/officeDocument/2006/relationships/image" Target="../media/image41.png"></Relationship><Relationship Id="rId14" Type="http://schemas.openxmlformats.org/officeDocument/2006/relationships/image" Target="../media/image42.png"></Relationship><Relationship Id="rId15" Type="http://schemas.openxmlformats.org/officeDocument/2006/relationships/image" Target="../media/image43.png"></Relationship><Relationship Id="rId16" Type="http://schemas.openxmlformats.org/officeDocument/2006/relationships/image" Target="../media/image44.png"></Relationship><Relationship Id="rId17" Type="http://schemas.openxmlformats.org/officeDocument/2006/relationships/image" Target="../media/image45.png"></Relationship><Relationship Id="rId18" Type="http://schemas.openxmlformats.org/officeDocument/2006/relationships/image" Target="../media/image46.png"></Relationship><Relationship Id="rId19" Type="http://schemas.openxmlformats.org/officeDocument/2006/relationships/image" Target="../media/image47.png"></Relationship><Relationship Id="rId20" Type="http://schemas.openxmlformats.org/officeDocument/2006/relationships/image" Target="../media/image48.png"></Relationship><Relationship Id="rId21" Type="http://schemas.openxmlformats.org/officeDocument/2006/relationships/image" Target="../media/image49.png"></Relationship><Relationship Id="rId22" Type="http://schemas.openxmlformats.org/officeDocument/2006/relationships/image" Target="../media/image50.png"></Relationship><Relationship Id="rId23" Type="http://schemas.openxmlformats.org/officeDocument/2006/relationships/image" Target="../media/image51.png"></Relationship><Relationship Id="rId24" Type="http://schemas.openxmlformats.org/officeDocument/2006/relationships/image" Target="../media/image52.png"></Relationship><Relationship Id="rId25" Type="http://schemas.openxmlformats.org/officeDocument/2006/relationships/image" Target="../media/image53.png"></Relationship><Relationship Id="rId26" Type="http://schemas.openxmlformats.org/officeDocument/2006/relationships/image" Target="../media/image54.png"></Relationship><Relationship Id="rId27" Type="http://schemas.openxmlformats.org/officeDocument/2006/relationships/image" Target="../media/image55.png"></Relationship><Relationship Id="rId28" Type="http://schemas.openxmlformats.org/officeDocument/2006/relationships/slideLayout" Target="../slideLayouts/slideLayout1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image56.png"></Relationship><Relationship Id="rId2" Type="http://schemas.openxmlformats.org/officeDocument/2006/relationships/image" Target="../media/image57.png"></Relationship><Relationship Id="rId3" Type="http://schemas.openxmlformats.org/officeDocument/2006/relationships/image" Target="../media/image58.png"></Relationship><Relationship Id="rId4" Type="http://schemas.openxmlformats.org/officeDocument/2006/relationships/image" Target="../media/image59.png"></Relationship><Relationship Id="rId5" Type="http://schemas.openxmlformats.org/officeDocument/2006/relationships/slideLayout" Target="../slideLayouts/slideLayout1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image60.png"></Relationship><Relationship Id="rId2" Type="http://schemas.openxmlformats.org/officeDocument/2006/relationships/image" Target="../media/image61.png"></Relationship><Relationship Id="rId3" Type="http://schemas.openxmlformats.org/officeDocument/2006/relationships/image" Target="../media/image62.png"></Relationship><Relationship Id="rId4" Type="http://schemas.openxmlformats.org/officeDocument/2006/relationships/image" Target="../media/image63.gif"></Relationship><Relationship Id="rId5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35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图片 6"/>
          <p:cNvPicPr>
            <a:picLocks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88060" y="845185"/>
            <a:ext cx="3111500" cy="3202940"/>
          </a:xfrm>
          <a:prstGeom prst="rect"/>
          <a:noFill/>
          <a:ln w="0">
            <a:noFill/>
            <a:prstDash/>
          </a:ln>
        </p:spPr>
      </p:pic>
      <p:sp>
        <p:nvSpPr>
          <p:cNvPr id="83" name="CustomShape 2"/>
          <p:cNvSpPr>
            <a:spLocks/>
          </p:cNvSpPr>
          <p:nvPr/>
        </p:nvSpPr>
        <p:spPr>
          <a:xfrm>
            <a:off x="4103370" y="1886585"/>
            <a:ext cx="7541895" cy="335153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여행 SNS 웹사이트</a:t>
            </a:r>
            <a:r>
              <a:rPr lang="en-US" altLang="ko-KR" sz="6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6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트리비 (Tribee)</a:t>
            </a:r>
            <a:endParaRPr lang="ko-KR" altLang="en-US" sz="6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5" name="그림 84"/>
          <p:cNvPicPr/>
          <p:nvPr/>
        </p:nvPicPr>
        <p:blipFill>
          <a:blip r:embed="rId5"/>
          <a:stretch/>
        </p:blipFill>
        <p:spPr>
          <a:xfrm>
            <a:off x="11231880" y="5904230"/>
            <a:ext cx="720090" cy="720090"/>
          </a:xfrm>
          <a:prstGeom prst="rect">
            <a:avLst/>
          </a:prstGeom>
          <a:ln>
            <a:noFill/>
          </a:ln>
        </p:spPr>
      </p:pic>
      <p:pic>
        <p:nvPicPr>
          <p:cNvPr id="92" name="图片 9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0850" y="1303020"/>
            <a:ext cx="3132455" cy="1703070"/>
          </a:xfrm>
          <a:prstGeom prst="rect"/>
          <a:noFill/>
          <a:ln w="0">
            <a:noFill/>
            <a:prstDash/>
          </a:ln>
        </p:spPr>
      </p:pic>
      <p:pic>
        <p:nvPicPr>
          <p:cNvPr id="93" name="图片 9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14780" y="820420"/>
            <a:ext cx="1229360" cy="1250950"/>
          </a:xfrm>
          <a:prstGeom prst="rect"/>
          <a:noFill/>
          <a:ln w="0">
            <a:noFill/>
            <a:prstDash/>
          </a:ln>
        </p:spPr>
      </p:pic>
      <p:pic>
        <p:nvPicPr>
          <p:cNvPr id="94" name="图片 9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57805" y="262890"/>
            <a:ext cx="1343025" cy="1988185"/>
          </a:xfrm>
          <a:prstGeom prst="rect"/>
          <a:noFill/>
          <a:ln w="0">
            <a:noFill/>
            <a:prstDash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224280" y="1367790"/>
            <a:ext cx="9864090" cy="4751705"/>
          </a:xfrm>
          <a:custGeom>
            <a:avLst/>
            <a:gdLst/>
            <a:ahLst/>
            <a:rect l="0" t="0" r="r" b="b"/>
            <a:pathLst>
              <a:path w="27402" h="13202">
                <a:moveTo>
                  <a:pt x="2200" y="0"/>
                </a:moveTo>
                <a:cubicBezTo>
                  <a:pt x="1100" y="0"/>
                  <a:pt x="0" y="1100"/>
                  <a:pt x="0" y="2200"/>
                </a:cubicBezTo>
                <a:lnTo>
                  <a:pt x="0" y="11000"/>
                </a:lnTo>
                <a:cubicBezTo>
                  <a:pt x="0" y="12100"/>
                  <a:pt x="1100" y="13201"/>
                  <a:pt x="2200" y="13201"/>
                </a:cubicBezTo>
                <a:lnTo>
                  <a:pt x="25200" y="13201"/>
                </a:lnTo>
                <a:cubicBezTo>
                  <a:pt x="26300" y="13201"/>
                  <a:pt x="27401" y="12100"/>
                  <a:pt x="27401" y="11000"/>
                </a:cubicBezTo>
                <a:lnTo>
                  <a:pt x="27401" y="2200"/>
                </a:lnTo>
                <a:cubicBezTo>
                  <a:pt x="27401" y="1100"/>
                  <a:pt x="26300" y="0"/>
                  <a:pt x="25200" y="0"/>
                </a:cubicBezTo>
                <a:lnTo>
                  <a:pt x="220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12" name="Line 3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14" name="Line 4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그림 214"/>
          <p:cNvPicPr/>
          <p:nvPr/>
        </p:nvPicPr>
        <p:blipFill>
          <a:blip r:embed="rId3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216" name="CustomShape 5"/>
          <p:cNvSpPr/>
          <p:nvPr/>
        </p:nvSpPr>
        <p:spPr>
          <a:xfrm>
            <a:off x="7703820" y="6334125"/>
            <a:ext cx="3860165" cy="33464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주요 기능</a:t>
            </a:r>
            <a:endParaRPr lang="ko-KR" altLang="en-US" sz="16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7" name="그림 216"/>
          <p:cNvPicPr/>
          <p:nvPr/>
        </p:nvPicPr>
        <p:blipFill>
          <a:blip r:embed="rId4"/>
          <a:stretch/>
        </p:blipFill>
        <p:spPr>
          <a:xfrm>
            <a:off x="2938145" y="1462405"/>
            <a:ext cx="6421755" cy="4574540"/>
          </a:xfrm>
          <a:prstGeom prst="rect">
            <a:avLst/>
          </a:prstGeom>
          <a:ln>
            <a:noFill/>
          </a:ln>
        </p:spPr>
      </p:pic>
      <p:sp>
        <p:nvSpPr>
          <p:cNvPr id="218" name="CustomShape 6"/>
          <p:cNvSpPr/>
          <p:nvPr/>
        </p:nvSpPr>
        <p:spPr>
          <a:xfrm>
            <a:off x="4032250" y="538480"/>
            <a:ext cx="4104640" cy="57848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패키지 클래스 다이어그램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66" dur="indefinite" restart="never" nodeType="tmRoot">
          <p:childTnLst>
            <p:seq concurrent="0"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1224280" y="1367790"/>
            <a:ext cx="9864090" cy="4751705"/>
          </a:xfrm>
          <a:custGeom>
            <a:avLst/>
            <a:gdLst/>
            <a:ahLst/>
            <a:rect l="0" t="0" r="r" b="b"/>
            <a:pathLst>
              <a:path w="27402" h="13202">
                <a:moveTo>
                  <a:pt x="2200" y="0"/>
                </a:moveTo>
                <a:cubicBezTo>
                  <a:pt x="1100" y="0"/>
                  <a:pt x="0" y="1100"/>
                  <a:pt x="0" y="2200"/>
                </a:cubicBezTo>
                <a:lnTo>
                  <a:pt x="0" y="11000"/>
                </a:lnTo>
                <a:cubicBezTo>
                  <a:pt x="0" y="12100"/>
                  <a:pt x="1100" y="13201"/>
                  <a:pt x="2200" y="13201"/>
                </a:cubicBezTo>
                <a:lnTo>
                  <a:pt x="25200" y="13201"/>
                </a:lnTo>
                <a:cubicBezTo>
                  <a:pt x="26300" y="13201"/>
                  <a:pt x="27401" y="12100"/>
                  <a:pt x="27401" y="11000"/>
                </a:cubicBezTo>
                <a:lnTo>
                  <a:pt x="27401" y="2200"/>
                </a:lnTo>
                <a:cubicBezTo>
                  <a:pt x="27401" y="1100"/>
                  <a:pt x="26300" y="0"/>
                  <a:pt x="25200" y="0"/>
                </a:cubicBezTo>
                <a:lnTo>
                  <a:pt x="220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22" name="Line 3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24" name="Line 4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5" name="그림 224"/>
          <p:cNvPicPr/>
          <p:nvPr/>
        </p:nvPicPr>
        <p:blipFill>
          <a:blip r:embed="rId3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7703820" y="6334125"/>
            <a:ext cx="3860165" cy="33464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FFFFF"/>
                </a:solidFill>
                <a:latin typeface="제주고딕" charset="0"/>
                <a:ea typeface="제주고딕" charset="0"/>
              </a:rPr>
              <a:t>주요 기능</a:t>
            </a:r>
            <a:endParaRPr lang="ko-KR" altLang="en-US" sz="1600" cap="none" dirty="0" smtClean="0" b="0" strike="noStrike">
              <a:solidFill>
                <a:srgbClr val="FFFFFF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227" name="그림 226"/>
          <p:cNvPicPr/>
          <p:nvPr/>
        </p:nvPicPr>
        <p:blipFill>
          <a:blip r:embed="rId4"/>
          <a:stretch/>
        </p:blipFill>
        <p:spPr>
          <a:xfrm>
            <a:off x="1516380" y="2087880"/>
            <a:ext cx="9369425" cy="3672205"/>
          </a:xfrm>
          <a:prstGeom prst="rect">
            <a:avLst/>
          </a:prstGeom>
          <a:ln>
            <a:noFill/>
          </a:ln>
        </p:spPr>
      </p:pic>
      <p:sp>
        <p:nvSpPr>
          <p:cNvPr id="228" name="CustomShape 6"/>
          <p:cNvSpPr/>
          <p:nvPr/>
        </p:nvSpPr>
        <p:spPr>
          <a:xfrm>
            <a:off x="4032250" y="538480"/>
            <a:ext cx="4104640" cy="57848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FFFFFF"/>
                </a:solidFill>
                <a:latin typeface="제주고딕" charset="0"/>
                <a:ea typeface="제주고딕" charset="0"/>
              </a:rPr>
              <a:t>패키지 클래스 다이어그램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제주고딕" charset="0"/>
              <a:ea typeface="제주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73" dur="indefinite" restart="never" nodeType="tmRoot">
          <p:childTnLst>
            <p:seq concurrent="0">
              <p:cTn id="174" nodeType="mainSeq">
                <p:childTnLst>
                  <p:par>
                    <p:cTn id="175" fill="freeze">
                      <p:stCondLst>
                        <p:cond delay="0"/>
                      </p:stCondLst>
                      <p:childTnLst>
                        <p:par>
                          <p:cTn id="176" fill="freeze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9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"/>
          <p:cNvSpPr/>
          <p:nvPr/>
        </p:nvSpPr>
        <p:spPr>
          <a:xfrm>
            <a:off x="1224280" y="1367790"/>
            <a:ext cx="9864090" cy="4751705"/>
          </a:xfrm>
          <a:custGeom>
            <a:avLst/>
            <a:gdLst/>
            <a:ahLst/>
            <a:rect l="0" t="0" r="r" b="b"/>
            <a:pathLst>
              <a:path w="27402" h="13202">
                <a:moveTo>
                  <a:pt x="2200" y="0"/>
                </a:moveTo>
                <a:cubicBezTo>
                  <a:pt x="1100" y="0"/>
                  <a:pt x="0" y="1100"/>
                  <a:pt x="0" y="2200"/>
                </a:cubicBezTo>
                <a:lnTo>
                  <a:pt x="0" y="11000"/>
                </a:lnTo>
                <a:cubicBezTo>
                  <a:pt x="0" y="12100"/>
                  <a:pt x="1100" y="13201"/>
                  <a:pt x="2200" y="13201"/>
                </a:cubicBezTo>
                <a:lnTo>
                  <a:pt x="25200" y="13201"/>
                </a:lnTo>
                <a:cubicBezTo>
                  <a:pt x="26300" y="13201"/>
                  <a:pt x="27401" y="12100"/>
                  <a:pt x="27401" y="11000"/>
                </a:cubicBezTo>
                <a:lnTo>
                  <a:pt x="27401" y="2200"/>
                </a:lnTo>
                <a:cubicBezTo>
                  <a:pt x="27401" y="1100"/>
                  <a:pt x="26300" y="0"/>
                  <a:pt x="25200" y="0"/>
                </a:cubicBezTo>
                <a:lnTo>
                  <a:pt x="220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4175760" y="538480"/>
            <a:ext cx="3860800" cy="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주요 기능</a:t>
            </a:r>
            <a:endParaRPr lang="ko-KR" altLang="en-US" sz="3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2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33" name="Line 4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35" name="Line 5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6" name="그림 235"/>
          <p:cNvPicPr/>
          <p:nvPr/>
        </p:nvPicPr>
        <p:blipFill>
          <a:blip r:embed="rId3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237" name="CustomShape 6"/>
          <p:cNvSpPr/>
          <p:nvPr/>
        </p:nvSpPr>
        <p:spPr>
          <a:xfrm>
            <a:off x="7703820" y="6334125"/>
            <a:ext cx="3860800" cy="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주요 기능</a:t>
            </a:r>
            <a:endParaRPr lang="ko-KR" altLang="en-US" sz="1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2447925" y="1978025"/>
            <a:ext cx="4105275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회원 관리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팔로우 관리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피드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채팅 / 관리자 채팅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태그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접속현황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6767830" y="1978025"/>
            <a:ext cx="4105275" cy="319976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마이페이지 관리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좋아요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대댓글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차트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검색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관리자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80" dur="indefinite" restart="never" nodeType="tmRoot">
          <p:childTnLst>
            <p:seq concurrent="0"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</p:bld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35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1" name="图片 6"/>
          <p:cNvPicPr/>
          <p:nvPr/>
        </p:nvPicPr>
        <p:blipFill>
          <a:blip r:embed="rId1"/>
          <a:stretch/>
        </p:blipFill>
        <p:spPr>
          <a:xfrm>
            <a:off x="1861185" y="1317625"/>
            <a:ext cx="4618990" cy="4715510"/>
          </a:xfrm>
          <a:prstGeom prst="rect">
            <a:avLst/>
          </a:prstGeom>
          <a:ln>
            <a:noFill/>
          </a:ln>
        </p:spPr>
      </p:pic>
      <p:pic>
        <p:nvPicPr>
          <p:cNvPr id="252" name="图片 9"/>
          <p:cNvPicPr/>
          <p:nvPr/>
        </p:nvPicPr>
        <p:blipFill>
          <a:blip r:embed="rId2"/>
          <a:stretch/>
        </p:blipFill>
        <p:spPr>
          <a:xfrm>
            <a:off x="4453890" y="2379345"/>
            <a:ext cx="1228725" cy="1250315"/>
          </a:xfrm>
          <a:prstGeom prst="rect">
            <a:avLst/>
          </a:prstGeom>
          <a:ln>
            <a:noFill/>
          </a:ln>
        </p:spPr>
      </p:pic>
      <p:pic>
        <p:nvPicPr>
          <p:cNvPr id="253" name="图片 8"/>
          <p:cNvPicPr/>
          <p:nvPr/>
        </p:nvPicPr>
        <p:blipFill>
          <a:blip r:embed="rId3"/>
          <a:stretch/>
        </p:blipFill>
        <p:spPr>
          <a:xfrm>
            <a:off x="1323975" y="1791335"/>
            <a:ext cx="4650105" cy="2506980"/>
          </a:xfrm>
          <a:prstGeom prst="rect">
            <a:avLst/>
          </a:prstGeom>
          <a:ln>
            <a:noFill/>
          </a:ln>
        </p:spPr>
      </p:pic>
      <p:pic>
        <p:nvPicPr>
          <p:cNvPr id="254" name="图片 7"/>
          <p:cNvPicPr/>
          <p:nvPr/>
        </p:nvPicPr>
        <p:blipFill>
          <a:blip r:embed="rId4"/>
          <a:stretch/>
        </p:blipFill>
        <p:spPr>
          <a:xfrm>
            <a:off x="3615055" y="720090"/>
            <a:ext cx="1993900" cy="292735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6191885" y="2526030"/>
            <a:ext cx="5185410" cy="17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Thank you</a:t>
            </a:r>
            <a:endParaRPr lang="ko-KR" altLang="en-US" sz="54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6" name="그림 255"/>
          <p:cNvPicPr/>
          <p:nvPr/>
        </p:nvPicPr>
        <p:blipFill>
          <a:blip r:embed="rId5"/>
          <a:stretch/>
        </p:blipFill>
        <p:spPr>
          <a:xfrm>
            <a:off x="11231880" y="5904230"/>
            <a:ext cx="720090" cy="72009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>
            <a:spLocks/>
          </p:cNvSpPr>
          <p:nvPr/>
        </p:nvSpPr>
        <p:spPr>
          <a:xfrm rot="0">
            <a:off x="0" y="0"/>
            <a:ext cx="12192635" cy="6858000"/>
          </a:xfrm>
          <a:prstGeom prst="rect"/>
          <a:solidFill>
            <a:srgbClr val="74C4C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제주고딕" charset="0"/>
              <a:ea typeface="제주고딕" charset="0"/>
            </a:endParaRPr>
          </a:p>
        </p:txBody>
      </p:sp>
      <p:pic>
        <p:nvPicPr>
          <p:cNvPr id="87" name="图片 5"/>
          <p:cNvPicPr/>
          <p:nvPr/>
        </p:nvPicPr>
        <p:blipFill>
          <a:blip r:embed="rId1"/>
          <a:stretch/>
        </p:blipFill>
        <p:spPr>
          <a:xfrm>
            <a:off x="4321175" y="720090"/>
            <a:ext cx="2855595" cy="2534285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>
            <a:spLocks/>
          </p:cNvSpPr>
          <p:nvPr/>
        </p:nvSpPr>
        <p:spPr>
          <a:xfrm>
            <a:off x="4424045" y="1719580"/>
            <a:ext cx="2625090" cy="395605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74C4C2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2000" cap="none" dirty="0" smtClean="0" b="1" strike="noStrike">
              <a:solidFill>
                <a:srgbClr val="74C4C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4" name="CustomShape 123"/>
          <p:cNvSpPr>
            <a:spLocks/>
          </p:cNvSpPr>
          <p:nvPr/>
        </p:nvSpPr>
        <p:spPr>
          <a:xfrm rot="0">
            <a:off x="6772275" y="2968625"/>
            <a:ext cx="2624455" cy="456565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74C4C2"/>
                </a:solidFill>
                <a:latin typeface="배달의민족 주아" charset="0"/>
                <a:ea typeface="배달의민족 주아" charset="0"/>
              </a:rPr>
              <a:t>03</a:t>
            </a:r>
            <a:endParaRPr lang="ko-KR" altLang="en-US" sz="2400" cap="none" dirty="0" smtClean="0" b="0" strike="noStrike">
              <a:solidFill>
                <a:srgbClr val="74C4C2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53" name="图片 15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764270" y="1983105"/>
            <a:ext cx="1353820" cy="875665"/>
          </a:xfrm>
          <a:prstGeom prst="rect"/>
          <a:noFill/>
          <a:ln w="0">
            <a:noFill/>
            <a:prstDash/>
          </a:ln>
        </p:spPr>
      </p:pic>
      <p:sp>
        <p:nvSpPr>
          <p:cNvPr id="154" name="CustomShape 153"/>
          <p:cNvSpPr>
            <a:spLocks/>
          </p:cNvSpPr>
          <p:nvPr/>
        </p:nvSpPr>
        <p:spPr>
          <a:xfrm>
            <a:off x="8128635" y="2142490"/>
            <a:ext cx="2625090" cy="45720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74C4C2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400" cap="none" dirty="0" smtClean="0" b="1" strike="noStrike">
              <a:solidFill>
                <a:srgbClr val="74C4C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5" name="CustomShape 154"/>
          <p:cNvSpPr>
            <a:spLocks/>
          </p:cNvSpPr>
          <p:nvPr/>
        </p:nvSpPr>
        <p:spPr>
          <a:xfrm>
            <a:off x="8157210" y="2936875"/>
            <a:ext cx="2625090" cy="1401445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주요 기능</a:t>
            </a:r>
            <a:endParaRPr lang="ko-KR" altLang="en-US" sz="2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 cap="none" dirty="0" smtClean="0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 DB구조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 패키지 클래스 다이어그램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 주요기능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6" name="图片 15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75155" y="1986915"/>
            <a:ext cx="998855" cy="646430"/>
          </a:xfrm>
          <a:prstGeom prst="rect"/>
          <a:noFill/>
          <a:ln w="0">
            <a:noFill/>
            <a:prstDash/>
          </a:ln>
        </p:spPr>
      </p:pic>
      <p:sp>
        <p:nvSpPr>
          <p:cNvPr id="158" name="CustomShape 157"/>
          <p:cNvSpPr>
            <a:spLocks/>
          </p:cNvSpPr>
          <p:nvPr/>
        </p:nvSpPr>
        <p:spPr>
          <a:xfrm rot="0">
            <a:off x="5272405" y="2272665"/>
            <a:ext cx="2624455" cy="578485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74C4C2"/>
                </a:solidFill>
                <a:latin typeface="배달의민족 주아" charset="0"/>
                <a:ea typeface="배달의민족 주아" charset="0"/>
              </a:rPr>
              <a:t>02</a:t>
            </a:r>
            <a:endParaRPr lang="ko-KR" altLang="en-US" sz="3200" cap="none" dirty="0" smtClean="0" b="0" strike="noStrike">
              <a:solidFill>
                <a:srgbClr val="74C4C2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59" name="CustomShape 158"/>
          <p:cNvSpPr>
            <a:spLocks/>
          </p:cNvSpPr>
          <p:nvPr/>
        </p:nvSpPr>
        <p:spPr>
          <a:xfrm>
            <a:off x="1066800" y="2101215"/>
            <a:ext cx="2625090" cy="45720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74C4C2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400" cap="none" dirty="0" smtClean="0" b="1" strike="noStrike">
              <a:solidFill>
                <a:srgbClr val="74C4C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CustomShape 160"/>
          <p:cNvSpPr>
            <a:spLocks/>
          </p:cNvSpPr>
          <p:nvPr/>
        </p:nvSpPr>
        <p:spPr>
          <a:xfrm>
            <a:off x="1061720" y="2647315"/>
            <a:ext cx="2625090" cy="1401445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프로젝트 소개</a:t>
            </a:r>
            <a:endParaRPr lang="ko-KR" altLang="en-US" sz="2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 cap="none" dirty="0" smtClean="0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 벤치마킹 사이트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 기획의도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 나의 역할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2" name="CustomShape 161"/>
          <p:cNvSpPr>
            <a:spLocks/>
          </p:cNvSpPr>
          <p:nvPr/>
        </p:nvSpPr>
        <p:spPr>
          <a:xfrm rot="0">
            <a:off x="3667125" y="3893820"/>
            <a:ext cx="2624455" cy="578485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74C4C2"/>
                </a:solidFill>
                <a:latin typeface="제주고딕" charset="0"/>
                <a:ea typeface="제주고딕" charset="0"/>
              </a:rPr>
              <a:t>02</a:t>
            </a:r>
            <a:endParaRPr lang="ko-KR" altLang="en-US" sz="3200" cap="none" dirty="0" smtClean="0" b="0" strike="noStrike">
              <a:solidFill>
                <a:srgbClr val="74C4C2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164" name="图片 16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28285" y="3625215"/>
            <a:ext cx="1547495" cy="1000760"/>
          </a:xfrm>
          <a:prstGeom prst="rect"/>
          <a:noFill/>
          <a:ln w="0">
            <a:noFill/>
            <a:prstDash/>
          </a:ln>
        </p:spPr>
      </p:pic>
      <p:sp>
        <p:nvSpPr>
          <p:cNvPr id="165" name="CustomShape 164"/>
          <p:cNvSpPr>
            <a:spLocks/>
          </p:cNvSpPr>
          <p:nvPr/>
        </p:nvSpPr>
        <p:spPr>
          <a:xfrm>
            <a:off x="4789170" y="3769360"/>
            <a:ext cx="2625090" cy="57912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74C4C2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3200" cap="none" dirty="0" smtClean="0" b="1" strike="noStrike">
              <a:solidFill>
                <a:srgbClr val="74C4C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6" name="CustomShape 165"/>
          <p:cNvSpPr>
            <a:spLocks/>
          </p:cNvSpPr>
          <p:nvPr/>
        </p:nvSpPr>
        <p:spPr>
          <a:xfrm>
            <a:off x="4598035" y="4641850"/>
            <a:ext cx="2996565" cy="112776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 일정 및 개발 환경</a:t>
            </a:r>
            <a:endParaRPr lang="ko-KR" altLang="en-US" sz="2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 cap="none" dirty="0" smtClean="0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-개발 일정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- 개발 환경</a:t>
            </a:r>
            <a:endParaRPr lang="ko-KR" altLang="en-US" sz="1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40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2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2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entr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grpId="7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5" animBg="1"/>
      <p:bldP spid="161" grpId="6" animBg="1"/>
      <p:bldP spid="166" grpId="7" animBg="1"/>
    </p:bld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864235" y="1656080"/>
            <a:ext cx="10368280" cy="4392295"/>
          </a:xfrm>
          <a:custGeom>
            <a:avLst/>
            <a:gdLst/>
            <a:ahLst/>
            <a:rect l="0" t="0" r="r" b="b"/>
            <a:pathLst>
              <a:path w="28802" h="12202">
                <a:moveTo>
                  <a:pt x="2033" y="0"/>
                </a:moveTo>
                <a:cubicBezTo>
                  <a:pt x="1016" y="0"/>
                  <a:pt x="0" y="1016"/>
                  <a:pt x="0" y="2033"/>
                </a:cubicBezTo>
                <a:lnTo>
                  <a:pt x="0" y="10167"/>
                </a:lnTo>
                <a:cubicBezTo>
                  <a:pt x="0" y="11184"/>
                  <a:pt x="1016" y="12201"/>
                  <a:pt x="2033" y="12201"/>
                </a:cubicBezTo>
                <a:lnTo>
                  <a:pt x="26767" y="12201"/>
                </a:lnTo>
                <a:cubicBezTo>
                  <a:pt x="27784" y="12201"/>
                  <a:pt x="28801" y="11184"/>
                  <a:pt x="28801" y="10167"/>
                </a:cubicBezTo>
                <a:lnTo>
                  <a:pt x="28801" y="2033"/>
                </a:lnTo>
                <a:cubicBezTo>
                  <a:pt x="28801" y="1016"/>
                  <a:pt x="27784" y="0"/>
                  <a:pt x="26767" y="0"/>
                </a:cubicBezTo>
                <a:lnTo>
                  <a:pt x="2033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4175760" y="538480"/>
            <a:ext cx="3860800" cy="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벤치마킹 사이트</a:t>
            </a:r>
            <a:endParaRPr lang="ko-KR" altLang="en-US" sz="3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05" name="Line 4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07" name="Line 5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그림 107"/>
          <p:cNvPicPr/>
          <p:nvPr/>
        </p:nvPicPr>
        <p:blipFill>
          <a:blip r:embed="rId3"/>
          <a:stretch/>
        </p:blipFill>
        <p:spPr>
          <a:xfrm>
            <a:off x="1475740" y="2195830"/>
            <a:ext cx="3636010" cy="3250565"/>
          </a:xfrm>
          <a:prstGeom prst="rect">
            <a:avLst/>
          </a:prstGeom>
          <a:ln>
            <a:noFill/>
          </a:ln>
        </p:spPr>
      </p:pic>
      <p:pic>
        <p:nvPicPr>
          <p:cNvPr id="109" name="그림 108"/>
          <p:cNvPicPr/>
          <p:nvPr/>
        </p:nvPicPr>
        <p:blipFill>
          <a:blip r:embed="rId4"/>
          <a:stretch/>
        </p:blipFill>
        <p:spPr>
          <a:xfrm>
            <a:off x="11591925" y="6228080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110" name="CustomShape 6"/>
          <p:cNvSpPr/>
          <p:nvPr/>
        </p:nvSpPr>
        <p:spPr>
          <a:xfrm>
            <a:off x="7703820" y="6334125"/>
            <a:ext cx="3860800" cy="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프로젝트 소개</a:t>
            </a:r>
            <a:endParaRPr lang="ko-KR" altLang="en-US" sz="1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471795" y="2952115"/>
            <a:ext cx="4933315" cy="159131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인스타그램 웹사이트 </a:t>
            </a:r>
            <a:r>
              <a:rPr lang="en-US" altLang="ko-KR" sz="1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(www.instagram.com)</a:t>
            </a:r>
            <a:endParaRPr lang="ko-KR" altLang="en-US" sz="1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전반적인 UI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SNS 시스템 등</a:t>
            </a: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89" dur="indefinite" restart="never" nodeType="tmRoot">
          <p:childTnLst>
            <p:seq concurrent="0"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15" name="Line 3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17" name="Line 4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864235" y="1656080"/>
            <a:ext cx="10368280" cy="4392295"/>
          </a:xfrm>
          <a:custGeom>
            <a:avLst/>
            <a:gdLst/>
            <a:ahLst/>
            <a:rect l="0" t="0" r="r" b="b"/>
            <a:pathLst>
              <a:path w="28802" h="12202">
                <a:moveTo>
                  <a:pt x="2033" y="0"/>
                </a:moveTo>
                <a:cubicBezTo>
                  <a:pt x="1016" y="0"/>
                  <a:pt x="0" y="1016"/>
                  <a:pt x="0" y="2033"/>
                </a:cubicBezTo>
                <a:lnTo>
                  <a:pt x="0" y="10167"/>
                </a:lnTo>
                <a:cubicBezTo>
                  <a:pt x="0" y="11184"/>
                  <a:pt x="1016" y="12201"/>
                  <a:pt x="2033" y="12201"/>
                </a:cubicBezTo>
                <a:lnTo>
                  <a:pt x="26767" y="12201"/>
                </a:lnTo>
                <a:cubicBezTo>
                  <a:pt x="27784" y="12201"/>
                  <a:pt x="28801" y="11184"/>
                  <a:pt x="28801" y="10167"/>
                </a:cubicBezTo>
                <a:lnTo>
                  <a:pt x="28801" y="2033"/>
                </a:lnTo>
                <a:cubicBezTo>
                  <a:pt x="28801" y="1016"/>
                  <a:pt x="27784" y="0"/>
                  <a:pt x="26767" y="0"/>
                </a:cubicBezTo>
                <a:lnTo>
                  <a:pt x="2033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그림 119"/>
          <p:cNvPicPr/>
          <p:nvPr/>
        </p:nvPicPr>
        <p:blipFill>
          <a:blip r:embed="rId3"/>
          <a:stretch/>
        </p:blipFill>
        <p:spPr>
          <a:xfrm>
            <a:off x="11591925" y="6228080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121" name="CustomShape 7"/>
          <p:cNvSpPr>
            <a:spLocks/>
          </p:cNvSpPr>
          <p:nvPr/>
        </p:nvSpPr>
        <p:spPr>
          <a:xfrm>
            <a:off x="7734935" y="6318250"/>
            <a:ext cx="3860800" cy="33528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프로젝트 소개</a:t>
            </a:r>
            <a:endParaRPr lang="ko-KR" altLang="en-US" sz="14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" name="TextShape 8"/>
          <p:cNvSpPr txBox="1">
            <a:spLocks/>
          </p:cNvSpPr>
          <p:nvPr/>
        </p:nvSpPr>
        <p:spPr>
          <a:xfrm rot="0">
            <a:off x="857885" y="1978660"/>
            <a:ext cx="9134475" cy="91186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333333"/>
                </a:solidFill>
                <a:latin typeface="제주고딕" charset="0"/>
                <a:ea typeface="제주고딕" charset="0"/>
              </a:rPr>
              <a:t>사이트명 : 트리비 (Tribee)            CI :     </a:t>
            </a:r>
            <a:endParaRPr lang="ko-KR" altLang="en-US" sz="3200" cap="none" dirty="0" smtClean="0" b="0" strike="noStrike">
              <a:solidFill>
                <a:srgbClr val="333333"/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4"/>
          <a:stretch/>
        </p:blipFill>
        <p:spPr>
          <a:xfrm>
            <a:off x="7572375" y="2160905"/>
            <a:ext cx="1104265" cy="285750"/>
          </a:xfrm>
          <a:prstGeom prst="rect">
            <a:avLst/>
          </a:prstGeom>
          <a:ln>
            <a:noFill/>
          </a:ln>
        </p:spPr>
      </p:pic>
      <p:sp>
        <p:nvSpPr>
          <p:cNvPr id="124" name="CustomShape 123"/>
          <p:cNvSpPr>
            <a:spLocks/>
          </p:cNvSpPr>
          <p:nvPr/>
        </p:nvSpPr>
        <p:spPr>
          <a:xfrm>
            <a:off x="4253865" y="429895"/>
            <a:ext cx="3860800" cy="57912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기획의도</a:t>
            </a:r>
            <a:endParaRPr lang="ko-KR" altLang="en-US" sz="28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5" name="CustomShape 124"/>
          <p:cNvSpPr>
            <a:spLocks/>
          </p:cNvSpPr>
          <p:nvPr/>
        </p:nvSpPr>
        <p:spPr>
          <a:xfrm>
            <a:off x="1029970" y="2289175"/>
            <a:ext cx="10765155" cy="415290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Trip (여행) + Bee (벌) 의 합성어로 무리지어 다니는 벌처럼</a:t>
            </a:r>
            <a:endParaRPr lang="ko-KR" altLang="en-US" sz="2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여행을 다녀온 사람들 끼리 정보를 공유하며 </a:t>
            </a:r>
            <a:endParaRPr lang="ko-KR" altLang="en-US" sz="2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서로 소통할 수 있는 SNS 구축</a:t>
            </a:r>
            <a:endParaRPr lang="ko-KR" altLang="en-US" sz="2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* SNS(Social Network Service) : </a:t>
            </a:r>
            <a:endParaRPr lang="ko-KR" altLang="en-US" sz="16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특정한 관심이나 활동을 공유하는 사람들 사이의 관계망을 구축해 주는 온라인 서비스</a:t>
            </a:r>
            <a:endParaRPr lang="ko-KR" altLang="en-US" sz="16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00" dur="indefinite" restart="never" nodeType="tmRoot">
          <p:childTnLst>
            <p:seq concurrent="0"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1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/>
    </p:bld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>
            <a:spLocks/>
          </p:cNvSpPr>
          <p:nvPr/>
        </p:nvSpPr>
        <p:spPr>
          <a:xfrm rot="0">
            <a:off x="-15875" y="0"/>
            <a:ext cx="12192635" cy="6858000"/>
          </a:xfrm>
          <a:prstGeom prst="rect"/>
          <a:solidFill>
            <a:srgbClr val="74C4C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6" name="CustomShape 3"/>
          <p:cNvSpPr>
            <a:spLocks/>
          </p:cNvSpPr>
          <p:nvPr/>
        </p:nvSpPr>
        <p:spPr>
          <a:xfrm>
            <a:off x="4159885" y="554355"/>
            <a:ext cx="3860800" cy="57912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나의 역할</a:t>
            </a:r>
            <a:endParaRPr lang="ko-KR" altLang="en-US" sz="3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7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28" name="Line 4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30" name="Line 5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그림 130"/>
          <p:cNvPicPr/>
          <p:nvPr/>
        </p:nvPicPr>
        <p:blipFill>
          <a:blip r:embed="rId3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132" name="CustomShape 6"/>
          <p:cNvSpPr/>
          <p:nvPr/>
        </p:nvSpPr>
        <p:spPr>
          <a:xfrm>
            <a:off x="7703820" y="6334125"/>
            <a:ext cx="3860800" cy="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프로젝트 소개</a:t>
            </a:r>
            <a:endParaRPr lang="ko-KR" altLang="en-US" sz="1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CustomShape 7"/>
          <p:cNvSpPr>
            <a:spLocks/>
          </p:cNvSpPr>
          <p:nvPr/>
        </p:nvSpPr>
        <p:spPr>
          <a:xfrm rot="0">
            <a:off x="1745615" y="1836420"/>
            <a:ext cx="9153525" cy="4367530"/>
          </a:xfrm>
          <a:custGeom>
            <a:gdLst>
              <a:gd fmla="*/ 833 w 13004" name="TX0"/>
              <a:gd fmla="*/ 0 h 5004" name="TY0"/>
              <a:gd fmla="*/ 0 w 13004" name="TX1"/>
              <a:gd fmla="*/ 833 h 5004" name="TY1"/>
              <a:gd fmla="*/ 0 w 13004" name="TX2"/>
              <a:gd fmla="*/ 4167 h 5004" name="TY2"/>
              <a:gd fmla="*/ 833 w 13004" name="TX3"/>
              <a:gd fmla="*/ 5001 h 5004" name="TY3"/>
              <a:gd fmla="*/ 12167 w 13004" name="TX4"/>
              <a:gd fmla="*/ 5001 h 5004" name="TY4"/>
              <a:gd fmla="*/ 13001 w 13004" name="TX5"/>
              <a:gd fmla="*/ 4167 h 5004" name="TY5"/>
              <a:gd fmla="*/ 13001 w 13004" name="TX6"/>
              <a:gd fmla="*/ 833 h 5004" name="TY6"/>
              <a:gd fmla="*/ 12167 w 13004" name="TX7"/>
              <a:gd fmla="*/ 0 h 5004" name="TY7"/>
              <a:gd fmla="*/ 833 w 13004" name="TX8"/>
              <a:gd fmla="*/ 0 h 5004" name="TY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3004" h="5004">
                <a:moveTo>
                  <a:pt x="833" y="0"/>
                </a:moveTo>
                <a:cubicBezTo>
                  <a:pt x="416" y="0"/>
                  <a:pt x="0" y="416"/>
                  <a:pt x="0" y="833"/>
                </a:cubicBezTo>
                <a:lnTo>
                  <a:pt x="0" y="4167"/>
                </a:lnTo>
                <a:cubicBezTo>
                  <a:pt x="0" y="4584"/>
                  <a:pt x="416" y="5001"/>
                  <a:pt x="833" y="5001"/>
                </a:cubicBezTo>
                <a:lnTo>
                  <a:pt x="12167" y="5001"/>
                </a:lnTo>
                <a:cubicBezTo>
                  <a:pt x="12584" y="5001"/>
                  <a:pt x="13001" y="4584"/>
                  <a:pt x="13001" y="4167"/>
                </a:cubicBezTo>
                <a:lnTo>
                  <a:pt x="13001" y="833"/>
                </a:lnTo>
                <a:cubicBezTo>
                  <a:pt x="13001" y="416"/>
                  <a:pt x="12584" y="0"/>
                  <a:pt x="12167" y="0"/>
                </a:cubicBezTo>
                <a:lnTo>
                  <a:pt x="833" y="0"/>
                </a:lnTo>
              </a:path>
            </a:pathLst>
          </a:custGeom>
          <a:solidFill>
            <a:srgbClr val="FFFFFF"/>
          </a:solidFill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7" name="CustomShape 11"/>
          <p:cNvSpPr>
            <a:spLocks/>
          </p:cNvSpPr>
          <p:nvPr/>
        </p:nvSpPr>
        <p:spPr>
          <a:xfrm>
            <a:off x="1948180" y="2325370"/>
            <a:ext cx="8521065" cy="370713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rgbClr val="006699"/>
                </a:solidFill>
                <a:latin typeface="맑은 고딕" charset="0"/>
                <a:ea typeface="맑은 고딕" charset="0"/>
              </a:rPr>
              <a:t>오지은</a:t>
            </a:r>
            <a:endParaRPr lang="ko-KR" altLang="en-US" sz="4000" cap="none" dirty="0" smtClean="0" b="1" strike="noStrike">
              <a:solidFill>
                <a:srgbClr val="006699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관리자 페이지 UI / 기능</a:t>
            </a:r>
            <a:endParaRPr lang="ko-KR" altLang="en-US" sz="2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차트, 실시간 검색, 태그 외 부가기능</a:t>
            </a:r>
            <a:endParaRPr lang="ko-KR" altLang="en-US" sz="2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D B 설계 / 관리</a:t>
            </a:r>
            <a:endParaRPr lang="ko-KR" altLang="en-US" sz="2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333333"/>
                </a:solidFill>
                <a:latin typeface="맑은 고딕" charset="0"/>
                <a:ea typeface="맑은 고딕" charset="0"/>
              </a:rPr>
              <a:t>- 오류 수정 총괄 관리</a:t>
            </a:r>
            <a:endParaRPr lang="ko-KR" altLang="en-US" sz="2800" cap="none" dirty="0" smtClean="0" b="1" strike="noStrike">
              <a:solidFill>
                <a:srgbClr val="333333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11" dur="indefinite" restart="never" nodeType="tmRoot">
          <p:childTnLst>
            <p:seq concurrent="0"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>
            <a:spLocks/>
          </p:cNvSpPr>
          <p:nvPr/>
        </p:nvSpPr>
        <p:spPr>
          <a:xfrm>
            <a:off x="4175760" y="554355"/>
            <a:ext cx="3860800" cy="57912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3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2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43" name="Line 3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45" name="Line 4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그림 145"/>
          <p:cNvPicPr/>
          <p:nvPr/>
        </p:nvPicPr>
        <p:blipFill>
          <a:blip r:embed="rId3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>
            <a:spLocks/>
          </p:cNvSpPr>
          <p:nvPr/>
        </p:nvSpPr>
        <p:spPr>
          <a:xfrm>
            <a:off x="7703820" y="6318250"/>
            <a:ext cx="3860800" cy="33528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개발일정 및 개발 환경</a:t>
            </a:r>
            <a:endParaRPr lang="ko-KR" altLang="en-US" sz="1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48" name="Table 6"/>
          <p:cNvGraphicFramePr/>
          <p:nvPr/>
        </p:nvGraphicFramePr>
        <p:xfrm>
          <a:off x="864000" y="1800000"/>
          <a:ext cx="10584000" cy="4248000"/>
        </p:xfrm>
        <a:graphic>
          <a:graphicData uri="http://schemas.openxmlformats.org/drawingml/2006/table">
            <a:tbl>
              <a:tblPr/>
              <a:tblGrid>
                <a:gridCol w="3132720"/>
                <a:gridCol w="961920"/>
                <a:gridCol w="980280"/>
                <a:gridCol w="915120"/>
                <a:gridCol w="887400"/>
                <a:gridCol w="905760"/>
                <a:gridCol w="905760"/>
                <a:gridCol w="971280"/>
                <a:gridCol w="923760"/>
              </a:tblGrid>
              <a:tr h="386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6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7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프로젝트 주제 선정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프로젝트 계획 수립 및 역할 분담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데이터베이스 설계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UI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설계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기능구현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회원관리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차 테스트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기능구현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게시물관리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차 테스트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디버깅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</a:tr>
              <a:tr h="3852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배달의민족 주아"/>
                        </a:rPr>
                        <a:t>차 테스트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배달의민족 주아"/>
                        <a:ea typeface="배달의민족 주아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864235" y="1745615"/>
          <a:ext cx="10583545" cy="4545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32455"/>
                <a:gridCol w="962025"/>
                <a:gridCol w="980440"/>
                <a:gridCol w="915035"/>
                <a:gridCol w="887095"/>
                <a:gridCol w="905510"/>
                <a:gridCol w="905510"/>
                <a:gridCol w="971550"/>
                <a:gridCol w="923925"/>
              </a:tblGrid>
              <a:tr h="424815"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주제 선정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계획 수립 및 역할 분담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데이터베이스 설계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UI 설계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기능구현 (회원관리)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1차 테스트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기능구현 (게시물관리)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2차 테스트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디버깅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marL="0" indent="0" algn="l" fontAlgn="auto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3차 테스트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t">
                    <a:lnL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</a:tbl>
          </a:graphicData>
        </a:graphic>
      </p:graphicFrame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22" dur="indefinite" restart="never" nodeType="tmRoot">
          <p:childTnLst>
            <p:seq concurrent="0"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9036685" y="1945005"/>
            <a:ext cx="2700020" cy="4175125"/>
          </a:xfrm>
          <a:custGeom>
            <a:avLst/>
            <a:gdLst/>
            <a:ahLst/>
            <a:rect l="0" t="0" r="r" b="b"/>
            <a:pathLst>
              <a:path w="7502" h="11600">
                <a:moveTo>
                  <a:pt x="1250" y="0"/>
                </a:moveTo>
                <a:cubicBezTo>
                  <a:pt x="625" y="0"/>
                  <a:pt x="0" y="625"/>
                  <a:pt x="0" y="1250"/>
                </a:cubicBezTo>
                <a:lnTo>
                  <a:pt x="0" y="10348"/>
                </a:lnTo>
                <a:cubicBezTo>
                  <a:pt x="0" y="10973"/>
                  <a:pt x="625" y="11599"/>
                  <a:pt x="1250" y="11599"/>
                </a:cubicBezTo>
                <a:lnTo>
                  <a:pt x="6250" y="11599"/>
                </a:lnTo>
                <a:cubicBezTo>
                  <a:pt x="6875" y="11599"/>
                  <a:pt x="7501" y="10973"/>
                  <a:pt x="7501" y="10348"/>
                </a:cubicBezTo>
                <a:lnTo>
                  <a:pt x="7501" y="1250"/>
                </a:lnTo>
                <a:cubicBezTo>
                  <a:pt x="7501" y="625"/>
                  <a:pt x="6875" y="0"/>
                  <a:pt x="6250" y="0"/>
                </a:cubicBezTo>
                <a:lnTo>
                  <a:pt x="125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6156960" y="1945005"/>
            <a:ext cx="2700020" cy="4175125"/>
          </a:xfrm>
          <a:custGeom>
            <a:avLst/>
            <a:gdLst/>
            <a:ahLst/>
            <a:rect l="0" t="0" r="r" b="b"/>
            <a:pathLst>
              <a:path w="7502" h="11600">
                <a:moveTo>
                  <a:pt x="1250" y="0"/>
                </a:moveTo>
                <a:cubicBezTo>
                  <a:pt x="625" y="0"/>
                  <a:pt x="0" y="625"/>
                  <a:pt x="0" y="1250"/>
                </a:cubicBezTo>
                <a:lnTo>
                  <a:pt x="0" y="10348"/>
                </a:lnTo>
                <a:cubicBezTo>
                  <a:pt x="0" y="10973"/>
                  <a:pt x="625" y="11599"/>
                  <a:pt x="1250" y="11599"/>
                </a:cubicBezTo>
                <a:lnTo>
                  <a:pt x="6250" y="11599"/>
                </a:lnTo>
                <a:cubicBezTo>
                  <a:pt x="6875" y="11599"/>
                  <a:pt x="7501" y="10973"/>
                  <a:pt x="7501" y="10348"/>
                </a:cubicBezTo>
                <a:lnTo>
                  <a:pt x="7501" y="1250"/>
                </a:lnTo>
                <a:cubicBezTo>
                  <a:pt x="7501" y="625"/>
                  <a:pt x="6875" y="0"/>
                  <a:pt x="6250" y="0"/>
                </a:cubicBezTo>
                <a:lnTo>
                  <a:pt x="125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3276600" y="1944370"/>
            <a:ext cx="2700020" cy="4175125"/>
          </a:xfrm>
          <a:custGeom>
            <a:avLst/>
            <a:gdLst/>
            <a:ahLst/>
            <a:rect l="0" t="0" r="r" b="b"/>
            <a:pathLst>
              <a:path w="7502" h="11600">
                <a:moveTo>
                  <a:pt x="1250" y="0"/>
                </a:moveTo>
                <a:cubicBezTo>
                  <a:pt x="625" y="0"/>
                  <a:pt x="0" y="625"/>
                  <a:pt x="0" y="1250"/>
                </a:cubicBezTo>
                <a:lnTo>
                  <a:pt x="0" y="10348"/>
                </a:lnTo>
                <a:cubicBezTo>
                  <a:pt x="0" y="10973"/>
                  <a:pt x="625" y="11599"/>
                  <a:pt x="1250" y="11599"/>
                </a:cubicBezTo>
                <a:lnTo>
                  <a:pt x="6250" y="11599"/>
                </a:lnTo>
                <a:cubicBezTo>
                  <a:pt x="6875" y="11599"/>
                  <a:pt x="7501" y="10973"/>
                  <a:pt x="7501" y="10348"/>
                </a:cubicBezTo>
                <a:lnTo>
                  <a:pt x="7501" y="1250"/>
                </a:lnTo>
                <a:cubicBezTo>
                  <a:pt x="7501" y="625"/>
                  <a:pt x="6875" y="0"/>
                  <a:pt x="6250" y="0"/>
                </a:cubicBezTo>
                <a:lnTo>
                  <a:pt x="125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>
            <a:spLocks/>
          </p:cNvSpPr>
          <p:nvPr/>
        </p:nvSpPr>
        <p:spPr>
          <a:xfrm>
            <a:off x="4159885" y="554355"/>
            <a:ext cx="3860800" cy="57912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개발환경</a:t>
            </a:r>
            <a:endParaRPr lang="ko-KR" altLang="en-US" sz="3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396240" y="1943735"/>
            <a:ext cx="2700020" cy="4175125"/>
          </a:xfrm>
          <a:custGeom>
            <a:avLst/>
            <a:gdLst/>
            <a:ahLst/>
            <a:rect l="0" t="0" r="r" b="b"/>
            <a:pathLst>
              <a:path w="7502" h="11600">
                <a:moveTo>
                  <a:pt x="1250" y="0"/>
                </a:moveTo>
                <a:cubicBezTo>
                  <a:pt x="625" y="0"/>
                  <a:pt x="0" y="625"/>
                  <a:pt x="0" y="1250"/>
                </a:cubicBezTo>
                <a:lnTo>
                  <a:pt x="0" y="10348"/>
                </a:lnTo>
                <a:cubicBezTo>
                  <a:pt x="0" y="10973"/>
                  <a:pt x="625" y="11599"/>
                  <a:pt x="1250" y="11599"/>
                </a:cubicBezTo>
                <a:lnTo>
                  <a:pt x="6250" y="11599"/>
                </a:lnTo>
                <a:cubicBezTo>
                  <a:pt x="6875" y="11599"/>
                  <a:pt x="7501" y="10973"/>
                  <a:pt x="7501" y="10348"/>
                </a:cubicBezTo>
                <a:lnTo>
                  <a:pt x="7501" y="1250"/>
                </a:lnTo>
                <a:cubicBezTo>
                  <a:pt x="7501" y="625"/>
                  <a:pt x="6875" y="0"/>
                  <a:pt x="6250" y="0"/>
                </a:cubicBezTo>
                <a:lnTo>
                  <a:pt x="125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56" name="Line 7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58" name="Line 8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그림 158"/>
          <p:cNvPicPr/>
          <p:nvPr/>
        </p:nvPicPr>
        <p:blipFill>
          <a:blip r:embed="rId3"/>
          <a:stretch/>
        </p:blipFill>
        <p:spPr>
          <a:xfrm>
            <a:off x="10655935" y="3023870"/>
            <a:ext cx="756285" cy="756285"/>
          </a:xfrm>
          <a:prstGeom prst="rect">
            <a:avLst/>
          </a:prstGeom>
          <a:ln>
            <a:noFill/>
          </a:ln>
        </p:spPr>
      </p:pic>
      <p:pic>
        <p:nvPicPr>
          <p:cNvPr id="160" name="그림 159"/>
          <p:cNvPicPr/>
          <p:nvPr/>
        </p:nvPicPr>
        <p:blipFill>
          <a:blip r:embed="rId4"/>
          <a:stretch/>
        </p:blipFill>
        <p:spPr>
          <a:xfrm>
            <a:off x="3540125" y="3420110"/>
            <a:ext cx="1031875" cy="1031875"/>
          </a:xfrm>
          <a:prstGeom prst="rect">
            <a:avLst/>
          </a:prstGeom>
          <a:ln>
            <a:noFill/>
          </a:ln>
        </p:spPr>
      </p:pic>
      <p:pic>
        <p:nvPicPr>
          <p:cNvPr id="161" name="그림 160"/>
          <p:cNvPicPr/>
          <p:nvPr/>
        </p:nvPicPr>
        <p:blipFill>
          <a:blip r:embed="rId5"/>
          <a:stretch/>
        </p:blipFill>
        <p:spPr>
          <a:xfrm>
            <a:off x="9288145" y="3095625"/>
            <a:ext cx="1118870" cy="684530"/>
          </a:xfrm>
          <a:prstGeom prst="rect">
            <a:avLst/>
          </a:prstGeom>
          <a:ln>
            <a:noFill/>
          </a:ln>
        </p:spPr>
      </p:pic>
      <p:pic>
        <p:nvPicPr>
          <p:cNvPr id="162" name="그림 161"/>
          <p:cNvPicPr/>
          <p:nvPr/>
        </p:nvPicPr>
        <p:blipFill>
          <a:blip r:embed="rId6"/>
          <a:stretch/>
        </p:blipFill>
        <p:spPr>
          <a:xfrm>
            <a:off x="9432290" y="2339975"/>
            <a:ext cx="1955800" cy="589915"/>
          </a:xfrm>
          <a:prstGeom prst="rect">
            <a:avLst/>
          </a:prstGeom>
          <a:ln>
            <a:noFill/>
          </a:ln>
        </p:spPr>
      </p:pic>
      <p:pic>
        <p:nvPicPr>
          <p:cNvPr id="163" name="그림 162"/>
          <p:cNvPicPr/>
          <p:nvPr/>
        </p:nvPicPr>
        <p:blipFill>
          <a:blip r:embed="rId7"/>
          <a:stretch/>
        </p:blipFill>
        <p:spPr>
          <a:xfrm>
            <a:off x="10049510" y="4001135"/>
            <a:ext cx="642620" cy="642620"/>
          </a:xfrm>
          <a:prstGeom prst="rect">
            <a:avLst/>
          </a:prstGeom>
          <a:ln>
            <a:noFill/>
          </a:ln>
        </p:spPr>
      </p:pic>
      <p:pic>
        <p:nvPicPr>
          <p:cNvPr id="164" name="그림 163"/>
          <p:cNvPicPr/>
          <p:nvPr/>
        </p:nvPicPr>
        <p:blipFill>
          <a:blip r:embed="rId8"/>
          <a:stretch/>
        </p:blipFill>
        <p:spPr>
          <a:xfrm>
            <a:off x="720090" y="3833495"/>
            <a:ext cx="990600" cy="990600"/>
          </a:xfrm>
          <a:prstGeom prst="rect">
            <a:avLst/>
          </a:prstGeom>
          <a:ln>
            <a:noFill/>
          </a:ln>
        </p:spPr>
      </p:pic>
      <p:pic>
        <p:nvPicPr>
          <p:cNvPr id="165" name="그림 164"/>
          <p:cNvPicPr/>
          <p:nvPr/>
        </p:nvPicPr>
        <p:blipFill>
          <a:blip r:embed="rId9"/>
          <a:stretch/>
        </p:blipFill>
        <p:spPr>
          <a:xfrm>
            <a:off x="1979930" y="4951095"/>
            <a:ext cx="864235" cy="725805"/>
          </a:xfrm>
          <a:prstGeom prst="rect">
            <a:avLst/>
          </a:prstGeom>
          <a:ln>
            <a:noFill/>
          </a:ln>
        </p:spPr>
      </p:pic>
      <p:pic>
        <p:nvPicPr>
          <p:cNvPr id="166" name="그림 165"/>
          <p:cNvPicPr/>
          <p:nvPr/>
        </p:nvPicPr>
        <p:blipFill>
          <a:blip r:embed="rId10"/>
          <a:stretch/>
        </p:blipFill>
        <p:spPr>
          <a:xfrm>
            <a:off x="828040" y="2376170"/>
            <a:ext cx="1870710" cy="1210945"/>
          </a:xfrm>
          <a:prstGeom prst="rect">
            <a:avLst/>
          </a:prstGeom>
          <a:ln>
            <a:noFill/>
          </a:ln>
        </p:spPr>
      </p:pic>
      <p:pic>
        <p:nvPicPr>
          <p:cNvPr id="167" name="그림 166"/>
          <p:cNvPicPr/>
          <p:nvPr/>
        </p:nvPicPr>
        <p:blipFill>
          <a:blip r:embed="rId11"/>
          <a:stretch/>
        </p:blipFill>
        <p:spPr>
          <a:xfrm>
            <a:off x="3888105" y="5196840"/>
            <a:ext cx="1515110" cy="382905"/>
          </a:xfrm>
          <a:prstGeom prst="rect">
            <a:avLst/>
          </a:prstGeom>
          <a:ln>
            <a:noFill/>
          </a:ln>
        </p:spPr>
      </p:pic>
      <p:pic>
        <p:nvPicPr>
          <p:cNvPr id="168" name="그림 167"/>
          <p:cNvPicPr/>
          <p:nvPr/>
        </p:nvPicPr>
        <p:blipFill>
          <a:blip r:embed="rId12"/>
          <a:stretch/>
        </p:blipFill>
        <p:spPr>
          <a:xfrm>
            <a:off x="575945" y="4971415"/>
            <a:ext cx="1343660" cy="644525"/>
          </a:xfrm>
          <a:prstGeom prst="rect">
            <a:avLst/>
          </a:prstGeom>
          <a:ln>
            <a:noFill/>
          </a:ln>
        </p:spPr>
      </p:pic>
      <p:pic>
        <p:nvPicPr>
          <p:cNvPr id="169" name="그림 168"/>
          <p:cNvPicPr/>
          <p:nvPr/>
        </p:nvPicPr>
        <p:blipFill>
          <a:blip r:embed="rId13"/>
          <a:stretch/>
        </p:blipFill>
        <p:spPr>
          <a:xfrm>
            <a:off x="7778750" y="2718435"/>
            <a:ext cx="825500" cy="936625"/>
          </a:xfrm>
          <a:prstGeom prst="rect">
            <a:avLst/>
          </a:prstGeom>
          <a:ln>
            <a:noFill/>
          </a:ln>
        </p:spPr>
      </p:pic>
      <p:pic>
        <p:nvPicPr>
          <p:cNvPr id="170" name="그림 169"/>
          <p:cNvPicPr/>
          <p:nvPr/>
        </p:nvPicPr>
        <p:blipFill>
          <a:blip r:embed="rId14"/>
          <a:stretch/>
        </p:blipFill>
        <p:spPr>
          <a:xfrm>
            <a:off x="4662805" y="2313305"/>
            <a:ext cx="1061085" cy="1061085"/>
          </a:xfrm>
          <a:prstGeom prst="rect">
            <a:avLst/>
          </a:prstGeom>
          <a:ln>
            <a:noFill/>
          </a:ln>
        </p:spPr>
      </p:pic>
      <p:pic>
        <p:nvPicPr>
          <p:cNvPr id="171" name="그림 170"/>
          <p:cNvPicPr/>
          <p:nvPr/>
        </p:nvPicPr>
        <p:blipFill>
          <a:blip r:embed="rId15"/>
          <a:stretch/>
        </p:blipFill>
        <p:spPr>
          <a:xfrm>
            <a:off x="10800080" y="3996055"/>
            <a:ext cx="647700" cy="647700"/>
          </a:xfrm>
          <a:prstGeom prst="rect">
            <a:avLst/>
          </a:prstGeom>
          <a:ln>
            <a:noFill/>
          </a:ln>
        </p:spPr>
      </p:pic>
      <p:pic>
        <p:nvPicPr>
          <p:cNvPr id="172" name="그림 171"/>
          <p:cNvPicPr/>
          <p:nvPr/>
        </p:nvPicPr>
        <p:blipFill>
          <a:blip r:embed="rId16"/>
          <a:stretch/>
        </p:blipFill>
        <p:spPr>
          <a:xfrm>
            <a:off x="9288145" y="3987165"/>
            <a:ext cx="647065" cy="657225"/>
          </a:xfrm>
          <a:prstGeom prst="rect">
            <a:avLst/>
          </a:prstGeom>
          <a:ln>
            <a:noFill/>
          </a:ln>
        </p:spPr>
      </p:pic>
      <p:pic>
        <p:nvPicPr>
          <p:cNvPr id="173" name="그림 172"/>
          <p:cNvPicPr/>
          <p:nvPr/>
        </p:nvPicPr>
        <p:blipFill>
          <a:blip r:embed="rId17"/>
          <a:stretch/>
        </p:blipFill>
        <p:spPr>
          <a:xfrm>
            <a:off x="4643755" y="3420110"/>
            <a:ext cx="1080135" cy="1080135"/>
          </a:xfrm>
          <a:prstGeom prst="rect">
            <a:avLst/>
          </a:prstGeom>
          <a:ln>
            <a:noFill/>
          </a:ln>
        </p:spPr>
      </p:pic>
      <p:pic>
        <p:nvPicPr>
          <p:cNvPr id="174" name="그림 173"/>
          <p:cNvPicPr/>
          <p:nvPr/>
        </p:nvPicPr>
        <p:blipFill>
          <a:blip r:embed="rId18"/>
          <a:stretch/>
        </p:blipFill>
        <p:spPr>
          <a:xfrm>
            <a:off x="3563620" y="4608195"/>
            <a:ext cx="2160270" cy="306070"/>
          </a:xfrm>
          <a:prstGeom prst="rect">
            <a:avLst/>
          </a:prstGeom>
          <a:ln>
            <a:noFill/>
          </a:ln>
        </p:spPr>
      </p:pic>
      <p:pic>
        <p:nvPicPr>
          <p:cNvPr id="175" name="그림 174"/>
          <p:cNvPicPr/>
          <p:nvPr/>
        </p:nvPicPr>
        <p:blipFill>
          <a:blip r:embed="rId19"/>
          <a:stretch/>
        </p:blipFill>
        <p:spPr>
          <a:xfrm>
            <a:off x="1656080" y="3727450"/>
            <a:ext cx="1367790" cy="1367790"/>
          </a:xfrm>
          <a:prstGeom prst="rect">
            <a:avLst/>
          </a:prstGeom>
          <a:ln>
            <a:noFill/>
          </a:ln>
        </p:spPr>
      </p:pic>
      <p:pic>
        <p:nvPicPr>
          <p:cNvPr id="176" name="그림 175"/>
          <p:cNvPicPr/>
          <p:nvPr/>
        </p:nvPicPr>
        <p:blipFill>
          <a:blip r:embed="rId20"/>
          <a:stretch/>
        </p:blipFill>
        <p:spPr>
          <a:xfrm>
            <a:off x="7668260" y="4427855"/>
            <a:ext cx="788035" cy="791845"/>
          </a:xfrm>
          <a:prstGeom prst="rect">
            <a:avLst/>
          </a:prstGeom>
          <a:ln>
            <a:noFill/>
          </a:ln>
        </p:spPr>
      </p:pic>
      <p:pic>
        <p:nvPicPr>
          <p:cNvPr id="177" name="그림 176"/>
          <p:cNvPicPr/>
          <p:nvPr/>
        </p:nvPicPr>
        <p:blipFill>
          <a:blip r:embed="rId21"/>
          <a:stretch/>
        </p:blipFill>
        <p:spPr>
          <a:xfrm>
            <a:off x="10151745" y="4927600"/>
            <a:ext cx="1343025" cy="256540"/>
          </a:xfrm>
          <a:prstGeom prst="rect">
            <a:avLst/>
          </a:prstGeom>
          <a:ln>
            <a:noFill/>
          </a:ln>
        </p:spPr>
      </p:pic>
      <p:pic>
        <p:nvPicPr>
          <p:cNvPr id="178" name="그림 177"/>
          <p:cNvPicPr/>
          <p:nvPr/>
        </p:nvPicPr>
        <p:blipFill>
          <a:blip r:embed="rId22"/>
          <a:stretch/>
        </p:blipFill>
        <p:spPr>
          <a:xfrm>
            <a:off x="10151745" y="5361940"/>
            <a:ext cx="1224280" cy="397510"/>
          </a:xfrm>
          <a:prstGeom prst="rect">
            <a:avLst/>
          </a:prstGeom>
          <a:ln>
            <a:noFill/>
          </a:ln>
        </p:spPr>
      </p:pic>
      <p:pic>
        <p:nvPicPr>
          <p:cNvPr id="179" name="그림 178"/>
          <p:cNvPicPr/>
          <p:nvPr/>
        </p:nvPicPr>
        <p:blipFill>
          <a:blip r:embed="rId23"/>
          <a:stretch/>
        </p:blipFill>
        <p:spPr>
          <a:xfrm>
            <a:off x="9288145" y="4824095"/>
            <a:ext cx="647700" cy="647700"/>
          </a:xfrm>
          <a:prstGeom prst="rect">
            <a:avLst/>
          </a:prstGeom>
          <a:ln>
            <a:noFill/>
          </a:ln>
        </p:spPr>
      </p:pic>
      <p:sp>
        <p:nvSpPr>
          <p:cNvPr id="180" name="CustomShape 9"/>
          <p:cNvSpPr>
            <a:spLocks/>
          </p:cNvSpPr>
          <p:nvPr/>
        </p:nvSpPr>
        <p:spPr>
          <a:xfrm>
            <a:off x="683895" y="1394460"/>
            <a:ext cx="2132965" cy="45720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Front-End</a:t>
            </a:r>
            <a:endParaRPr lang="ko-KR" altLang="en-US" sz="24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564255" y="1394460"/>
            <a:ext cx="2132965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Back-End</a:t>
            </a:r>
            <a:endParaRPr lang="ko-KR" altLang="en-US" sz="24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6444615" y="1395095"/>
            <a:ext cx="2132965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Tools</a:t>
            </a:r>
            <a:endParaRPr lang="ko-KR" altLang="en-US" sz="24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3" name="CustomShape 12"/>
          <p:cNvSpPr>
            <a:spLocks/>
          </p:cNvSpPr>
          <p:nvPr/>
        </p:nvSpPr>
        <p:spPr>
          <a:xfrm>
            <a:off x="9324975" y="1363345"/>
            <a:ext cx="2132965" cy="45720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ETC</a:t>
            </a:r>
            <a:endParaRPr lang="ko-KR" altLang="en-US" sz="24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4" name="그림 183"/>
          <p:cNvPicPr/>
          <p:nvPr/>
        </p:nvPicPr>
        <p:blipFill>
          <a:blip r:embed="rId24"/>
          <a:stretch/>
        </p:blipFill>
        <p:spPr>
          <a:xfrm>
            <a:off x="3168015" y="2484120"/>
            <a:ext cx="1762125" cy="729615"/>
          </a:xfrm>
          <a:prstGeom prst="rect">
            <a:avLst/>
          </a:prstGeom>
          <a:ln>
            <a:noFill/>
          </a:ln>
        </p:spPr>
      </p:pic>
      <p:pic>
        <p:nvPicPr>
          <p:cNvPr id="185" name="그림 184"/>
          <p:cNvPicPr/>
          <p:nvPr/>
        </p:nvPicPr>
        <p:blipFill>
          <a:blip r:embed="rId25"/>
          <a:stretch/>
        </p:blipFill>
        <p:spPr>
          <a:xfrm>
            <a:off x="6445250" y="2700020"/>
            <a:ext cx="969645" cy="1074420"/>
          </a:xfrm>
          <a:prstGeom prst="rect">
            <a:avLst/>
          </a:prstGeom>
          <a:ln>
            <a:noFill/>
          </a:ln>
        </p:spPr>
      </p:pic>
      <p:pic>
        <p:nvPicPr>
          <p:cNvPr id="186" name="그림 185"/>
          <p:cNvPicPr/>
          <p:nvPr/>
        </p:nvPicPr>
        <p:blipFill>
          <a:blip r:embed="rId26"/>
          <a:stretch/>
        </p:blipFill>
        <p:spPr>
          <a:xfrm>
            <a:off x="6511925" y="4444365"/>
            <a:ext cx="868045" cy="811530"/>
          </a:xfrm>
          <a:prstGeom prst="rect">
            <a:avLst/>
          </a:prstGeom>
          <a:ln>
            <a:noFill/>
          </a:ln>
        </p:spPr>
      </p:pic>
      <p:pic>
        <p:nvPicPr>
          <p:cNvPr id="187" name="그림 186"/>
          <p:cNvPicPr/>
          <p:nvPr/>
        </p:nvPicPr>
        <p:blipFill>
          <a:blip r:embed="rId27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188" name="CustomShape 13"/>
          <p:cNvSpPr/>
          <p:nvPr/>
        </p:nvSpPr>
        <p:spPr>
          <a:xfrm>
            <a:off x="7703820" y="6334125"/>
            <a:ext cx="3860800" cy="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개발일정 및 개발 환경</a:t>
            </a:r>
            <a:endParaRPr lang="ko-KR" altLang="en-US" sz="1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33" dur="indefinite" restart="never" nodeType="tmRoot">
          <p:childTnLst>
            <p:seq concurrent="0"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1224280" y="1367790"/>
            <a:ext cx="9864090" cy="4751705"/>
          </a:xfrm>
          <a:custGeom>
            <a:avLst/>
            <a:gdLst/>
            <a:ahLst/>
            <a:rect l="0" t="0" r="r" b="b"/>
            <a:pathLst>
              <a:path w="27402" h="13202">
                <a:moveTo>
                  <a:pt x="2200" y="0"/>
                </a:moveTo>
                <a:cubicBezTo>
                  <a:pt x="1100" y="0"/>
                  <a:pt x="0" y="1100"/>
                  <a:pt x="0" y="2200"/>
                </a:cubicBezTo>
                <a:lnTo>
                  <a:pt x="0" y="11000"/>
                </a:lnTo>
                <a:cubicBezTo>
                  <a:pt x="0" y="12100"/>
                  <a:pt x="1100" y="13201"/>
                  <a:pt x="2200" y="13201"/>
                </a:cubicBezTo>
                <a:lnTo>
                  <a:pt x="25200" y="13201"/>
                </a:lnTo>
                <a:cubicBezTo>
                  <a:pt x="26300" y="13201"/>
                  <a:pt x="27401" y="12100"/>
                  <a:pt x="27401" y="11000"/>
                </a:cubicBezTo>
                <a:lnTo>
                  <a:pt x="27401" y="2200"/>
                </a:lnTo>
                <a:cubicBezTo>
                  <a:pt x="27401" y="1100"/>
                  <a:pt x="26300" y="0"/>
                  <a:pt x="25200" y="0"/>
                </a:cubicBezTo>
                <a:lnTo>
                  <a:pt x="220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4175760" y="538480"/>
            <a:ext cx="3860800" cy="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DB 구조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2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93" name="Line 4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195" name="Line 5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그림 195"/>
          <p:cNvPicPr/>
          <p:nvPr/>
        </p:nvPicPr>
        <p:blipFill>
          <a:blip r:embed="rId3"/>
          <a:stretch/>
        </p:blipFill>
        <p:spPr>
          <a:xfrm>
            <a:off x="2016125" y="1396365"/>
            <a:ext cx="8402955" cy="4723765"/>
          </a:xfrm>
          <a:prstGeom prst="rect">
            <a:avLst/>
          </a:prstGeom>
          <a:ln>
            <a:noFill/>
          </a:ln>
        </p:spPr>
      </p:pic>
      <p:pic>
        <p:nvPicPr>
          <p:cNvPr id="197" name="그림 196"/>
          <p:cNvPicPr/>
          <p:nvPr/>
        </p:nvPicPr>
        <p:blipFill>
          <a:blip r:embed="rId4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198" name="CustomShape 6"/>
          <p:cNvSpPr/>
          <p:nvPr/>
        </p:nvSpPr>
        <p:spPr>
          <a:xfrm>
            <a:off x="7703820" y="6334125"/>
            <a:ext cx="3860800" cy="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주요 기능</a:t>
            </a:r>
            <a:endParaRPr lang="ko-KR" altLang="en-US" sz="16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44" dur="indefinite" restart="never" nodeType="tmRoot">
          <p:childTnLst>
            <p:seq concurrent="0">
              <p:cTn id="145" nodeType="mainSeq">
                <p:childTnLst>
                  <p:par>
                    <p:cTn id="146" fill="freeze">
                      <p:stCondLst>
                        <p:cond delay="0"/>
                      </p:stCondLst>
                      <p:childTnLst>
                        <p:par>
                          <p:cTn id="147" fill="freeze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0" dur="1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freeze">
                            <p:stCondLst>
                              <p:cond delay="1250"/>
                            </p:stCondLst>
                            <p:childTnLst>
                              <p:par>
                                <p:cTn id="15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4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1224280" y="1367790"/>
            <a:ext cx="9864090" cy="4751705"/>
          </a:xfrm>
          <a:custGeom>
            <a:avLst/>
            <a:gdLst/>
            <a:ahLst/>
            <a:rect l="0" t="0" r="r" b="b"/>
            <a:pathLst>
              <a:path w="27402" h="13202">
                <a:moveTo>
                  <a:pt x="2200" y="0"/>
                </a:moveTo>
                <a:cubicBezTo>
                  <a:pt x="1100" y="0"/>
                  <a:pt x="0" y="1100"/>
                  <a:pt x="0" y="2200"/>
                </a:cubicBezTo>
                <a:lnTo>
                  <a:pt x="0" y="11000"/>
                </a:lnTo>
                <a:cubicBezTo>
                  <a:pt x="0" y="12100"/>
                  <a:pt x="1100" y="13201"/>
                  <a:pt x="2200" y="13201"/>
                </a:cubicBezTo>
                <a:lnTo>
                  <a:pt x="25200" y="13201"/>
                </a:lnTo>
                <a:cubicBezTo>
                  <a:pt x="26300" y="13201"/>
                  <a:pt x="27401" y="12100"/>
                  <a:pt x="27401" y="11000"/>
                </a:cubicBezTo>
                <a:lnTo>
                  <a:pt x="27401" y="2200"/>
                </a:lnTo>
                <a:cubicBezTo>
                  <a:pt x="27401" y="1100"/>
                  <a:pt x="26300" y="0"/>
                  <a:pt x="25200" y="0"/>
                </a:cubicBezTo>
                <a:lnTo>
                  <a:pt x="220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4032250" y="538480"/>
            <a:ext cx="4105275" cy="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패키지 클래스 다이어그램</a:t>
            </a:r>
            <a:endParaRPr lang="ko-KR" altLang="en-US" sz="3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2" name="图片 4"/>
          <p:cNvPicPr/>
          <p:nvPr/>
        </p:nvPicPr>
        <p:blipFill>
          <a:blip r:embed="rId1"/>
          <a:stretch/>
        </p:blipFill>
        <p:spPr>
          <a:xfrm>
            <a:off x="3334385" y="589915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03" name="Line 4"/>
          <p:cNvSpPr/>
          <p:nvPr/>
        </p:nvSpPr>
        <p:spPr>
          <a:xfrm>
            <a:off x="0" y="861695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图片 5"/>
          <p:cNvPicPr/>
          <p:nvPr/>
        </p:nvPicPr>
        <p:blipFill>
          <a:blip r:embed="rId2"/>
          <a:stretch/>
        </p:blipFill>
        <p:spPr>
          <a:xfrm rot="10800000">
            <a:off x="8857615" y="1134110"/>
            <a:ext cx="612775" cy="544195"/>
          </a:xfrm>
          <a:prstGeom prst="rect">
            <a:avLst/>
          </a:prstGeom>
          <a:ln>
            <a:noFill/>
          </a:ln>
        </p:spPr>
      </p:pic>
      <p:sp>
        <p:nvSpPr>
          <p:cNvPr id="205" name="Line 5"/>
          <p:cNvSpPr/>
          <p:nvPr/>
        </p:nvSpPr>
        <p:spPr>
          <a:xfrm>
            <a:off x="8857615" y="867410"/>
            <a:ext cx="3334385" cy="0"/>
          </a:xfrm>
          <a:prstGeom prst="line">
            <a:avLst/>
          </a:prstGeom>
          <a:ln>
            <a:solidFill>
              <a:schemeClr val="bg1"/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그림 205"/>
          <p:cNvPicPr/>
          <p:nvPr/>
        </p:nvPicPr>
        <p:blipFill>
          <a:blip r:embed="rId3"/>
          <a:stretch/>
        </p:blipFill>
        <p:spPr>
          <a:xfrm>
            <a:off x="11591925" y="6227445"/>
            <a:ext cx="431800" cy="431800"/>
          </a:xfrm>
          <a:prstGeom prst="rect">
            <a:avLst/>
          </a:prstGeom>
          <a:ln>
            <a:noFill/>
          </a:ln>
        </p:spPr>
      </p:pic>
      <p:sp>
        <p:nvSpPr>
          <p:cNvPr id="207" name="CustomShape 6"/>
          <p:cNvSpPr/>
          <p:nvPr/>
        </p:nvSpPr>
        <p:spPr>
          <a:xfrm>
            <a:off x="7703820" y="6334125"/>
            <a:ext cx="3860800" cy="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주요 기능</a:t>
            </a:r>
            <a:endParaRPr lang="ko-KR" altLang="en-US" sz="16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8" name="그림 207"/>
          <p:cNvPicPr/>
          <p:nvPr/>
        </p:nvPicPr>
        <p:blipFill>
          <a:blip r:embed="rId4"/>
          <a:stretch/>
        </p:blipFill>
        <p:spPr>
          <a:xfrm>
            <a:off x="1407160" y="1851660"/>
            <a:ext cx="9411970" cy="390842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1000">
        <p:blinds dir="horz"/>
      </p:transition>
    </mc:Choice>
    <mc:Fallback>
      <p:transition spd="slow">
        <p:blinds dir="horz"/>
      </p:transition>
    </mc:Fallback>
  </mc:AlternateContent>
  <p:timing>
    <p:tnLst>
      <p:par>
        <p:cTn id="155" dur="indefinite" restart="never" nodeType="tmRoot">
          <p:childTnLst>
            <p:seq concurrent="0">
              <p:cTn id="156" nodeType="mainSeq">
                <p:childTnLst>
                  <p:par>
                    <p:cTn id="157" fill="freeze">
                      <p:stCondLst>
                        <p:cond delay="0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1" dur="1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freeze">
                            <p:stCondLst>
                              <p:cond delay="1250"/>
                            </p:stCondLst>
                            <p:childTnLst>
                              <p:par>
                                <p:cTn id="16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5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http://www.ypppt.com/</Company>
  <DocSecurity>0</DocSecurity>
  <HyperlinksChanged>false</HyperlinksChanged>
  <Lines>0</Lines>
  <LinksUpToDate>false</LinksUpToDate>
  <Pages>13</Pages>
  <Paragraphs>140</Paragraphs>
  <Words>1363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优品PPT</dc:creator>
  <cp:lastModifiedBy>a01072756769</cp:lastModifiedBy>
  <dc:title>PowerPoint 演示文稿</dc:title>
  <dcterms:modified xsi:type="dcterms:W3CDTF">2019-01-23T16:08:27Z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http://www.ypppt.com/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自定义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