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naktoria" charset="1" panose="02020602090805090A03"/>
      <p:regular r:id="rId15"/>
    </p:embeddedFont>
    <p:embeddedFont>
      <p:font typeface="Sukar" charset="1" panose="02000500000000000000"/>
      <p:regular r:id="rId16"/>
    </p:embeddedFont>
    <p:embeddedFont>
      <p:font typeface="Sukar Bold" charset="1" panose="02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5.png" Type="http://schemas.openxmlformats.org/officeDocument/2006/relationships/image"/><Relationship Id="rId4"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grpSp>
        <p:nvGrpSpPr>
          <p:cNvPr name="Group 2" id="2"/>
          <p:cNvGrpSpPr/>
          <p:nvPr/>
        </p:nvGrpSpPr>
        <p:grpSpPr>
          <a:xfrm rot="0">
            <a:off x="866091" y="4017575"/>
            <a:ext cx="16459884" cy="2251851"/>
            <a:chOff x="0" y="0"/>
            <a:chExt cx="21946512" cy="3002468"/>
          </a:xfrm>
        </p:grpSpPr>
        <p:sp>
          <p:nvSpPr>
            <p:cNvPr name="Freeform 3" id="3"/>
            <p:cNvSpPr/>
            <p:nvPr/>
          </p:nvSpPr>
          <p:spPr>
            <a:xfrm flipH="false" flipV="false" rot="0">
              <a:off x="0" y="367513"/>
              <a:ext cx="2551965" cy="2551965"/>
            </a:xfrm>
            <a:custGeom>
              <a:avLst/>
              <a:gdLst/>
              <a:ahLst/>
              <a:cxnLst/>
              <a:rect r="r" b="b" t="t" l="l"/>
              <a:pathLst>
                <a:path h="2551965" w="2551965">
                  <a:moveTo>
                    <a:pt x="0" y="0"/>
                  </a:moveTo>
                  <a:lnTo>
                    <a:pt x="2551965" y="0"/>
                  </a:lnTo>
                  <a:lnTo>
                    <a:pt x="2551965" y="2551965"/>
                  </a:lnTo>
                  <a:lnTo>
                    <a:pt x="0" y="2551965"/>
                  </a:lnTo>
                  <a:lnTo>
                    <a:pt x="0" y="0"/>
                  </a:lnTo>
                  <a:close/>
                </a:path>
              </a:pathLst>
            </a:custGeom>
            <a:blipFill>
              <a:blip r:embed="rId2"/>
              <a:stretch>
                <a:fillRect l="0" t="0" r="0" b="0"/>
              </a:stretch>
            </a:blipFill>
            <a:ln cap="sq">
              <a:noFill/>
              <a:prstDash val="solid"/>
              <a:miter/>
            </a:ln>
          </p:spPr>
        </p:sp>
        <p:sp>
          <p:nvSpPr>
            <p:cNvPr name="Freeform 4" id="4"/>
            <p:cNvSpPr/>
            <p:nvPr/>
          </p:nvSpPr>
          <p:spPr>
            <a:xfrm flipH="false" flipV="false" rot="0">
              <a:off x="1417736" y="152898"/>
              <a:ext cx="2842009" cy="2842009"/>
            </a:xfrm>
            <a:custGeom>
              <a:avLst/>
              <a:gdLst/>
              <a:ahLst/>
              <a:cxnLst/>
              <a:rect r="r" b="b" t="t" l="l"/>
              <a:pathLst>
                <a:path h="2842009" w="2842009">
                  <a:moveTo>
                    <a:pt x="0" y="0"/>
                  </a:moveTo>
                  <a:lnTo>
                    <a:pt x="2842009" y="0"/>
                  </a:lnTo>
                  <a:lnTo>
                    <a:pt x="2842009" y="2842009"/>
                  </a:lnTo>
                  <a:lnTo>
                    <a:pt x="0" y="2842009"/>
                  </a:lnTo>
                  <a:lnTo>
                    <a:pt x="0" y="0"/>
                  </a:lnTo>
                  <a:close/>
                </a:path>
              </a:pathLst>
            </a:custGeom>
            <a:blipFill>
              <a:blip r:embed="rId3"/>
              <a:stretch>
                <a:fillRect l="0" t="0" r="0" b="0"/>
              </a:stretch>
            </a:blipFill>
            <a:ln cap="sq">
              <a:noFill/>
              <a:prstDash val="solid"/>
              <a:miter/>
            </a:ln>
          </p:spPr>
        </p:sp>
        <p:sp>
          <p:nvSpPr>
            <p:cNvPr name="Freeform 5" id="5"/>
            <p:cNvSpPr/>
            <p:nvPr/>
          </p:nvSpPr>
          <p:spPr>
            <a:xfrm flipH="false" flipV="false" rot="0">
              <a:off x="7694639" y="210320"/>
              <a:ext cx="2727165" cy="2727165"/>
            </a:xfrm>
            <a:custGeom>
              <a:avLst/>
              <a:gdLst/>
              <a:ahLst/>
              <a:cxnLst/>
              <a:rect r="r" b="b" t="t" l="l"/>
              <a:pathLst>
                <a:path h="2727165" w="2727165">
                  <a:moveTo>
                    <a:pt x="0" y="0"/>
                  </a:moveTo>
                  <a:lnTo>
                    <a:pt x="2727164" y="0"/>
                  </a:lnTo>
                  <a:lnTo>
                    <a:pt x="2727164" y="2727165"/>
                  </a:lnTo>
                  <a:lnTo>
                    <a:pt x="0" y="2727165"/>
                  </a:lnTo>
                  <a:lnTo>
                    <a:pt x="0" y="0"/>
                  </a:lnTo>
                  <a:close/>
                </a:path>
              </a:pathLst>
            </a:custGeom>
            <a:blipFill>
              <a:blip r:embed="rId4"/>
              <a:stretch>
                <a:fillRect l="0" t="0" r="0" b="0"/>
              </a:stretch>
            </a:blipFill>
            <a:ln cap="sq">
              <a:noFill/>
              <a:prstDash val="solid"/>
              <a:miter/>
            </a:ln>
          </p:spPr>
        </p:sp>
        <p:sp>
          <p:nvSpPr>
            <p:cNvPr name="Freeform 6" id="6"/>
            <p:cNvSpPr/>
            <p:nvPr/>
          </p:nvSpPr>
          <p:spPr>
            <a:xfrm flipH="false" flipV="false" rot="0">
              <a:off x="3693086" y="549896"/>
              <a:ext cx="2048014" cy="2048014"/>
            </a:xfrm>
            <a:custGeom>
              <a:avLst/>
              <a:gdLst/>
              <a:ahLst/>
              <a:cxnLst/>
              <a:rect r="r" b="b" t="t" l="l"/>
              <a:pathLst>
                <a:path h="2048014" w="2048014">
                  <a:moveTo>
                    <a:pt x="0" y="0"/>
                  </a:moveTo>
                  <a:lnTo>
                    <a:pt x="2048014" y="0"/>
                  </a:lnTo>
                  <a:lnTo>
                    <a:pt x="2048014" y="2048014"/>
                  </a:lnTo>
                  <a:lnTo>
                    <a:pt x="0" y="2048014"/>
                  </a:lnTo>
                  <a:lnTo>
                    <a:pt x="0" y="0"/>
                  </a:lnTo>
                  <a:close/>
                </a:path>
              </a:pathLst>
            </a:custGeom>
            <a:blipFill>
              <a:blip r:embed="rId5"/>
              <a:stretch>
                <a:fillRect l="0" t="0" r="0" b="0"/>
              </a:stretch>
            </a:blipFill>
            <a:ln cap="sq">
              <a:noFill/>
              <a:prstDash val="solid"/>
              <a:miter/>
            </a:ln>
          </p:spPr>
        </p:sp>
        <p:sp>
          <p:nvSpPr>
            <p:cNvPr name="Freeform 7" id="7"/>
            <p:cNvSpPr/>
            <p:nvPr/>
          </p:nvSpPr>
          <p:spPr>
            <a:xfrm flipH="false" flipV="false" rot="0">
              <a:off x="5212245" y="562596"/>
              <a:ext cx="1959402" cy="1959402"/>
            </a:xfrm>
            <a:custGeom>
              <a:avLst/>
              <a:gdLst/>
              <a:ahLst/>
              <a:cxnLst/>
              <a:rect r="r" b="b" t="t" l="l"/>
              <a:pathLst>
                <a:path h="1959402" w="1959402">
                  <a:moveTo>
                    <a:pt x="0" y="0"/>
                  </a:moveTo>
                  <a:lnTo>
                    <a:pt x="1959402" y="0"/>
                  </a:lnTo>
                  <a:lnTo>
                    <a:pt x="1959402" y="1959402"/>
                  </a:lnTo>
                  <a:lnTo>
                    <a:pt x="0" y="1959402"/>
                  </a:lnTo>
                  <a:lnTo>
                    <a:pt x="0" y="0"/>
                  </a:lnTo>
                  <a:close/>
                </a:path>
              </a:pathLst>
            </a:custGeom>
            <a:blipFill>
              <a:blip r:embed="rId6"/>
              <a:stretch>
                <a:fillRect l="0" t="0" r="0" b="0"/>
              </a:stretch>
            </a:blipFill>
            <a:ln cap="sq">
              <a:noFill/>
              <a:prstDash val="solid"/>
              <a:miter/>
            </a:ln>
          </p:spPr>
        </p:sp>
        <p:sp>
          <p:nvSpPr>
            <p:cNvPr name="Freeform 8" id="8"/>
            <p:cNvSpPr/>
            <p:nvPr/>
          </p:nvSpPr>
          <p:spPr>
            <a:xfrm flipH="false" flipV="false" rot="0">
              <a:off x="9928619" y="338205"/>
              <a:ext cx="2471396" cy="2471396"/>
            </a:xfrm>
            <a:custGeom>
              <a:avLst/>
              <a:gdLst/>
              <a:ahLst/>
              <a:cxnLst/>
              <a:rect r="r" b="b" t="t" l="l"/>
              <a:pathLst>
                <a:path h="2471396" w="2471396">
                  <a:moveTo>
                    <a:pt x="0" y="0"/>
                  </a:moveTo>
                  <a:lnTo>
                    <a:pt x="2471397" y="0"/>
                  </a:lnTo>
                  <a:lnTo>
                    <a:pt x="2471397" y="2471396"/>
                  </a:lnTo>
                  <a:lnTo>
                    <a:pt x="0" y="2471396"/>
                  </a:lnTo>
                  <a:lnTo>
                    <a:pt x="0" y="0"/>
                  </a:lnTo>
                  <a:close/>
                </a:path>
              </a:pathLst>
            </a:custGeom>
            <a:blipFill>
              <a:blip r:embed="rId7"/>
              <a:stretch>
                <a:fillRect l="0" t="0" r="0" b="0"/>
              </a:stretch>
            </a:blipFill>
            <a:ln cap="sq">
              <a:noFill/>
              <a:prstDash val="solid"/>
              <a:miter/>
            </a:ln>
          </p:spPr>
        </p:sp>
        <p:sp>
          <p:nvSpPr>
            <p:cNvPr name="Freeform 9" id="9"/>
            <p:cNvSpPr/>
            <p:nvPr/>
          </p:nvSpPr>
          <p:spPr>
            <a:xfrm flipH="false" flipV="false" rot="0">
              <a:off x="12002881" y="338205"/>
              <a:ext cx="2381816" cy="2381816"/>
            </a:xfrm>
            <a:custGeom>
              <a:avLst/>
              <a:gdLst/>
              <a:ahLst/>
              <a:cxnLst/>
              <a:rect r="r" b="b" t="t" l="l"/>
              <a:pathLst>
                <a:path h="2381816" w="2381816">
                  <a:moveTo>
                    <a:pt x="0" y="0"/>
                  </a:moveTo>
                  <a:lnTo>
                    <a:pt x="2381815" y="0"/>
                  </a:lnTo>
                  <a:lnTo>
                    <a:pt x="2381815" y="2381815"/>
                  </a:lnTo>
                  <a:lnTo>
                    <a:pt x="0" y="2381815"/>
                  </a:lnTo>
                  <a:lnTo>
                    <a:pt x="0" y="0"/>
                  </a:lnTo>
                  <a:close/>
                </a:path>
              </a:pathLst>
            </a:custGeom>
            <a:blipFill>
              <a:blip r:embed="rId8"/>
              <a:stretch>
                <a:fillRect l="0" t="0" r="0" b="0"/>
              </a:stretch>
            </a:blipFill>
            <a:ln cap="sq">
              <a:noFill/>
              <a:prstDash val="solid"/>
              <a:miter/>
            </a:ln>
          </p:spPr>
        </p:sp>
        <p:sp>
          <p:nvSpPr>
            <p:cNvPr name="Freeform 10" id="10"/>
            <p:cNvSpPr/>
            <p:nvPr/>
          </p:nvSpPr>
          <p:spPr>
            <a:xfrm flipH="false" flipV="false" rot="0">
              <a:off x="13701260" y="267704"/>
              <a:ext cx="2493646" cy="2493646"/>
            </a:xfrm>
            <a:custGeom>
              <a:avLst/>
              <a:gdLst/>
              <a:ahLst/>
              <a:cxnLst/>
              <a:rect r="r" b="b" t="t" l="l"/>
              <a:pathLst>
                <a:path h="2493646" w="2493646">
                  <a:moveTo>
                    <a:pt x="0" y="0"/>
                  </a:moveTo>
                  <a:lnTo>
                    <a:pt x="2493646" y="0"/>
                  </a:lnTo>
                  <a:lnTo>
                    <a:pt x="2493646" y="2493646"/>
                  </a:lnTo>
                  <a:lnTo>
                    <a:pt x="0" y="2493646"/>
                  </a:lnTo>
                  <a:lnTo>
                    <a:pt x="0" y="0"/>
                  </a:lnTo>
                  <a:close/>
                </a:path>
              </a:pathLst>
            </a:custGeom>
            <a:blipFill>
              <a:blip r:embed="rId9"/>
              <a:stretch>
                <a:fillRect l="0" t="0" r="0" b="0"/>
              </a:stretch>
            </a:blipFill>
            <a:ln cap="sq">
              <a:noFill/>
              <a:prstDash val="solid"/>
              <a:miter/>
            </a:ln>
          </p:spPr>
        </p:sp>
        <p:sp>
          <p:nvSpPr>
            <p:cNvPr name="Freeform 11" id="11"/>
            <p:cNvSpPr/>
            <p:nvPr/>
          </p:nvSpPr>
          <p:spPr>
            <a:xfrm flipH="false" flipV="false" rot="0">
              <a:off x="15113748" y="0"/>
              <a:ext cx="3002468" cy="3002468"/>
            </a:xfrm>
            <a:custGeom>
              <a:avLst/>
              <a:gdLst/>
              <a:ahLst/>
              <a:cxnLst/>
              <a:rect r="r" b="b" t="t" l="l"/>
              <a:pathLst>
                <a:path h="3002468" w="3002468">
                  <a:moveTo>
                    <a:pt x="0" y="0"/>
                  </a:moveTo>
                  <a:lnTo>
                    <a:pt x="3002468" y="0"/>
                  </a:lnTo>
                  <a:lnTo>
                    <a:pt x="3002468" y="3002468"/>
                  </a:lnTo>
                  <a:lnTo>
                    <a:pt x="0" y="3002468"/>
                  </a:lnTo>
                  <a:lnTo>
                    <a:pt x="0" y="0"/>
                  </a:lnTo>
                  <a:close/>
                </a:path>
              </a:pathLst>
            </a:custGeom>
            <a:blipFill>
              <a:blip r:embed="rId10"/>
              <a:stretch>
                <a:fillRect l="0" t="0" r="0" b="0"/>
              </a:stretch>
            </a:blipFill>
            <a:ln cap="sq">
              <a:noFill/>
              <a:prstDash val="solid"/>
              <a:miter/>
            </a:ln>
          </p:spPr>
        </p:sp>
        <p:sp>
          <p:nvSpPr>
            <p:cNvPr name="Freeform 12" id="12"/>
            <p:cNvSpPr/>
            <p:nvPr/>
          </p:nvSpPr>
          <p:spPr>
            <a:xfrm flipH="false" flipV="false" rot="0">
              <a:off x="17401406" y="357604"/>
              <a:ext cx="2403746" cy="2403746"/>
            </a:xfrm>
            <a:custGeom>
              <a:avLst/>
              <a:gdLst/>
              <a:ahLst/>
              <a:cxnLst/>
              <a:rect r="r" b="b" t="t" l="l"/>
              <a:pathLst>
                <a:path h="2403746" w="2403746">
                  <a:moveTo>
                    <a:pt x="0" y="0"/>
                  </a:moveTo>
                  <a:lnTo>
                    <a:pt x="2403746" y="0"/>
                  </a:lnTo>
                  <a:lnTo>
                    <a:pt x="2403746" y="2403746"/>
                  </a:lnTo>
                  <a:lnTo>
                    <a:pt x="0" y="2403746"/>
                  </a:lnTo>
                  <a:lnTo>
                    <a:pt x="0" y="0"/>
                  </a:lnTo>
                  <a:close/>
                </a:path>
              </a:pathLst>
            </a:custGeom>
            <a:blipFill>
              <a:blip r:embed="rId11"/>
              <a:stretch>
                <a:fillRect l="0" t="0" r="0" b="0"/>
              </a:stretch>
            </a:blipFill>
            <a:ln cap="sq">
              <a:noFill/>
              <a:prstDash val="solid"/>
              <a:miter/>
            </a:ln>
          </p:spPr>
        </p:sp>
        <p:sp>
          <p:nvSpPr>
            <p:cNvPr name="Freeform 13" id="13"/>
            <p:cNvSpPr/>
            <p:nvPr/>
          </p:nvSpPr>
          <p:spPr>
            <a:xfrm flipH="false" flipV="false" rot="0">
              <a:off x="19475116" y="323779"/>
              <a:ext cx="2471396" cy="2471396"/>
            </a:xfrm>
            <a:custGeom>
              <a:avLst/>
              <a:gdLst/>
              <a:ahLst/>
              <a:cxnLst/>
              <a:rect r="r" b="b" t="t" l="l"/>
              <a:pathLst>
                <a:path h="2471396" w="2471396">
                  <a:moveTo>
                    <a:pt x="0" y="0"/>
                  </a:moveTo>
                  <a:lnTo>
                    <a:pt x="2471396" y="0"/>
                  </a:lnTo>
                  <a:lnTo>
                    <a:pt x="2471396" y="2471396"/>
                  </a:lnTo>
                  <a:lnTo>
                    <a:pt x="0" y="2471396"/>
                  </a:lnTo>
                  <a:lnTo>
                    <a:pt x="0" y="0"/>
                  </a:lnTo>
                  <a:close/>
                </a:path>
              </a:pathLst>
            </a:custGeom>
            <a:blipFill>
              <a:blip r:embed="rId12"/>
              <a:stretch>
                <a:fillRect l="0" t="0" r="0" b="0"/>
              </a:stretch>
            </a:blipFill>
            <a:ln cap="sq">
              <a:noFill/>
              <a:prstDash val="solid"/>
              <a:miter/>
            </a:ln>
          </p:spPr>
        </p:sp>
      </p:grpSp>
      <p:sp>
        <p:nvSpPr>
          <p:cNvPr name="TextBox 14" id="14"/>
          <p:cNvSpPr txBox="true"/>
          <p:nvPr/>
        </p:nvSpPr>
        <p:spPr>
          <a:xfrm rot="0">
            <a:off x="5313081" y="2626055"/>
            <a:ext cx="7661839" cy="1362075"/>
          </a:xfrm>
          <a:prstGeom prst="rect">
            <a:avLst/>
          </a:prstGeom>
        </p:spPr>
        <p:txBody>
          <a:bodyPr anchor="t" rtlCol="false" tIns="0" lIns="0" bIns="0" rIns="0">
            <a:spAutoFit/>
          </a:bodyPr>
          <a:lstStyle/>
          <a:p>
            <a:pPr algn="ctr" marL="0" indent="0" lvl="0">
              <a:lnSpc>
                <a:spcPts val="11250"/>
              </a:lnSpc>
              <a:spcBef>
                <a:spcPct val="0"/>
              </a:spcBef>
            </a:pPr>
            <a:r>
              <a:rPr lang="en-US" sz="7500" spc="592">
                <a:solidFill>
                  <a:srgbClr val="7E4B37"/>
                </a:solidFill>
                <a:latin typeface="Anaktoria"/>
                <a:ea typeface="Anaktoria"/>
                <a:cs typeface="Anaktoria"/>
                <a:sym typeface="Anaktoria"/>
              </a:rPr>
              <a:t>EXPLORING</a:t>
            </a:r>
          </a:p>
        </p:txBody>
      </p:sp>
      <p:sp>
        <p:nvSpPr>
          <p:cNvPr name="TextBox 15" id="15"/>
          <p:cNvSpPr txBox="true"/>
          <p:nvPr/>
        </p:nvSpPr>
        <p:spPr>
          <a:xfrm rot="0">
            <a:off x="5313081" y="6491097"/>
            <a:ext cx="7661839" cy="634578"/>
          </a:xfrm>
          <a:prstGeom prst="rect">
            <a:avLst/>
          </a:prstGeom>
        </p:spPr>
        <p:txBody>
          <a:bodyPr anchor="t" rtlCol="false" tIns="0" lIns="0" bIns="0" rIns="0">
            <a:spAutoFit/>
          </a:bodyPr>
          <a:lstStyle/>
          <a:p>
            <a:pPr algn="ctr" marL="0" indent="0" lvl="0">
              <a:lnSpc>
                <a:spcPts val="5391"/>
              </a:lnSpc>
              <a:spcBef>
                <a:spcPct val="0"/>
              </a:spcBef>
            </a:pPr>
            <a:r>
              <a:rPr lang="en-US" sz="3594" spc="283">
                <a:solidFill>
                  <a:srgbClr val="7E4B37"/>
                </a:solidFill>
                <a:latin typeface="Anaktoria"/>
                <a:ea typeface="Anaktoria"/>
                <a:cs typeface="Anaktoria"/>
                <a:sym typeface="Anaktoria"/>
              </a:rPr>
              <a:t>EMMA ADAMS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sp>
        <p:nvSpPr>
          <p:cNvPr name="Freeform 2" id="2"/>
          <p:cNvSpPr/>
          <p:nvPr/>
        </p:nvSpPr>
        <p:spPr>
          <a:xfrm flipH="false" flipV="false" rot="0">
            <a:off x="12840139" y="5189465"/>
            <a:ext cx="5188547" cy="4836781"/>
          </a:xfrm>
          <a:custGeom>
            <a:avLst/>
            <a:gdLst/>
            <a:ahLst/>
            <a:cxnLst/>
            <a:rect r="r" b="b" t="t" l="l"/>
            <a:pathLst>
              <a:path h="4836781" w="5188547">
                <a:moveTo>
                  <a:pt x="0" y="0"/>
                </a:moveTo>
                <a:lnTo>
                  <a:pt x="5188547" y="0"/>
                </a:lnTo>
                <a:lnTo>
                  <a:pt x="5188547" y="4836781"/>
                </a:lnTo>
                <a:lnTo>
                  <a:pt x="0" y="4836781"/>
                </a:lnTo>
                <a:lnTo>
                  <a:pt x="0" y="0"/>
                </a:lnTo>
                <a:close/>
              </a:path>
            </a:pathLst>
          </a:custGeom>
          <a:blipFill>
            <a:blip r:embed="rId2"/>
            <a:stretch>
              <a:fillRect l="-46599" t="-7686" r="-42358" b="-6405"/>
            </a:stretch>
          </a:blipFill>
        </p:spPr>
      </p:sp>
      <p:sp>
        <p:nvSpPr>
          <p:cNvPr name="Freeform 3" id="3"/>
          <p:cNvSpPr/>
          <p:nvPr/>
        </p:nvSpPr>
        <p:spPr>
          <a:xfrm flipH="false" flipV="false" rot="0">
            <a:off x="7181892" y="6375567"/>
            <a:ext cx="5478223" cy="3286934"/>
          </a:xfrm>
          <a:custGeom>
            <a:avLst/>
            <a:gdLst/>
            <a:ahLst/>
            <a:cxnLst/>
            <a:rect r="r" b="b" t="t" l="l"/>
            <a:pathLst>
              <a:path h="3286934" w="5478223">
                <a:moveTo>
                  <a:pt x="0" y="0"/>
                </a:moveTo>
                <a:lnTo>
                  <a:pt x="5478224" y="0"/>
                </a:lnTo>
                <a:lnTo>
                  <a:pt x="5478224" y="3286934"/>
                </a:lnTo>
                <a:lnTo>
                  <a:pt x="0" y="3286934"/>
                </a:lnTo>
                <a:lnTo>
                  <a:pt x="0" y="0"/>
                </a:lnTo>
                <a:close/>
              </a:path>
            </a:pathLst>
          </a:custGeom>
          <a:blipFill>
            <a:blip r:embed="rId3"/>
            <a:stretch>
              <a:fillRect l="0" t="0" r="0" b="0"/>
            </a:stretch>
          </a:blipFill>
        </p:spPr>
      </p:sp>
      <p:sp>
        <p:nvSpPr>
          <p:cNvPr name="TextBox 4" id="4"/>
          <p:cNvSpPr txBox="true"/>
          <p:nvPr/>
        </p:nvSpPr>
        <p:spPr>
          <a:xfrm rot="0">
            <a:off x="534981" y="257423"/>
            <a:ext cx="11518447" cy="1017219"/>
          </a:xfrm>
          <a:prstGeom prst="rect">
            <a:avLst/>
          </a:prstGeom>
        </p:spPr>
        <p:txBody>
          <a:bodyPr anchor="t" rtlCol="false" tIns="0" lIns="0" bIns="0" rIns="0">
            <a:spAutoFit/>
          </a:bodyPr>
          <a:lstStyle/>
          <a:p>
            <a:pPr algn="l">
              <a:lnSpc>
                <a:spcPts val="8327"/>
              </a:lnSpc>
            </a:pPr>
            <a:r>
              <a:rPr lang="en-US" sz="5551" spc="566">
                <a:solidFill>
                  <a:srgbClr val="7E4B37"/>
                </a:solidFill>
                <a:latin typeface="Anaktoria"/>
                <a:ea typeface="Anaktoria"/>
                <a:cs typeface="Anaktoria"/>
                <a:sym typeface="Anaktoria"/>
              </a:rPr>
              <a:t>ARTIFICIAL INTELLIGENCE</a:t>
            </a:r>
          </a:p>
        </p:txBody>
      </p:sp>
      <p:sp>
        <p:nvSpPr>
          <p:cNvPr name="TextBox 5" id="5"/>
          <p:cNvSpPr txBox="true"/>
          <p:nvPr/>
        </p:nvSpPr>
        <p:spPr>
          <a:xfrm rot="0">
            <a:off x="534981" y="1521944"/>
            <a:ext cx="16724319" cy="5224717"/>
          </a:xfrm>
          <a:prstGeom prst="rect">
            <a:avLst/>
          </a:prstGeom>
        </p:spPr>
        <p:txBody>
          <a:bodyPr anchor="t" rtlCol="false" tIns="0" lIns="0" bIns="0" rIns="0">
            <a:spAutoFit/>
          </a:bodyPr>
          <a:lstStyle/>
          <a:p>
            <a:pPr algn="l">
              <a:lnSpc>
                <a:spcPts val="5599"/>
              </a:lnSpc>
            </a:pPr>
            <a:r>
              <a:rPr lang="en-US" sz="3999">
                <a:solidFill>
                  <a:srgbClr val="000000"/>
                </a:solidFill>
                <a:latin typeface="Sukar"/>
                <a:ea typeface="Sukar"/>
                <a:cs typeface="Sukar"/>
                <a:sym typeface="Sukar"/>
              </a:rPr>
              <a:t>Artificial intelligence is the concept that computers can replicate human intelligence and thinking.</a:t>
            </a:r>
          </a:p>
          <a:p>
            <a:pPr algn="l" marL="712470" indent="-356235" lvl="1">
              <a:lnSpc>
                <a:spcPts val="4619"/>
              </a:lnSpc>
              <a:buFont typeface="Arial"/>
              <a:buChar char="•"/>
            </a:pPr>
            <a:r>
              <a:rPr lang="en-US" sz="3299">
                <a:solidFill>
                  <a:srgbClr val="000000"/>
                </a:solidFill>
                <a:latin typeface="Sukar"/>
                <a:ea typeface="Sukar"/>
                <a:cs typeface="Sukar"/>
                <a:sym typeface="Sukar"/>
              </a:rPr>
              <a:t>Allowed for the creation of many tools, including:</a:t>
            </a:r>
          </a:p>
          <a:p>
            <a:pPr algn="l" marL="1424940" indent="-474980" lvl="2">
              <a:lnSpc>
                <a:spcPts val="5180"/>
              </a:lnSpc>
              <a:buFont typeface="Arial"/>
              <a:buChar char="⚬"/>
            </a:pPr>
            <a:r>
              <a:rPr lang="en-US" sz="3299">
                <a:solidFill>
                  <a:srgbClr val="000000"/>
                </a:solidFill>
                <a:latin typeface="Sukar"/>
                <a:ea typeface="Sukar"/>
                <a:cs typeface="Sukar"/>
                <a:sym typeface="Sukar"/>
              </a:rPr>
              <a:t>Speech Recognition</a:t>
            </a:r>
          </a:p>
          <a:p>
            <a:pPr algn="l" marL="1424940" indent="-474980" lvl="2">
              <a:lnSpc>
                <a:spcPts val="5180"/>
              </a:lnSpc>
              <a:buFont typeface="Arial"/>
              <a:buChar char="⚬"/>
            </a:pPr>
            <a:r>
              <a:rPr lang="en-US" sz="3299">
                <a:solidFill>
                  <a:srgbClr val="000000"/>
                </a:solidFill>
                <a:latin typeface="Sukar"/>
                <a:ea typeface="Sukar"/>
                <a:cs typeface="Sukar"/>
                <a:sym typeface="Sukar"/>
              </a:rPr>
              <a:t>Computer Vision</a:t>
            </a:r>
          </a:p>
          <a:p>
            <a:pPr algn="l" marL="1424940" indent="-474980" lvl="2">
              <a:lnSpc>
                <a:spcPts val="5180"/>
              </a:lnSpc>
              <a:buFont typeface="Arial"/>
              <a:buChar char="⚬"/>
            </a:pPr>
            <a:r>
              <a:rPr lang="en-US" sz="3299">
                <a:solidFill>
                  <a:srgbClr val="000000"/>
                </a:solidFill>
                <a:latin typeface="Sukar"/>
                <a:ea typeface="Sukar"/>
                <a:cs typeface="Sukar"/>
                <a:sym typeface="Sukar"/>
              </a:rPr>
              <a:t>Large-Language Models (LLMS) or Text-Response Generators</a:t>
            </a:r>
          </a:p>
          <a:p>
            <a:pPr algn="l" marL="1424940" indent="-474980" lvl="2">
              <a:lnSpc>
                <a:spcPts val="5180"/>
              </a:lnSpc>
              <a:buFont typeface="Arial"/>
              <a:buChar char="⚬"/>
            </a:pPr>
            <a:r>
              <a:rPr lang="en-US" sz="3299">
                <a:solidFill>
                  <a:srgbClr val="000000"/>
                </a:solidFill>
                <a:latin typeface="Sukar"/>
                <a:ea typeface="Sukar"/>
                <a:cs typeface="Sukar"/>
                <a:sym typeface="Sukar"/>
              </a:rPr>
              <a:t>Natural Language Processing (NLP)</a:t>
            </a:r>
          </a:p>
          <a:p>
            <a:pPr algn="l" marL="1424940" indent="-474980" lvl="2">
              <a:lnSpc>
                <a:spcPts val="5180"/>
              </a:lnSpc>
              <a:buFont typeface="Arial"/>
              <a:buChar char="⚬"/>
            </a:pPr>
            <a:r>
              <a:rPr lang="en-US" sz="3299">
                <a:solidFill>
                  <a:srgbClr val="000000"/>
                </a:solidFill>
                <a:latin typeface="Sukar"/>
                <a:ea typeface="Sukar"/>
                <a:cs typeface="Sukar"/>
                <a:sym typeface="Sukar"/>
              </a:rPr>
              <a:t>Predictive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sp>
        <p:nvSpPr>
          <p:cNvPr name="TextBox 2" id="2"/>
          <p:cNvSpPr txBox="true"/>
          <p:nvPr/>
        </p:nvSpPr>
        <p:spPr>
          <a:xfrm rot="0">
            <a:off x="534981" y="1623624"/>
            <a:ext cx="14506344" cy="6101081"/>
          </a:xfrm>
          <a:prstGeom prst="rect">
            <a:avLst/>
          </a:prstGeom>
        </p:spPr>
        <p:txBody>
          <a:bodyPr anchor="t" rtlCol="false" tIns="0" lIns="0" bIns="0" rIns="0">
            <a:spAutoFit/>
          </a:bodyPr>
          <a:lstStyle/>
          <a:p>
            <a:pPr algn="just">
              <a:lnSpc>
                <a:spcPts val="6019"/>
              </a:lnSpc>
            </a:pPr>
            <a:r>
              <a:rPr lang="en-US" sz="4299">
                <a:solidFill>
                  <a:srgbClr val="000000"/>
                </a:solidFill>
                <a:latin typeface="Sukar"/>
                <a:ea typeface="Sukar"/>
                <a:cs typeface="Sukar"/>
                <a:sym typeface="Sukar"/>
              </a:rPr>
              <a:t>How can </a:t>
            </a:r>
            <a:r>
              <a:rPr lang="en-US" sz="4299">
                <a:solidFill>
                  <a:srgbClr val="000000"/>
                </a:solidFill>
                <a:latin typeface="Sukar Bold"/>
                <a:ea typeface="Sukar Bold"/>
                <a:cs typeface="Sukar Bold"/>
                <a:sym typeface="Sukar Bold"/>
              </a:rPr>
              <a:t>AI</a:t>
            </a:r>
            <a:r>
              <a:rPr lang="en-US" sz="4299">
                <a:solidFill>
                  <a:srgbClr val="000000"/>
                </a:solidFill>
                <a:latin typeface="Sukar"/>
                <a:ea typeface="Sukar"/>
                <a:cs typeface="Sukar"/>
                <a:sym typeface="Sukar"/>
              </a:rPr>
              <a:t> be utilized to </a:t>
            </a:r>
            <a:r>
              <a:rPr lang="en-US" sz="4299">
                <a:solidFill>
                  <a:srgbClr val="000000"/>
                </a:solidFill>
                <a:latin typeface="Sukar Bold"/>
                <a:ea typeface="Sukar Bold"/>
                <a:cs typeface="Sukar Bold"/>
                <a:sym typeface="Sukar Bold"/>
              </a:rPr>
              <a:t>optimize</a:t>
            </a:r>
            <a:r>
              <a:rPr lang="en-US" sz="4299">
                <a:solidFill>
                  <a:srgbClr val="000000"/>
                </a:solidFill>
                <a:latin typeface="Sukar"/>
                <a:ea typeface="Sukar"/>
                <a:cs typeface="Sukar"/>
                <a:sym typeface="Sukar"/>
              </a:rPr>
              <a:t> lengthy museum and archival processes to </a:t>
            </a:r>
            <a:r>
              <a:rPr lang="en-US" sz="4299">
                <a:solidFill>
                  <a:srgbClr val="000000"/>
                </a:solidFill>
                <a:latin typeface="Sukar Bold"/>
                <a:ea typeface="Sukar Bold"/>
                <a:cs typeface="Sukar Bold"/>
                <a:sym typeface="Sukar Bold"/>
              </a:rPr>
              <a:t>digitize dark data</a:t>
            </a:r>
            <a:r>
              <a:rPr lang="en-US" sz="4299">
                <a:solidFill>
                  <a:srgbClr val="000000"/>
                </a:solidFill>
                <a:latin typeface="Sukar"/>
                <a:ea typeface="Sukar"/>
                <a:cs typeface="Sukar"/>
                <a:sym typeface="Sukar"/>
              </a:rPr>
              <a:t>?</a:t>
            </a:r>
          </a:p>
          <a:p>
            <a:pPr algn="just">
              <a:lnSpc>
                <a:spcPts val="6019"/>
              </a:lnSpc>
            </a:pPr>
          </a:p>
          <a:p>
            <a:pPr algn="just" marL="928365" indent="-464182" lvl="1">
              <a:lnSpc>
                <a:spcPts val="6019"/>
              </a:lnSpc>
              <a:buFont typeface="Arial"/>
              <a:buChar char="•"/>
            </a:pPr>
            <a:r>
              <a:rPr lang="en-US" sz="4299">
                <a:solidFill>
                  <a:srgbClr val="000000"/>
                </a:solidFill>
                <a:latin typeface="Sukar"/>
                <a:ea typeface="Sukar"/>
                <a:cs typeface="Sukar"/>
                <a:sym typeface="Sukar"/>
              </a:rPr>
              <a:t>Optical Character Recognition</a:t>
            </a:r>
          </a:p>
          <a:p>
            <a:pPr algn="just" marL="928365" indent="-464182" lvl="1">
              <a:lnSpc>
                <a:spcPts val="6019"/>
              </a:lnSpc>
              <a:buFont typeface="Arial"/>
              <a:buChar char="•"/>
            </a:pPr>
            <a:r>
              <a:rPr lang="en-US" sz="4299">
                <a:solidFill>
                  <a:srgbClr val="000000"/>
                </a:solidFill>
                <a:latin typeface="Sukar"/>
                <a:ea typeface="Sukar"/>
                <a:cs typeface="Sukar"/>
                <a:sym typeface="Sukar"/>
              </a:rPr>
              <a:t>Multimodal AI &amp; Generative AI</a:t>
            </a:r>
          </a:p>
          <a:p>
            <a:pPr algn="just" marL="928365" indent="-464182" lvl="1">
              <a:lnSpc>
                <a:spcPts val="6019"/>
              </a:lnSpc>
              <a:buFont typeface="Arial"/>
              <a:buChar char="•"/>
            </a:pPr>
            <a:r>
              <a:rPr lang="en-US" sz="4299">
                <a:solidFill>
                  <a:srgbClr val="000000"/>
                </a:solidFill>
                <a:latin typeface="Sukar"/>
                <a:ea typeface="Sukar"/>
                <a:cs typeface="Sukar"/>
                <a:sym typeface="Sukar"/>
              </a:rPr>
              <a:t>Image Classification</a:t>
            </a:r>
          </a:p>
          <a:p>
            <a:pPr algn="just">
              <a:lnSpc>
                <a:spcPts val="6019"/>
              </a:lnSpc>
            </a:pPr>
          </a:p>
          <a:p>
            <a:pPr algn="just">
              <a:lnSpc>
                <a:spcPts val="6019"/>
              </a:lnSpc>
            </a:pPr>
          </a:p>
        </p:txBody>
      </p:sp>
      <p:sp>
        <p:nvSpPr>
          <p:cNvPr name="Freeform 3" id="3"/>
          <p:cNvSpPr/>
          <p:nvPr/>
        </p:nvSpPr>
        <p:spPr>
          <a:xfrm flipH="false" flipV="false" rot="0">
            <a:off x="13363015" y="3866066"/>
            <a:ext cx="1776556" cy="1801182"/>
          </a:xfrm>
          <a:custGeom>
            <a:avLst/>
            <a:gdLst/>
            <a:ahLst/>
            <a:cxnLst/>
            <a:rect r="r" b="b" t="t" l="l"/>
            <a:pathLst>
              <a:path h="1801182" w="1776556">
                <a:moveTo>
                  <a:pt x="0" y="0"/>
                </a:moveTo>
                <a:lnTo>
                  <a:pt x="1776556" y="0"/>
                </a:lnTo>
                <a:lnTo>
                  <a:pt x="1776556" y="1801182"/>
                </a:lnTo>
                <a:lnTo>
                  <a:pt x="0" y="1801182"/>
                </a:lnTo>
                <a:lnTo>
                  <a:pt x="0" y="0"/>
                </a:lnTo>
                <a:close/>
              </a:path>
            </a:pathLst>
          </a:custGeom>
          <a:blipFill>
            <a:blip r:embed="rId2"/>
            <a:stretch>
              <a:fillRect l="0" t="0" r="0" b="0"/>
            </a:stretch>
          </a:blipFill>
        </p:spPr>
      </p:sp>
      <p:sp>
        <p:nvSpPr>
          <p:cNvPr name="Freeform 4" id="4"/>
          <p:cNvSpPr/>
          <p:nvPr/>
        </p:nvSpPr>
        <p:spPr>
          <a:xfrm flipH="false" flipV="false" rot="0">
            <a:off x="10208695" y="6085598"/>
            <a:ext cx="1981246" cy="1592349"/>
          </a:xfrm>
          <a:custGeom>
            <a:avLst/>
            <a:gdLst/>
            <a:ahLst/>
            <a:cxnLst/>
            <a:rect r="r" b="b" t="t" l="l"/>
            <a:pathLst>
              <a:path h="1592349" w="1981246">
                <a:moveTo>
                  <a:pt x="0" y="0"/>
                </a:moveTo>
                <a:lnTo>
                  <a:pt x="1981246" y="0"/>
                </a:lnTo>
                <a:lnTo>
                  <a:pt x="1981246" y="1592349"/>
                </a:lnTo>
                <a:lnTo>
                  <a:pt x="0" y="1592349"/>
                </a:lnTo>
                <a:lnTo>
                  <a:pt x="0" y="0"/>
                </a:lnTo>
                <a:close/>
              </a:path>
            </a:pathLst>
          </a:custGeom>
          <a:blipFill>
            <a:blip r:embed="rId3"/>
            <a:stretch>
              <a:fillRect l="0" t="0" r="0" b="0"/>
            </a:stretch>
          </a:blipFill>
        </p:spPr>
      </p:sp>
      <p:sp>
        <p:nvSpPr>
          <p:cNvPr name="Freeform 5" id="5"/>
          <p:cNvSpPr/>
          <p:nvPr/>
        </p:nvSpPr>
        <p:spPr>
          <a:xfrm flipH="false" flipV="false" rot="0">
            <a:off x="14953067" y="5834696"/>
            <a:ext cx="1962810" cy="1566159"/>
          </a:xfrm>
          <a:custGeom>
            <a:avLst/>
            <a:gdLst/>
            <a:ahLst/>
            <a:cxnLst/>
            <a:rect r="r" b="b" t="t" l="l"/>
            <a:pathLst>
              <a:path h="1566159" w="1962810">
                <a:moveTo>
                  <a:pt x="0" y="0"/>
                </a:moveTo>
                <a:lnTo>
                  <a:pt x="1962810" y="0"/>
                </a:lnTo>
                <a:lnTo>
                  <a:pt x="1962810" y="1566159"/>
                </a:lnTo>
                <a:lnTo>
                  <a:pt x="0" y="1566159"/>
                </a:lnTo>
                <a:lnTo>
                  <a:pt x="0" y="0"/>
                </a:lnTo>
                <a:close/>
              </a:path>
            </a:pathLst>
          </a:custGeom>
          <a:blipFill>
            <a:blip r:embed="rId4"/>
            <a:stretch>
              <a:fillRect l="0" t="0" r="0" b="0"/>
            </a:stretch>
          </a:blipFill>
        </p:spPr>
      </p:sp>
      <p:sp>
        <p:nvSpPr>
          <p:cNvPr name="Freeform 6" id="6"/>
          <p:cNvSpPr/>
          <p:nvPr/>
        </p:nvSpPr>
        <p:spPr>
          <a:xfrm flipH="false" flipV="false" rot="0">
            <a:off x="12692579" y="7400855"/>
            <a:ext cx="1979609" cy="1561838"/>
          </a:xfrm>
          <a:custGeom>
            <a:avLst/>
            <a:gdLst/>
            <a:ahLst/>
            <a:cxnLst/>
            <a:rect r="r" b="b" t="t" l="l"/>
            <a:pathLst>
              <a:path h="1561838" w="1979609">
                <a:moveTo>
                  <a:pt x="0" y="0"/>
                </a:moveTo>
                <a:lnTo>
                  <a:pt x="1979609" y="0"/>
                </a:lnTo>
                <a:lnTo>
                  <a:pt x="1979609" y="1561838"/>
                </a:lnTo>
                <a:lnTo>
                  <a:pt x="0" y="1561838"/>
                </a:lnTo>
                <a:lnTo>
                  <a:pt x="0" y="0"/>
                </a:lnTo>
                <a:close/>
              </a:path>
            </a:pathLst>
          </a:custGeom>
          <a:blipFill>
            <a:blip r:embed="rId5"/>
            <a:stretch>
              <a:fillRect l="0" t="0" r="-287451" b="0"/>
            </a:stretch>
          </a:blipFill>
        </p:spPr>
      </p:sp>
      <p:sp>
        <p:nvSpPr>
          <p:cNvPr name="Freeform 7" id="7"/>
          <p:cNvSpPr/>
          <p:nvPr/>
        </p:nvSpPr>
        <p:spPr>
          <a:xfrm flipH="false" flipV="false" rot="0">
            <a:off x="10804221" y="3048042"/>
            <a:ext cx="1888358" cy="2366275"/>
          </a:xfrm>
          <a:custGeom>
            <a:avLst/>
            <a:gdLst/>
            <a:ahLst/>
            <a:cxnLst/>
            <a:rect r="r" b="b" t="t" l="l"/>
            <a:pathLst>
              <a:path h="2366275" w="1888358">
                <a:moveTo>
                  <a:pt x="0" y="0"/>
                </a:moveTo>
                <a:lnTo>
                  <a:pt x="1888358" y="0"/>
                </a:lnTo>
                <a:lnTo>
                  <a:pt x="1888358" y="2366275"/>
                </a:lnTo>
                <a:lnTo>
                  <a:pt x="0" y="2366275"/>
                </a:lnTo>
                <a:lnTo>
                  <a:pt x="0" y="0"/>
                </a:lnTo>
                <a:close/>
              </a:path>
            </a:pathLst>
          </a:custGeom>
          <a:blipFill>
            <a:blip r:embed="rId6"/>
            <a:stretch>
              <a:fillRect l="-18518" t="-33497" r="-230928" b="-23598"/>
            </a:stretch>
          </a:blipFill>
        </p:spPr>
      </p:sp>
      <p:sp>
        <p:nvSpPr>
          <p:cNvPr name="TextBox 8" id="8"/>
          <p:cNvSpPr txBox="true"/>
          <p:nvPr/>
        </p:nvSpPr>
        <p:spPr>
          <a:xfrm rot="0">
            <a:off x="534981" y="257423"/>
            <a:ext cx="14778377" cy="1017219"/>
          </a:xfrm>
          <a:prstGeom prst="rect">
            <a:avLst/>
          </a:prstGeom>
        </p:spPr>
        <p:txBody>
          <a:bodyPr anchor="t" rtlCol="false" tIns="0" lIns="0" bIns="0" rIns="0">
            <a:spAutoFit/>
          </a:bodyPr>
          <a:lstStyle/>
          <a:p>
            <a:pPr algn="l">
              <a:lnSpc>
                <a:spcPts val="8327"/>
              </a:lnSpc>
            </a:pPr>
            <a:r>
              <a:rPr lang="en-US" sz="5551" spc="566">
                <a:solidFill>
                  <a:srgbClr val="7E4B37"/>
                </a:solidFill>
                <a:latin typeface="Anaktoria"/>
                <a:ea typeface="Anaktoria"/>
                <a:cs typeface="Anaktoria"/>
                <a:sym typeface="Anaktoria"/>
              </a:rPr>
              <a:t>DIGITIZATION WITH AI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sp>
        <p:nvSpPr>
          <p:cNvPr name="TextBox 2" id="2"/>
          <p:cNvSpPr txBox="true"/>
          <p:nvPr/>
        </p:nvSpPr>
        <p:spPr>
          <a:xfrm rot="0">
            <a:off x="534981" y="1521944"/>
            <a:ext cx="16724319" cy="8137525"/>
          </a:xfrm>
          <a:prstGeom prst="rect">
            <a:avLst/>
          </a:prstGeom>
        </p:spPr>
        <p:txBody>
          <a:bodyPr anchor="t" rtlCol="false" tIns="0" lIns="0" bIns="0" rIns="0">
            <a:spAutoFit/>
          </a:bodyPr>
          <a:lstStyle/>
          <a:p>
            <a:pPr algn="l">
              <a:lnSpc>
                <a:spcPts val="5599"/>
              </a:lnSpc>
            </a:pPr>
            <a:r>
              <a:rPr lang="en-US" sz="3999">
                <a:solidFill>
                  <a:srgbClr val="000000"/>
                </a:solidFill>
                <a:latin typeface="Sukar"/>
                <a:ea typeface="Sukar"/>
                <a:cs typeface="Sukar"/>
                <a:sym typeface="Sukar"/>
              </a:rPr>
              <a:t>Utilized Google Cloud Vision AI’s Optical Character Recognition (OCR) tool to extract text from the </a:t>
            </a:r>
            <a:r>
              <a:rPr lang="en-US" sz="3999">
                <a:solidFill>
                  <a:srgbClr val="000000"/>
                </a:solidFill>
                <a:latin typeface="Sukar Bold"/>
                <a:ea typeface="Sukar Bold"/>
                <a:cs typeface="Sukar Bold"/>
                <a:sym typeface="Sukar Bold"/>
              </a:rPr>
              <a:t>O.C. Marsh Papers</a:t>
            </a:r>
            <a:r>
              <a:rPr lang="en-US" sz="3999">
                <a:solidFill>
                  <a:srgbClr val="000000"/>
                </a:solidFill>
                <a:latin typeface="Sukar"/>
                <a:ea typeface="Sukar"/>
                <a:cs typeface="Sukar"/>
                <a:sym typeface="Sukar"/>
              </a:rPr>
              <a:t>.</a:t>
            </a:r>
          </a:p>
          <a:p>
            <a:pPr algn="just" marL="712470" indent="-356235" lvl="1">
              <a:lnSpc>
                <a:spcPts val="4619"/>
              </a:lnSpc>
              <a:buFont typeface="Arial"/>
              <a:buChar char="•"/>
            </a:pPr>
            <a:r>
              <a:rPr lang="en-US" sz="3299">
                <a:solidFill>
                  <a:srgbClr val="000000"/>
                </a:solidFill>
                <a:latin typeface="Sukar Bold"/>
                <a:ea typeface="Sukar Bold"/>
                <a:cs typeface="Sukar Bold"/>
                <a:sym typeface="Sukar Bold"/>
              </a:rPr>
              <a:t>OCR </a:t>
            </a:r>
            <a:r>
              <a:rPr lang="en-US" sz="3299">
                <a:solidFill>
                  <a:srgbClr val="000000"/>
                </a:solidFill>
                <a:latin typeface="Sukar"/>
                <a:ea typeface="Sukar"/>
                <a:cs typeface="Sukar"/>
                <a:sym typeface="Sukar"/>
              </a:rPr>
              <a:t>transcribes text from an image or file.</a:t>
            </a:r>
          </a:p>
          <a:p>
            <a:pPr algn="just" marL="712470" indent="-356235" lvl="1">
              <a:lnSpc>
                <a:spcPts val="4619"/>
              </a:lnSpc>
              <a:buFont typeface="Arial"/>
              <a:buChar char="•"/>
            </a:pPr>
            <a:r>
              <a:rPr lang="en-US" sz="3299">
                <a:solidFill>
                  <a:srgbClr val="000000"/>
                </a:solidFill>
                <a:latin typeface="Sukar Bold"/>
                <a:ea typeface="Sukar Bold"/>
                <a:cs typeface="Sukar Bold"/>
                <a:sym typeface="Sukar Bold"/>
              </a:rPr>
              <a:t>Named Entity Recognition (NER)</a:t>
            </a:r>
            <a:r>
              <a:rPr lang="en-US" sz="3299">
                <a:solidFill>
                  <a:srgbClr val="000000"/>
                </a:solidFill>
                <a:latin typeface="Sukar"/>
                <a:ea typeface="Sukar"/>
                <a:cs typeface="Sukar"/>
                <a:sym typeface="Sukar"/>
              </a:rPr>
              <a:t> e</a:t>
            </a:r>
            <a:r>
              <a:rPr lang="en-US" sz="3299">
                <a:solidFill>
                  <a:srgbClr val="000000"/>
                </a:solidFill>
                <a:latin typeface="Sukar"/>
                <a:ea typeface="Sukar"/>
                <a:cs typeface="Sukar"/>
                <a:sym typeface="Sukar"/>
              </a:rPr>
              <a:t>xtracts named entities from each document.</a:t>
            </a:r>
          </a:p>
          <a:p>
            <a:pPr algn="just">
              <a:lnSpc>
                <a:spcPts val="6019"/>
              </a:lnSpc>
            </a:pPr>
          </a:p>
          <a:p>
            <a:pPr algn="just">
              <a:lnSpc>
                <a:spcPts val="6019"/>
              </a:lnSpc>
            </a:pPr>
          </a:p>
          <a:p>
            <a:pPr algn="just">
              <a:lnSpc>
                <a:spcPts val="6019"/>
              </a:lnSpc>
            </a:pPr>
          </a:p>
          <a:p>
            <a:pPr algn="just">
              <a:lnSpc>
                <a:spcPts val="6019"/>
              </a:lnSpc>
            </a:pPr>
          </a:p>
          <a:p>
            <a:pPr algn="just">
              <a:lnSpc>
                <a:spcPts val="1399"/>
              </a:lnSpc>
            </a:pPr>
          </a:p>
          <a:p>
            <a:pPr algn="l">
              <a:lnSpc>
                <a:spcPts val="1399"/>
              </a:lnSpc>
            </a:pPr>
          </a:p>
          <a:p>
            <a:pPr algn="l">
              <a:lnSpc>
                <a:spcPts val="6019"/>
              </a:lnSpc>
            </a:pPr>
          </a:p>
          <a:p>
            <a:pPr algn="l">
              <a:lnSpc>
                <a:spcPts val="5599"/>
              </a:lnSpc>
            </a:pPr>
            <a:r>
              <a:rPr lang="en-US" sz="3999">
                <a:solidFill>
                  <a:srgbClr val="000000"/>
                </a:solidFill>
                <a:latin typeface="Sukar"/>
                <a:ea typeface="Sukar"/>
                <a:cs typeface="Sukar"/>
                <a:sym typeface="Sukar"/>
              </a:rPr>
              <a:t>OCR is not yet perfect for handwritten (cursive) materials, but improvements are constantly being made.</a:t>
            </a:r>
          </a:p>
        </p:txBody>
      </p:sp>
      <p:sp>
        <p:nvSpPr>
          <p:cNvPr name="Freeform 3" id="3"/>
          <p:cNvSpPr/>
          <p:nvPr/>
        </p:nvSpPr>
        <p:spPr>
          <a:xfrm flipH="false" flipV="false" rot="0">
            <a:off x="1487295" y="4593858"/>
            <a:ext cx="2402188" cy="3477586"/>
          </a:xfrm>
          <a:custGeom>
            <a:avLst/>
            <a:gdLst/>
            <a:ahLst/>
            <a:cxnLst/>
            <a:rect r="r" b="b" t="t" l="l"/>
            <a:pathLst>
              <a:path h="3477586" w="2402188">
                <a:moveTo>
                  <a:pt x="0" y="0"/>
                </a:moveTo>
                <a:lnTo>
                  <a:pt x="2402188" y="0"/>
                </a:lnTo>
                <a:lnTo>
                  <a:pt x="2402188" y="3477586"/>
                </a:lnTo>
                <a:lnTo>
                  <a:pt x="0" y="3477586"/>
                </a:lnTo>
                <a:lnTo>
                  <a:pt x="0" y="0"/>
                </a:lnTo>
                <a:close/>
              </a:path>
            </a:pathLst>
          </a:custGeom>
          <a:blipFill>
            <a:blip r:embed="rId2"/>
            <a:stretch>
              <a:fillRect l="-3667" t="-15873" r="-141626" b="-4374"/>
            </a:stretch>
          </a:blipFill>
          <a:ln w="38100" cap="sq">
            <a:solidFill>
              <a:srgbClr val="000000"/>
            </a:solidFill>
            <a:prstDash val="solid"/>
            <a:miter/>
          </a:ln>
        </p:spPr>
      </p:sp>
      <p:sp>
        <p:nvSpPr>
          <p:cNvPr name="AutoShape 4" id="4"/>
          <p:cNvSpPr/>
          <p:nvPr/>
        </p:nvSpPr>
        <p:spPr>
          <a:xfrm flipV="true">
            <a:off x="4271993" y="6285026"/>
            <a:ext cx="1263876" cy="0"/>
          </a:xfrm>
          <a:prstGeom prst="line">
            <a:avLst/>
          </a:prstGeom>
          <a:ln cap="flat" w="95250">
            <a:solidFill>
              <a:srgbClr val="000000"/>
            </a:solidFill>
            <a:prstDash val="solid"/>
            <a:headEnd type="none" len="sm" w="sm"/>
            <a:tailEnd type="triangle" len="med" w="lg"/>
          </a:ln>
        </p:spPr>
      </p:sp>
      <p:sp>
        <p:nvSpPr>
          <p:cNvPr name="Freeform 5" id="5"/>
          <p:cNvSpPr/>
          <p:nvPr/>
        </p:nvSpPr>
        <p:spPr>
          <a:xfrm flipH="false" flipV="false" rot="0">
            <a:off x="5807666" y="5267730"/>
            <a:ext cx="2315810" cy="1861242"/>
          </a:xfrm>
          <a:custGeom>
            <a:avLst/>
            <a:gdLst/>
            <a:ahLst/>
            <a:cxnLst/>
            <a:rect r="r" b="b" t="t" l="l"/>
            <a:pathLst>
              <a:path h="1861242" w="2315810">
                <a:moveTo>
                  <a:pt x="0" y="0"/>
                </a:moveTo>
                <a:lnTo>
                  <a:pt x="2315810" y="0"/>
                </a:lnTo>
                <a:lnTo>
                  <a:pt x="2315810" y="1861242"/>
                </a:lnTo>
                <a:lnTo>
                  <a:pt x="0" y="1861242"/>
                </a:lnTo>
                <a:lnTo>
                  <a:pt x="0" y="0"/>
                </a:lnTo>
                <a:close/>
              </a:path>
            </a:pathLst>
          </a:custGeom>
          <a:blipFill>
            <a:blip r:embed="rId3"/>
            <a:stretch>
              <a:fillRect l="0" t="0" r="0" b="0"/>
            </a:stretch>
          </a:blipFill>
        </p:spPr>
      </p:sp>
      <p:sp>
        <p:nvSpPr>
          <p:cNvPr name="AutoShape 6" id="6"/>
          <p:cNvSpPr/>
          <p:nvPr/>
        </p:nvSpPr>
        <p:spPr>
          <a:xfrm flipV="true">
            <a:off x="8445418" y="6285026"/>
            <a:ext cx="1263876" cy="0"/>
          </a:xfrm>
          <a:prstGeom prst="line">
            <a:avLst/>
          </a:prstGeom>
          <a:ln cap="flat" w="95250">
            <a:solidFill>
              <a:srgbClr val="000000"/>
            </a:solidFill>
            <a:prstDash val="solid"/>
            <a:headEnd type="none" len="sm" w="sm"/>
            <a:tailEnd type="triangle" len="med" w="lg"/>
          </a:ln>
        </p:spPr>
      </p:sp>
      <p:sp>
        <p:nvSpPr>
          <p:cNvPr name="Freeform 7" id="7"/>
          <p:cNvSpPr/>
          <p:nvPr/>
        </p:nvSpPr>
        <p:spPr>
          <a:xfrm flipH="false" flipV="false" rot="0">
            <a:off x="10165484" y="5657381"/>
            <a:ext cx="3022878" cy="1081939"/>
          </a:xfrm>
          <a:custGeom>
            <a:avLst/>
            <a:gdLst/>
            <a:ahLst/>
            <a:cxnLst/>
            <a:rect r="r" b="b" t="t" l="l"/>
            <a:pathLst>
              <a:path h="1081939" w="3022878">
                <a:moveTo>
                  <a:pt x="0" y="0"/>
                </a:moveTo>
                <a:lnTo>
                  <a:pt x="3022878" y="0"/>
                </a:lnTo>
                <a:lnTo>
                  <a:pt x="3022878" y="1081939"/>
                </a:lnTo>
                <a:lnTo>
                  <a:pt x="0" y="1081939"/>
                </a:lnTo>
                <a:lnTo>
                  <a:pt x="0" y="0"/>
                </a:lnTo>
                <a:close/>
              </a:path>
            </a:pathLst>
          </a:custGeom>
          <a:blipFill>
            <a:blip r:embed="rId4"/>
            <a:stretch>
              <a:fillRect l="0" t="0" r="0" b="0"/>
            </a:stretch>
          </a:blipFill>
        </p:spPr>
      </p:sp>
      <p:sp>
        <p:nvSpPr>
          <p:cNvPr name="TextBox 8" id="8"/>
          <p:cNvSpPr txBox="true"/>
          <p:nvPr/>
        </p:nvSpPr>
        <p:spPr>
          <a:xfrm rot="0">
            <a:off x="534981" y="257423"/>
            <a:ext cx="13656961" cy="1017219"/>
          </a:xfrm>
          <a:prstGeom prst="rect">
            <a:avLst/>
          </a:prstGeom>
        </p:spPr>
        <p:txBody>
          <a:bodyPr anchor="t" rtlCol="false" tIns="0" lIns="0" bIns="0" rIns="0">
            <a:spAutoFit/>
          </a:bodyPr>
          <a:lstStyle/>
          <a:p>
            <a:pPr algn="l">
              <a:lnSpc>
                <a:spcPts val="8327"/>
              </a:lnSpc>
            </a:pPr>
            <a:r>
              <a:rPr lang="en-US" sz="5551" spc="566">
                <a:solidFill>
                  <a:srgbClr val="7E4B37"/>
                </a:solidFill>
                <a:latin typeface="Anaktoria"/>
                <a:ea typeface="Anaktoria"/>
                <a:cs typeface="Anaktoria"/>
                <a:sym typeface="Anaktoria"/>
              </a:rPr>
              <a:t>HANDWRITING RECOGNITION</a:t>
            </a:r>
          </a:p>
        </p:txBody>
      </p:sp>
      <p:sp>
        <p:nvSpPr>
          <p:cNvPr name="AutoShape 9" id="9"/>
          <p:cNvSpPr/>
          <p:nvPr/>
        </p:nvSpPr>
        <p:spPr>
          <a:xfrm flipV="true">
            <a:off x="13468388" y="6198351"/>
            <a:ext cx="1263876" cy="0"/>
          </a:xfrm>
          <a:prstGeom prst="line">
            <a:avLst/>
          </a:prstGeom>
          <a:ln cap="flat" w="95250">
            <a:solidFill>
              <a:srgbClr val="000000"/>
            </a:solidFill>
            <a:prstDash val="solid"/>
            <a:headEnd type="none" len="sm" w="sm"/>
            <a:tailEnd type="triangle" len="med" w="lg"/>
          </a:ln>
        </p:spPr>
      </p:sp>
      <p:sp>
        <p:nvSpPr>
          <p:cNvPr name="TextBox 10" id="10"/>
          <p:cNvSpPr txBox="true"/>
          <p:nvPr/>
        </p:nvSpPr>
        <p:spPr>
          <a:xfrm rot="0">
            <a:off x="15008489" y="5057775"/>
            <a:ext cx="1792217" cy="2305368"/>
          </a:xfrm>
          <a:prstGeom prst="rect">
            <a:avLst/>
          </a:prstGeom>
        </p:spPr>
        <p:txBody>
          <a:bodyPr anchor="t" rtlCol="false" tIns="0" lIns="0" bIns="0" rIns="0">
            <a:spAutoFit/>
          </a:bodyPr>
          <a:lstStyle/>
          <a:p>
            <a:pPr algn="ctr">
              <a:lnSpc>
                <a:spcPts val="6019"/>
              </a:lnSpc>
            </a:pPr>
            <a:r>
              <a:rPr lang="en-US" sz="4299">
                <a:solidFill>
                  <a:srgbClr val="000000"/>
                </a:solidFill>
                <a:latin typeface="Sukar Bold"/>
                <a:ea typeface="Sukar Bold"/>
                <a:cs typeface="Sukar Bold"/>
                <a:sym typeface="Sukar Bold"/>
              </a:rPr>
              <a:t>Text </a:t>
            </a:r>
          </a:p>
          <a:p>
            <a:pPr algn="ctr">
              <a:lnSpc>
                <a:spcPts val="6019"/>
              </a:lnSpc>
            </a:pPr>
            <a:r>
              <a:rPr lang="en-US" sz="4299">
                <a:solidFill>
                  <a:srgbClr val="000000"/>
                </a:solidFill>
                <a:latin typeface="Sukar Bold"/>
                <a:ea typeface="Sukar Bold"/>
                <a:cs typeface="Sukar Bold"/>
                <a:sym typeface="Sukar Bold"/>
              </a:rPr>
              <a:t>&amp;</a:t>
            </a:r>
          </a:p>
          <a:p>
            <a:pPr algn="ctr">
              <a:lnSpc>
                <a:spcPts val="6019"/>
              </a:lnSpc>
            </a:pPr>
            <a:r>
              <a:rPr lang="en-US" sz="4299">
                <a:solidFill>
                  <a:srgbClr val="000000"/>
                </a:solidFill>
                <a:latin typeface="Sukar Bold"/>
                <a:ea typeface="Sukar Bold"/>
                <a:cs typeface="Sukar Bold"/>
                <a:sym typeface="Sukar Bold"/>
              </a:rPr>
              <a:t>Entities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sp>
        <p:nvSpPr>
          <p:cNvPr name="Freeform 2" id="2"/>
          <p:cNvSpPr/>
          <p:nvPr/>
        </p:nvSpPr>
        <p:spPr>
          <a:xfrm flipH="false" flipV="false" rot="0">
            <a:off x="2419373" y="371184"/>
            <a:ext cx="13449254" cy="9544632"/>
          </a:xfrm>
          <a:custGeom>
            <a:avLst/>
            <a:gdLst/>
            <a:ahLst/>
            <a:cxnLst/>
            <a:rect r="r" b="b" t="t" l="l"/>
            <a:pathLst>
              <a:path h="9544632" w="13449254">
                <a:moveTo>
                  <a:pt x="0" y="0"/>
                </a:moveTo>
                <a:lnTo>
                  <a:pt x="13449254" y="0"/>
                </a:lnTo>
                <a:lnTo>
                  <a:pt x="13449254" y="9544632"/>
                </a:lnTo>
                <a:lnTo>
                  <a:pt x="0" y="9544632"/>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sp>
        <p:nvSpPr>
          <p:cNvPr name="TextBox 2" id="2"/>
          <p:cNvSpPr txBox="true"/>
          <p:nvPr/>
        </p:nvSpPr>
        <p:spPr>
          <a:xfrm rot="0">
            <a:off x="534981" y="1521944"/>
            <a:ext cx="16724319" cy="7842250"/>
          </a:xfrm>
          <a:prstGeom prst="rect">
            <a:avLst/>
          </a:prstGeom>
        </p:spPr>
        <p:txBody>
          <a:bodyPr anchor="t" rtlCol="false" tIns="0" lIns="0" bIns="0" rIns="0">
            <a:spAutoFit/>
          </a:bodyPr>
          <a:lstStyle/>
          <a:p>
            <a:pPr algn="l">
              <a:lnSpc>
                <a:spcPts val="5599"/>
              </a:lnSpc>
            </a:pPr>
            <a:r>
              <a:rPr lang="en-US" sz="3999">
                <a:solidFill>
                  <a:srgbClr val="000000"/>
                </a:solidFill>
                <a:latin typeface="Sukar"/>
                <a:ea typeface="Sukar"/>
                <a:cs typeface="Sukar"/>
                <a:sym typeface="Sukar"/>
              </a:rPr>
              <a:t>Utilized Google Vertex AI to describe various labels on specimen in image files.</a:t>
            </a:r>
          </a:p>
          <a:p>
            <a:pPr algn="just" marL="712470" indent="-356235" lvl="1">
              <a:lnSpc>
                <a:spcPts val="4619"/>
              </a:lnSpc>
              <a:buFont typeface="Arial"/>
              <a:buChar char="•"/>
            </a:pPr>
            <a:r>
              <a:rPr lang="en-US" sz="3299">
                <a:solidFill>
                  <a:srgbClr val="000000"/>
                </a:solidFill>
                <a:latin typeface="Sukar Bold"/>
                <a:ea typeface="Sukar Bold"/>
                <a:cs typeface="Sukar Bold"/>
                <a:sym typeface="Sukar Bold"/>
              </a:rPr>
              <a:t>Multimodal AI </a:t>
            </a:r>
            <a:r>
              <a:rPr lang="en-US" sz="3299">
                <a:solidFill>
                  <a:srgbClr val="000000"/>
                </a:solidFill>
                <a:latin typeface="Sukar"/>
                <a:ea typeface="Sukar"/>
                <a:cs typeface="Sukar"/>
                <a:sym typeface="Sukar"/>
              </a:rPr>
              <a:t>takes input in varying data types and generates responses based on the inputs.</a:t>
            </a:r>
          </a:p>
          <a:p>
            <a:pPr algn="just" marL="712470" indent="-356235" lvl="1">
              <a:lnSpc>
                <a:spcPts val="4619"/>
              </a:lnSpc>
              <a:buFont typeface="Arial"/>
              <a:buChar char="•"/>
            </a:pPr>
            <a:r>
              <a:rPr lang="en-US" sz="3299">
                <a:solidFill>
                  <a:srgbClr val="000000"/>
                </a:solidFill>
                <a:latin typeface="Sukar Bold"/>
                <a:ea typeface="Sukar Bold"/>
                <a:cs typeface="Sukar Bold"/>
                <a:sym typeface="Sukar Bold"/>
              </a:rPr>
              <a:t>Generative AI (GenAI) </a:t>
            </a:r>
            <a:r>
              <a:rPr lang="en-US" sz="3299">
                <a:solidFill>
                  <a:srgbClr val="000000"/>
                </a:solidFill>
                <a:latin typeface="Sukar"/>
                <a:ea typeface="Sukar"/>
                <a:cs typeface="Sukar"/>
                <a:sym typeface="Sukar"/>
              </a:rPr>
              <a:t>is a form of AI that generates or creates content or data.</a:t>
            </a:r>
          </a:p>
          <a:p>
            <a:pPr algn="just">
              <a:lnSpc>
                <a:spcPts val="6019"/>
              </a:lnSpc>
            </a:pPr>
          </a:p>
          <a:p>
            <a:pPr algn="just">
              <a:lnSpc>
                <a:spcPts val="6019"/>
              </a:lnSpc>
            </a:pPr>
          </a:p>
          <a:p>
            <a:pPr algn="just">
              <a:lnSpc>
                <a:spcPts val="6019"/>
              </a:lnSpc>
            </a:pPr>
          </a:p>
          <a:p>
            <a:pPr algn="just">
              <a:lnSpc>
                <a:spcPts val="6019"/>
              </a:lnSpc>
            </a:pPr>
          </a:p>
          <a:p>
            <a:pPr algn="just">
              <a:lnSpc>
                <a:spcPts val="6019"/>
              </a:lnSpc>
            </a:pPr>
          </a:p>
          <a:p>
            <a:pPr algn="just">
              <a:lnSpc>
                <a:spcPts val="6019"/>
              </a:lnSpc>
            </a:pPr>
          </a:p>
          <a:p>
            <a:pPr algn="just">
              <a:lnSpc>
                <a:spcPts val="5599"/>
              </a:lnSpc>
            </a:pPr>
            <a:r>
              <a:rPr lang="en-US" sz="3999">
                <a:solidFill>
                  <a:srgbClr val="000000"/>
                </a:solidFill>
                <a:latin typeface="Sukar"/>
                <a:ea typeface="Sukar"/>
                <a:cs typeface="Sukar"/>
                <a:sym typeface="Sukar"/>
              </a:rPr>
              <a:t>Google Vertex AI and multimodal AI works very well for this type of project, and it produces the correct text output. Requires a relatively standardized dataset.</a:t>
            </a:r>
          </a:p>
        </p:txBody>
      </p:sp>
      <p:sp>
        <p:nvSpPr>
          <p:cNvPr name="Freeform 3" id="3"/>
          <p:cNvSpPr/>
          <p:nvPr/>
        </p:nvSpPr>
        <p:spPr>
          <a:xfrm flipH="false" flipV="false" rot="0">
            <a:off x="995698" y="4108875"/>
            <a:ext cx="2476838" cy="2656137"/>
          </a:xfrm>
          <a:custGeom>
            <a:avLst/>
            <a:gdLst/>
            <a:ahLst/>
            <a:cxnLst/>
            <a:rect r="r" b="b" t="t" l="l"/>
            <a:pathLst>
              <a:path h="2656137" w="2476838">
                <a:moveTo>
                  <a:pt x="0" y="0"/>
                </a:moveTo>
                <a:lnTo>
                  <a:pt x="2476837" y="0"/>
                </a:lnTo>
                <a:lnTo>
                  <a:pt x="2476837" y="2656138"/>
                </a:lnTo>
                <a:lnTo>
                  <a:pt x="0" y="2656138"/>
                </a:lnTo>
                <a:lnTo>
                  <a:pt x="0" y="0"/>
                </a:lnTo>
                <a:close/>
              </a:path>
            </a:pathLst>
          </a:custGeom>
          <a:blipFill>
            <a:blip r:embed="rId2"/>
            <a:stretch>
              <a:fillRect l="0" t="0" r="0" b="0"/>
            </a:stretch>
          </a:blipFill>
          <a:ln w="38100" cap="sq">
            <a:solidFill>
              <a:srgbClr val="000000"/>
            </a:solidFill>
            <a:prstDash val="solid"/>
            <a:miter/>
          </a:ln>
        </p:spPr>
      </p:sp>
      <p:sp>
        <p:nvSpPr>
          <p:cNvPr name="AutoShape 4" id="4"/>
          <p:cNvSpPr/>
          <p:nvPr/>
        </p:nvSpPr>
        <p:spPr>
          <a:xfrm flipV="true">
            <a:off x="3911214" y="5389319"/>
            <a:ext cx="1263876" cy="0"/>
          </a:xfrm>
          <a:prstGeom prst="line">
            <a:avLst/>
          </a:prstGeom>
          <a:ln cap="flat" w="95250">
            <a:solidFill>
              <a:srgbClr val="000000"/>
            </a:solidFill>
            <a:prstDash val="solid"/>
            <a:headEnd type="none" len="sm" w="sm"/>
            <a:tailEnd type="triangle" len="med" w="lg"/>
          </a:ln>
        </p:spPr>
      </p:sp>
      <p:sp>
        <p:nvSpPr>
          <p:cNvPr name="Freeform 5" id="5"/>
          <p:cNvSpPr/>
          <p:nvPr/>
        </p:nvSpPr>
        <p:spPr>
          <a:xfrm flipH="false" flipV="false" rot="0">
            <a:off x="5344879" y="4449606"/>
            <a:ext cx="1978533" cy="1974676"/>
          </a:xfrm>
          <a:custGeom>
            <a:avLst/>
            <a:gdLst/>
            <a:ahLst/>
            <a:cxnLst/>
            <a:rect r="r" b="b" t="t" l="l"/>
            <a:pathLst>
              <a:path h="1974676" w="1978533">
                <a:moveTo>
                  <a:pt x="0" y="0"/>
                </a:moveTo>
                <a:lnTo>
                  <a:pt x="1978533" y="0"/>
                </a:lnTo>
                <a:lnTo>
                  <a:pt x="1978533" y="1974676"/>
                </a:lnTo>
                <a:lnTo>
                  <a:pt x="0" y="1974676"/>
                </a:lnTo>
                <a:lnTo>
                  <a:pt x="0" y="0"/>
                </a:lnTo>
                <a:close/>
              </a:path>
            </a:pathLst>
          </a:custGeom>
          <a:blipFill>
            <a:blip r:embed="rId3"/>
            <a:stretch>
              <a:fillRect l="0" t="0" r="0" b="0"/>
            </a:stretch>
          </a:blipFill>
        </p:spPr>
      </p:sp>
      <p:sp>
        <p:nvSpPr>
          <p:cNvPr name="TextBox 6" id="6"/>
          <p:cNvSpPr txBox="true"/>
          <p:nvPr/>
        </p:nvSpPr>
        <p:spPr>
          <a:xfrm rot="0">
            <a:off x="7323412" y="3962474"/>
            <a:ext cx="4322404" cy="2910839"/>
          </a:xfrm>
          <a:prstGeom prst="rect">
            <a:avLst/>
          </a:prstGeom>
        </p:spPr>
        <p:txBody>
          <a:bodyPr anchor="t" rtlCol="false" tIns="0" lIns="0" bIns="0" rIns="0">
            <a:spAutoFit/>
          </a:bodyPr>
          <a:lstStyle/>
          <a:p>
            <a:pPr algn="ctr" marL="0" indent="0" lvl="0">
              <a:lnSpc>
                <a:spcPts val="3360"/>
              </a:lnSpc>
              <a:spcBef>
                <a:spcPct val="0"/>
              </a:spcBef>
            </a:pPr>
            <a:r>
              <a:rPr lang="en-US" sz="2400">
                <a:solidFill>
                  <a:srgbClr val="000000"/>
                </a:solidFill>
                <a:latin typeface="Sukar"/>
                <a:ea typeface="Sukar"/>
                <a:cs typeface="Sukar"/>
                <a:sym typeface="Sukar"/>
              </a:rPr>
              <a:t>“Identify the label on the specimen in the image, ignoring the ruler at the bottom, and extract the label’s text or numbers. Describe the label’s color, medium (paper, paint, etc.), and shape. Put in the format: </a:t>
            </a:r>
            <a:r>
              <a:rPr lang="en-US" sz="2400">
                <a:solidFill>
                  <a:srgbClr val="000000"/>
                </a:solidFill>
                <a:latin typeface="Sukar Bold"/>
                <a:ea typeface="Sukar Bold"/>
                <a:cs typeface="Sukar Bold"/>
                <a:sym typeface="Sukar Bold"/>
              </a:rPr>
              <a:t>numbers - description</a:t>
            </a:r>
            <a:r>
              <a:rPr lang="en-US" sz="2400">
                <a:solidFill>
                  <a:srgbClr val="000000"/>
                </a:solidFill>
                <a:latin typeface="Sukar"/>
                <a:ea typeface="Sukar"/>
                <a:cs typeface="Sukar"/>
                <a:sym typeface="Sukar"/>
              </a:rPr>
              <a:t>.“</a:t>
            </a:r>
          </a:p>
        </p:txBody>
      </p:sp>
      <p:sp>
        <p:nvSpPr>
          <p:cNvPr name="TextBox 7" id="7"/>
          <p:cNvSpPr txBox="true"/>
          <p:nvPr/>
        </p:nvSpPr>
        <p:spPr>
          <a:xfrm rot="0">
            <a:off x="534981" y="257423"/>
            <a:ext cx="14578796" cy="1017219"/>
          </a:xfrm>
          <a:prstGeom prst="rect">
            <a:avLst/>
          </a:prstGeom>
        </p:spPr>
        <p:txBody>
          <a:bodyPr anchor="t" rtlCol="false" tIns="0" lIns="0" bIns="0" rIns="0">
            <a:spAutoFit/>
          </a:bodyPr>
          <a:lstStyle/>
          <a:p>
            <a:pPr algn="l">
              <a:lnSpc>
                <a:spcPts val="8327"/>
              </a:lnSpc>
            </a:pPr>
            <a:r>
              <a:rPr lang="en-US" sz="5551" spc="566">
                <a:solidFill>
                  <a:srgbClr val="7E4B37"/>
                </a:solidFill>
                <a:latin typeface="Anaktoria"/>
                <a:ea typeface="Anaktoria"/>
                <a:cs typeface="Anaktoria"/>
                <a:sym typeface="Anaktoria"/>
              </a:rPr>
              <a:t>MULTIMODAL &amp; GENERATIVE AI</a:t>
            </a:r>
          </a:p>
        </p:txBody>
      </p:sp>
      <p:sp>
        <p:nvSpPr>
          <p:cNvPr name="AutoShape 8" id="8"/>
          <p:cNvSpPr/>
          <p:nvPr/>
        </p:nvSpPr>
        <p:spPr>
          <a:xfrm flipV="true">
            <a:off x="11858705" y="5341694"/>
            <a:ext cx="1263876" cy="0"/>
          </a:xfrm>
          <a:prstGeom prst="line">
            <a:avLst/>
          </a:prstGeom>
          <a:ln cap="flat" w="95250">
            <a:solidFill>
              <a:srgbClr val="000000"/>
            </a:solidFill>
            <a:prstDash val="solid"/>
            <a:headEnd type="none" len="sm" w="sm"/>
            <a:tailEnd type="triangle" len="med" w="lg"/>
          </a:ln>
        </p:spPr>
      </p:sp>
      <p:sp>
        <p:nvSpPr>
          <p:cNvPr name="TextBox 9" id="9"/>
          <p:cNvSpPr txBox="true"/>
          <p:nvPr/>
        </p:nvSpPr>
        <p:spPr>
          <a:xfrm rot="0">
            <a:off x="13560731" y="4726820"/>
            <a:ext cx="3698569" cy="1190357"/>
          </a:xfrm>
          <a:prstGeom prst="rect">
            <a:avLst/>
          </a:prstGeom>
        </p:spPr>
        <p:txBody>
          <a:bodyPr anchor="t" rtlCol="false" tIns="0" lIns="0" bIns="0" rIns="0">
            <a:spAutoFit/>
          </a:bodyPr>
          <a:lstStyle/>
          <a:p>
            <a:pPr algn="ctr" marL="0" indent="0" lvl="0">
              <a:lnSpc>
                <a:spcPts val="4739"/>
              </a:lnSpc>
              <a:spcBef>
                <a:spcPct val="0"/>
              </a:spcBef>
            </a:pPr>
            <a:r>
              <a:rPr lang="en-US" sz="3385">
                <a:solidFill>
                  <a:srgbClr val="000000"/>
                </a:solidFill>
                <a:latin typeface="Sukar Bold"/>
                <a:ea typeface="Sukar Bold"/>
                <a:cs typeface="Sukar Bold"/>
                <a:sym typeface="Sukar Bold"/>
              </a:rPr>
              <a:t>638 - Rectangular white paper label.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grpSp>
        <p:nvGrpSpPr>
          <p:cNvPr name="Group 2" id="2"/>
          <p:cNvGrpSpPr/>
          <p:nvPr/>
        </p:nvGrpSpPr>
        <p:grpSpPr>
          <a:xfrm rot="0">
            <a:off x="866091" y="4017575"/>
            <a:ext cx="16459884" cy="2251851"/>
            <a:chOff x="0" y="0"/>
            <a:chExt cx="21946512" cy="3002468"/>
          </a:xfrm>
        </p:grpSpPr>
        <p:sp>
          <p:nvSpPr>
            <p:cNvPr name="Freeform 3" id="3"/>
            <p:cNvSpPr/>
            <p:nvPr/>
          </p:nvSpPr>
          <p:spPr>
            <a:xfrm flipH="false" flipV="false" rot="0">
              <a:off x="0" y="367513"/>
              <a:ext cx="2551965" cy="2551965"/>
            </a:xfrm>
            <a:custGeom>
              <a:avLst/>
              <a:gdLst/>
              <a:ahLst/>
              <a:cxnLst/>
              <a:rect r="r" b="b" t="t" l="l"/>
              <a:pathLst>
                <a:path h="2551965" w="2551965">
                  <a:moveTo>
                    <a:pt x="0" y="0"/>
                  </a:moveTo>
                  <a:lnTo>
                    <a:pt x="2551965" y="0"/>
                  </a:lnTo>
                  <a:lnTo>
                    <a:pt x="2551965" y="2551965"/>
                  </a:lnTo>
                  <a:lnTo>
                    <a:pt x="0" y="2551965"/>
                  </a:lnTo>
                  <a:lnTo>
                    <a:pt x="0" y="0"/>
                  </a:lnTo>
                  <a:close/>
                </a:path>
              </a:pathLst>
            </a:custGeom>
            <a:blipFill>
              <a:blip r:embed="rId2"/>
              <a:stretch>
                <a:fillRect l="0" t="0" r="0" b="0"/>
              </a:stretch>
            </a:blipFill>
            <a:ln cap="sq">
              <a:noFill/>
              <a:prstDash val="solid"/>
              <a:miter/>
            </a:ln>
          </p:spPr>
        </p:sp>
        <p:sp>
          <p:nvSpPr>
            <p:cNvPr name="Freeform 4" id="4"/>
            <p:cNvSpPr/>
            <p:nvPr/>
          </p:nvSpPr>
          <p:spPr>
            <a:xfrm flipH="false" flipV="false" rot="0">
              <a:off x="1417736" y="152898"/>
              <a:ext cx="2842009" cy="2842009"/>
            </a:xfrm>
            <a:custGeom>
              <a:avLst/>
              <a:gdLst/>
              <a:ahLst/>
              <a:cxnLst/>
              <a:rect r="r" b="b" t="t" l="l"/>
              <a:pathLst>
                <a:path h="2842009" w="2842009">
                  <a:moveTo>
                    <a:pt x="0" y="0"/>
                  </a:moveTo>
                  <a:lnTo>
                    <a:pt x="2842009" y="0"/>
                  </a:lnTo>
                  <a:lnTo>
                    <a:pt x="2842009" y="2842009"/>
                  </a:lnTo>
                  <a:lnTo>
                    <a:pt x="0" y="2842009"/>
                  </a:lnTo>
                  <a:lnTo>
                    <a:pt x="0" y="0"/>
                  </a:lnTo>
                  <a:close/>
                </a:path>
              </a:pathLst>
            </a:custGeom>
            <a:blipFill>
              <a:blip r:embed="rId3"/>
              <a:stretch>
                <a:fillRect l="0" t="0" r="0" b="0"/>
              </a:stretch>
            </a:blipFill>
            <a:ln cap="sq">
              <a:noFill/>
              <a:prstDash val="solid"/>
              <a:miter/>
            </a:ln>
          </p:spPr>
        </p:sp>
        <p:sp>
          <p:nvSpPr>
            <p:cNvPr name="Freeform 5" id="5"/>
            <p:cNvSpPr/>
            <p:nvPr/>
          </p:nvSpPr>
          <p:spPr>
            <a:xfrm flipH="false" flipV="false" rot="0">
              <a:off x="7694639" y="210320"/>
              <a:ext cx="2727165" cy="2727165"/>
            </a:xfrm>
            <a:custGeom>
              <a:avLst/>
              <a:gdLst/>
              <a:ahLst/>
              <a:cxnLst/>
              <a:rect r="r" b="b" t="t" l="l"/>
              <a:pathLst>
                <a:path h="2727165" w="2727165">
                  <a:moveTo>
                    <a:pt x="0" y="0"/>
                  </a:moveTo>
                  <a:lnTo>
                    <a:pt x="2727164" y="0"/>
                  </a:lnTo>
                  <a:lnTo>
                    <a:pt x="2727164" y="2727165"/>
                  </a:lnTo>
                  <a:lnTo>
                    <a:pt x="0" y="2727165"/>
                  </a:lnTo>
                  <a:lnTo>
                    <a:pt x="0" y="0"/>
                  </a:lnTo>
                  <a:close/>
                </a:path>
              </a:pathLst>
            </a:custGeom>
            <a:blipFill>
              <a:blip r:embed="rId4"/>
              <a:stretch>
                <a:fillRect l="0" t="0" r="0" b="0"/>
              </a:stretch>
            </a:blipFill>
            <a:ln cap="sq">
              <a:noFill/>
              <a:prstDash val="solid"/>
              <a:miter/>
            </a:ln>
          </p:spPr>
        </p:sp>
        <p:sp>
          <p:nvSpPr>
            <p:cNvPr name="Freeform 6" id="6"/>
            <p:cNvSpPr/>
            <p:nvPr/>
          </p:nvSpPr>
          <p:spPr>
            <a:xfrm flipH="false" flipV="false" rot="0">
              <a:off x="3693086" y="549896"/>
              <a:ext cx="2048014" cy="2048014"/>
            </a:xfrm>
            <a:custGeom>
              <a:avLst/>
              <a:gdLst/>
              <a:ahLst/>
              <a:cxnLst/>
              <a:rect r="r" b="b" t="t" l="l"/>
              <a:pathLst>
                <a:path h="2048014" w="2048014">
                  <a:moveTo>
                    <a:pt x="0" y="0"/>
                  </a:moveTo>
                  <a:lnTo>
                    <a:pt x="2048014" y="0"/>
                  </a:lnTo>
                  <a:lnTo>
                    <a:pt x="2048014" y="2048014"/>
                  </a:lnTo>
                  <a:lnTo>
                    <a:pt x="0" y="2048014"/>
                  </a:lnTo>
                  <a:lnTo>
                    <a:pt x="0" y="0"/>
                  </a:lnTo>
                  <a:close/>
                </a:path>
              </a:pathLst>
            </a:custGeom>
            <a:blipFill>
              <a:blip r:embed="rId5"/>
              <a:stretch>
                <a:fillRect l="0" t="0" r="0" b="0"/>
              </a:stretch>
            </a:blipFill>
            <a:ln cap="sq">
              <a:noFill/>
              <a:prstDash val="solid"/>
              <a:miter/>
            </a:ln>
          </p:spPr>
        </p:sp>
        <p:sp>
          <p:nvSpPr>
            <p:cNvPr name="Freeform 7" id="7"/>
            <p:cNvSpPr/>
            <p:nvPr/>
          </p:nvSpPr>
          <p:spPr>
            <a:xfrm flipH="false" flipV="false" rot="0">
              <a:off x="5212245" y="562596"/>
              <a:ext cx="1959402" cy="1959402"/>
            </a:xfrm>
            <a:custGeom>
              <a:avLst/>
              <a:gdLst/>
              <a:ahLst/>
              <a:cxnLst/>
              <a:rect r="r" b="b" t="t" l="l"/>
              <a:pathLst>
                <a:path h="1959402" w="1959402">
                  <a:moveTo>
                    <a:pt x="0" y="0"/>
                  </a:moveTo>
                  <a:lnTo>
                    <a:pt x="1959402" y="0"/>
                  </a:lnTo>
                  <a:lnTo>
                    <a:pt x="1959402" y="1959402"/>
                  </a:lnTo>
                  <a:lnTo>
                    <a:pt x="0" y="1959402"/>
                  </a:lnTo>
                  <a:lnTo>
                    <a:pt x="0" y="0"/>
                  </a:lnTo>
                  <a:close/>
                </a:path>
              </a:pathLst>
            </a:custGeom>
            <a:blipFill>
              <a:blip r:embed="rId6"/>
              <a:stretch>
                <a:fillRect l="0" t="0" r="0" b="0"/>
              </a:stretch>
            </a:blipFill>
            <a:ln cap="sq">
              <a:noFill/>
              <a:prstDash val="solid"/>
              <a:miter/>
            </a:ln>
          </p:spPr>
        </p:sp>
        <p:sp>
          <p:nvSpPr>
            <p:cNvPr name="Freeform 8" id="8"/>
            <p:cNvSpPr/>
            <p:nvPr/>
          </p:nvSpPr>
          <p:spPr>
            <a:xfrm flipH="false" flipV="false" rot="0">
              <a:off x="9928619" y="338205"/>
              <a:ext cx="2471396" cy="2471396"/>
            </a:xfrm>
            <a:custGeom>
              <a:avLst/>
              <a:gdLst/>
              <a:ahLst/>
              <a:cxnLst/>
              <a:rect r="r" b="b" t="t" l="l"/>
              <a:pathLst>
                <a:path h="2471396" w="2471396">
                  <a:moveTo>
                    <a:pt x="0" y="0"/>
                  </a:moveTo>
                  <a:lnTo>
                    <a:pt x="2471397" y="0"/>
                  </a:lnTo>
                  <a:lnTo>
                    <a:pt x="2471397" y="2471396"/>
                  </a:lnTo>
                  <a:lnTo>
                    <a:pt x="0" y="2471396"/>
                  </a:lnTo>
                  <a:lnTo>
                    <a:pt x="0" y="0"/>
                  </a:lnTo>
                  <a:close/>
                </a:path>
              </a:pathLst>
            </a:custGeom>
            <a:blipFill>
              <a:blip r:embed="rId7"/>
              <a:stretch>
                <a:fillRect l="0" t="0" r="0" b="0"/>
              </a:stretch>
            </a:blipFill>
            <a:ln cap="sq">
              <a:noFill/>
              <a:prstDash val="solid"/>
              <a:miter/>
            </a:ln>
          </p:spPr>
        </p:sp>
        <p:sp>
          <p:nvSpPr>
            <p:cNvPr name="Freeform 9" id="9"/>
            <p:cNvSpPr/>
            <p:nvPr/>
          </p:nvSpPr>
          <p:spPr>
            <a:xfrm flipH="false" flipV="false" rot="0">
              <a:off x="12002881" y="338205"/>
              <a:ext cx="2381816" cy="2381816"/>
            </a:xfrm>
            <a:custGeom>
              <a:avLst/>
              <a:gdLst/>
              <a:ahLst/>
              <a:cxnLst/>
              <a:rect r="r" b="b" t="t" l="l"/>
              <a:pathLst>
                <a:path h="2381816" w="2381816">
                  <a:moveTo>
                    <a:pt x="0" y="0"/>
                  </a:moveTo>
                  <a:lnTo>
                    <a:pt x="2381815" y="0"/>
                  </a:lnTo>
                  <a:lnTo>
                    <a:pt x="2381815" y="2381815"/>
                  </a:lnTo>
                  <a:lnTo>
                    <a:pt x="0" y="2381815"/>
                  </a:lnTo>
                  <a:lnTo>
                    <a:pt x="0" y="0"/>
                  </a:lnTo>
                  <a:close/>
                </a:path>
              </a:pathLst>
            </a:custGeom>
            <a:blipFill>
              <a:blip r:embed="rId8"/>
              <a:stretch>
                <a:fillRect l="0" t="0" r="0" b="0"/>
              </a:stretch>
            </a:blipFill>
            <a:ln cap="sq">
              <a:noFill/>
              <a:prstDash val="solid"/>
              <a:miter/>
            </a:ln>
          </p:spPr>
        </p:sp>
        <p:sp>
          <p:nvSpPr>
            <p:cNvPr name="Freeform 10" id="10"/>
            <p:cNvSpPr/>
            <p:nvPr/>
          </p:nvSpPr>
          <p:spPr>
            <a:xfrm flipH="false" flipV="false" rot="0">
              <a:off x="13701260" y="267704"/>
              <a:ext cx="2493646" cy="2493646"/>
            </a:xfrm>
            <a:custGeom>
              <a:avLst/>
              <a:gdLst/>
              <a:ahLst/>
              <a:cxnLst/>
              <a:rect r="r" b="b" t="t" l="l"/>
              <a:pathLst>
                <a:path h="2493646" w="2493646">
                  <a:moveTo>
                    <a:pt x="0" y="0"/>
                  </a:moveTo>
                  <a:lnTo>
                    <a:pt x="2493646" y="0"/>
                  </a:lnTo>
                  <a:lnTo>
                    <a:pt x="2493646" y="2493646"/>
                  </a:lnTo>
                  <a:lnTo>
                    <a:pt x="0" y="2493646"/>
                  </a:lnTo>
                  <a:lnTo>
                    <a:pt x="0" y="0"/>
                  </a:lnTo>
                  <a:close/>
                </a:path>
              </a:pathLst>
            </a:custGeom>
            <a:blipFill>
              <a:blip r:embed="rId9"/>
              <a:stretch>
                <a:fillRect l="0" t="0" r="0" b="0"/>
              </a:stretch>
            </a:blipFill>
            <a:ln cap="sq">
              <a:noFill/>
              <a:prstDash val="solid"/>
              <a:miter/>
            </a:ln>
          </p:spPr>
        </p:sp>
        <p:sp>
          <p:nvSpPr>
            <p:cNvPr name="Freeform 11" id="11"/>
            <p:cNvSpPr/>
            <p:nvPr/>
          </p:nvSpPr>
          <p:spPr>
            <a:xfrm flipH="false" flipV="false" rot="0">
              <a:off x="15113748" y="0"/>
              <a:ext cx="3002468" cy="3002468"/>
            </a:xfrm>
            <a:custGeom>
              <a:avLst/>
              <a:gdLst/>
              <a:ahLst/>
              <a:cxnLst/>
              <a:rect r="r" b="b" t="t" l="l"/>
              <a:pathLst>
                <a:path h="3002468" w="3002468">
                  <a:moveTo>
                    <a:pt x="0" y="0"/>
                  </a:moveTo>
                  <a:lnTo>
                    <a:pt x="3002468" y="0"/>
                  </a:lnTo>
                  <a:lnTo>
                    <a:pt x="3002468" y="3002468"/>
                  </a:lnTo>
                  <a:lnTo>
                    <a:pt x="0" y="3002468"/>
                  </a:lnTo>
                  <a:lnTo>
                    <a:pt x="0" y="0"/>
                  </a:lnTo>
                  <a:close/>
                </a:path>
              </a:pathLst>
            </a:custGeom>
            <a:blipFill>
              <a:blip r:embed="rId10"/>
              <a:stretch>
                <a:fillRect l="0" t="0" r="0" b="0"/>
              </a:stretch>
            </a:blipFill>
            <a:ln cap="sq">
              <a:noFill/>
              <a:prstDash val="solid"/>
              <a:miter/>
            </a:ln>
          </p:spPr>
        </p:sp>
        <p:sp>
          <p:nvSpPr>
            <p:cNvPr name="Freeform 12" id="12"/>
            <p:cNvSpPr/>
            <p:nvPr/>
          </p:nvSpPr>
          <p:spPr>
            <a:xfrm flipH="false" flipV="false" rot="0">
              <a:off x="17401406" y="357604"/>
              <a:ext cx="2403746" cy="2403746"/>
            </a:xfrm>
            <a:custGeom>
              <a:avLst/>
              <a:gdLst/>
              <a:ahLst/>
              <a:cxnLst/>
              <a:rect r="r" b="b" t="t" l="l"/>
              <a:pathLst>
                <a:path h="2403746" w="2403746">
                  <a:moveTo>
                    <a:pt x="0" y="0"/>
                  </a:moveTo>
                  <a:lnTo>
                    <a:pt x="2403746" y="0"/>
                  </a:lnTo>
                  <a:lnTo>
                    <a:pt x="2403746" y="2403746"/>
                  </a:lnTo>
                  <a:lnTo>
                    <a:pt x="0" y="2403746"/>
                  </a:lnTo>
                  <a:lnTo>
                    <a:pt x="0" y="0"/>
                  </a:lnTo>
                  <a:close/>
                </a:path>
              </a:pathLst>
            </a:custGeom>
            <a:blipFill>
              <a:blip r:embed="rId11"/>
              <a:stretch>
                <a:fillRect l="0" t="0" r="0" b="0"/>
              </a:stretch>
            </a:blipFill>
            <a:ln cap="sq">
              <a:noFill/>
              <a:prstDash val="solid"/>
              <a:miter/>
            </a:ln>
          </p:spPr>
        </p:sp>
        <p:sp>
          <p:nvSpPr>
            <p:cNvPr name="Freeform 13" id="13"/>
            <p:cNvSpPr/>
            <p:nvPr/>
          </p:nvSpPr>
          <p:spPr>
            <a:xfrm flipH="false" flipV="false" rot="0">
              <a:off x="19475116" y="323779"/>
              <a:ext cx="2471396" cy="2471396"/>
            </a:xfrm>
            <a:custGeom>
              <a:avLst/>
              <a:gdLst/>
              <a:ahLst/>
              <a:cxnLst/>
              <a:rect r="r" b="b" t="t" l="l"/>
              <a:pathLst>
                <a:path h="2471396" w="2471396">
                  <a:moveTo>
                    <a:pt x="0" y="0"/>
                  </a:moveTo>
                  <a:lnTo>
                    <a:pt x="2471396" y="0"/>
                  </a:lnTo>
                  <a:lnTo>
                    <a:pt x="2471396" y="2471396"/>
                  </a:lnTo>
                  <a:lnTo>
                    <a:pt x="0" y="2471396"/>
                  </a:lnTo>
                  <a:lnTo>
                    <a:pt x="0" y="0"/>
                  </a:lnTo>
                  <a:close/>
                </a:path>
              </a:pathLst>
            </a:custGeom>
            <a:blipFill>
              <a:blip r:embed="rId12"/>
              <a:stretch>
                <a:fillRect l="0" t="0" r="0" b="0"/>
              </a:stretch>
            </a:blipFill>
            <a:ln cap="sq">
              <a:noFill/>
              <a:prstDash val="solid"/>
              <a:miter/>
            </a:ln>
          </p:spPr>
        </p:sp>
      </p:grpSp>
      <p:sp>
        <p:nvSpPr>
          <p:cNvPr name="TextBox 14" id="14"/>
          <p:cNvSpPr txBox="true"/>
          <p:nvPr/>
        </p:nvSpPr>
        <p:spPr>
          <a:xfrm rot="0">
            <a:off x="5313081" y="2626055"/>
            <a:ext cx="7661839" cy="1362075"/>
          </a:xfrm>
          <a:prstGeom prst="rect">
            <a:avLst/>
          </a:prstGeom>
        </p:spPr>
        <p:txBody>
          <a:bodyPr anchor="t" rtlCol="false" tIns="0" lIns="0" bIns="0" rIns="0">
            <a:spAutoFit/>
          </a:bodyPr>
          <a:lstStyle/>
          <a:p>
            <a:pPr algn="ctr" marL="0" indent="0" lvl="0">
              <a:lnSpc>
                <a:spcPts val="11250"/>
              </a:lnSpc>
              <a:spcBef>
                <a:spcPct val="0"/>
              </a:spcBef>
            </a:pPr>
            <a:r>
              <a:rPr lang="en-US" sz="7500" spc="592">
                <a:solidFill>
                  <a:srgbClr val="7E4B37"/>
                </a:solidFill>
                <a:latin typeface="Anaktoria"/>
                <a:ea typeface="Anaktoria"/>
                <a:cs typeface="Anaktoria"/>
                <a:sym typeface="Anaktoria"/>
              </a:rPr>
              <a:t>EXPLORING</a:t>
            </a:r>
          </a:p>
        </p:txBody>
      </p:sp>
      <p:sp>
        <p:nvSpPr>
          <p:cNvPr name="TextBox 15" id="15"/>
          <p:cNvSpPr txBox="true"/>
          <p:nvPr/>
        </p:nvSpPr>
        <p:spPr>
          <a:xfrm rot="0">
            <a:off x="5313081" y="6491097"/>
            <a:ext cx="7661839" cy="634578"/>
          </a:xfrm>
          <a:prstGeom prst="rect">
            <a:avLst/>
          </a:prstGeom>
        </p:spPr>
        <p:txBody>
          <a:bodyPr anchor="t" rtlCol="false" tIns="0" lIns="0" bIns="0" rIns="0">
            <a:spAutoFit/>
          </a:bodyPr>
          <a:lstStyle/>
          <a:p>
            <a:pPr algn="ctr" marL="0" indent="0" lvl="0">
              <a:lnSpc>
                <a:spcPts val="5391"/>
              </a:lnSpc>
              <a:spcBef>
                <a:spcPct val="0"/>
              </a:spcBef>
            </a:pPr>
            <a:r>
              <a:rPr lang="en-US" sz="3594" spc="283">
                <a:solidFill>
                  <a:srgbClr val="7E4B37"/>
                </a:solidFill>
                <a:latin typeface="Anaktoria"/>
                <a:ea typeface="Anaktoria"/>
                <a:cs typeface="Anaktoria"/>
                <a:sym typeface="Anaktoria"/>
              </a:rPr>
              <a:t>EMMA ADAMS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FC"/>
        </a:solidFill>
      </p:bgPr>
    </p:bg>
    <p:spTree>
      <p:nvGrpSpPr>
        <p:cNvPr id="1" name=""/>
        <p:cNvGrpSpPr/>
        <p:nvPr/>
      </p:nvGrpSpPr>
      <p:grpSpPr>
        <a:xfrm>
          <a:off x="0" y="0"/>
          <a:ext cx="0" cy="0"/>
          <a:chOff x="0" y="0"/>
          <a:chExt cx="0" cy="0"/>
        </a:xfrm>
      </p:grpSpPr>
      <p:sp>
        <p:nvSpPr>
          <p:cNvPr name="Freeform 2" id="2"/>
          <p:cNvSpPr/>
          <p:nvPr/>
        </p:nvSpPr>
        <p:spPr>
          <a:xfrm flipH="false" flipV="false" rot="0">
            <a:off x="7058800" y="5599866"/>
            <a:ext cx="1414046" cy="1414046"/>
          </a:xfrm>
          <a:custGeom>
            <a:avLst/>
            <a:gdLst/>
            <a:ahLst/>
            <a:cxnLst/>
            <a:rect r="r" b="b" t="t" l="l"/>
            <a:pathLst>
              <a:path h="1414046" w="1414046">
                <a:moveTo>
                  <a:pt x="0" y="0"/>
                </a:moveTo>
                <a:lnTo>
                  <a:pt x="1414047" y="0"/>
                </a:lnTo>
                <a:lnTo>
                  <a:pt x="1414047" y="1414047"/>
                </a:lnTo>
                <a:lnTo>
                  <a:pt x="0" y="1414047"/>
                </a:lnTo>
                <a:lnTo>
                  <a:pt x="0" y="0"/>
                </a:lnTo>
                <a:close/>
              </a:path>
            </a:pathLst>
          </a:custGeom>
          <a:blipFill>
            <a:blip r:embed="rId2"/>
            <a:stretch>
              <a:fillRect l="0" t="0" r="0" b="0"/>
            </a:stretch>
          </a:blipFill>
        </p:spPr>
      </p:sp>
      <p:sp>
        <p:nvSpPr>
          <p:cNvPr name="Freeform 3" id="3"/>
          <p:cNvSpPr/>
          <p:nvPr/>
        </p:nvSpPr>
        <p:spPr>
          <a:xfrm flipH="false" flipV="false" rot="0">
            <a:off x="788477" y="4713456"/>
            <a:ext cx="3972575" cy="3186867"/>
          </a:xfrm>
          <a:custGeom>
            <a:avLst/>
            <a:gdLst/>
            <a:ahLst/>
            <a:cxnLst/>
            <a:rect r="r" b="b" t="t" l="l"/>
            <a:pathLst>
              <a:path h="3186867" w="3972575">
                <a:moveTo>
                  <a:pt x="0" y="0"/>
                </a:moveTo>
                <a:lnTo>
                  <a:pt x="3972575" y="0"/>
                </a:lnTo>
                <a:lnTo>
                  <a:pt x="3972575" y="3186867"/>
                </a:lnTo>
                <a:lnTo>
                  <a:pt x="0" y="3186867"/>
                </a:lnTo>
                <a:lnTo>
                  <a:pt x="0" y="0"/>
                </a:lnTo>
                <a:close/>
              </a:path>
            </a:pathLst>
          </a:custGeom>
          <a:blipFill>
            <a:blip r:embed="rId3"/>
            <a:stretch>
              <a:fillRect l="0" t="0" r="-20332" b="0"/>
            </a:stretch>
          </a:blipFill>
          <a:ln w="57150" cap="sq">
            <a:solidFill>
              <a:srgbClr val="000000"/>
            </a:solidFill>
            <a:prstDash val="solid"/>
            <a:miter/>
          </a:ln>
        </p:spPr>
      </p:sp>
      <p:sp>
        <p:nvSpPr>
          <p:cNvPr name="TextBox 4" id="4"/>
          <p:cNvSpPr txBox="true"/>
          <p:nvPr/>
        </p:nvSpPr>
        <p:spPr>
          <a:xfrm rot="0">
            <a:off x="534981" y="257423"/>
            <a:ext cx="10527429" cy="1017219"/>
          </a:xfrm>
          <a:prstGeom prst="rect">
            <a:avLst/>
          </a:prstGeom>
        </p:spPr>
        <p:txBody>
          <a:bodyPr anchor="t" rtlCol="false" tIns="0" lIns="0" bIns="0" rIns="0">
            <a:spAutoFit/>
          </a:bodyPr>
          <a:lstStyle/>
          <a:p>
            <a:pPr algn="l">
              <a:lnSpc>
                <a:spcPts val="8327"/>
              </a:lnSpc>
            </a:pPr>
            <a:r>
              <a:rPr lang="en-US" sz="5551" spc="566">
                <a:solidFill>
                  <a:srgbClr val="7E4B37"/>
                </a:solidFill>
                <a:latin typeface="Anaktoria"/>
                <a:ea typeface="Anaktoria"/>
                <a:cs typeface="Anaktoria"/>
                <a:sym typeface="Anaktoria"/>
              </a:rPr>
              <a:t>IMAGE CLASSIFICATION</a:t>
            </a:r>
          </a:p>
        </p:txBody>
      </p:sp>
      <p:sp>
        <p:nvSpPr>
          <p:cNvPr name="TextBox 5" id="5"/>
          <p:cNvSpPr txBox="true"/>
          <p:nvPr/>
        </p:nvSpPr>
        <p:spPr>
          <a:xfrm rot="0">
            <a:off x="534981" y="1521944"/>
            <a:ext cx="16724319" cy="2564765"/>
          </a:xfrm>
          <a:prstGeom prst="rect">
            <a:avLst/>
          </a:prstGeom>
        </p:spPr>
        <p:txBody>
          <a:bodyPr anchor="t" rtlCol="false" tIns="0" lIns="0" bIns="0" rIns="0">
            <a:spAutoFit/>
          </a:bodyPr>
          <a:lstStyle/>
          <a:p>
            <a:pPr algn="l">
              <a:lnSpc>
                <a:spcPts val="5599"/>
              </a:lnSpc>
            </a:pPr>
            <a:r>
              <a:rPr lang="en-US" sz="3999">
                <a:solidFill>
                  <a:srgbClr val="000000"/>
                </a:solidFill>
                <a:latin typeface="Sukar"/>
                <a:ea typeface="Sukar"/>
                <a:cs typeface="Sukar"/>
                <a:sym typeface="Sukar"/>
              </a:rPr>
              <a:t>Utilized Google’s Teachable Machine to classify images around the museum into various categories based on exhibit, time, and other categories.</a:t>
            </a:r>
          </a:p>
          <a:p>
            <a:pPr algn="l" marL="712470" indent="-356235" lvl="1">
              <a:lnSpc>
                <a:spcPts val="4619"/>
              </a:lnSpc>
              <a:buFont typeface="Arial"/>
              <a:buChar char="•"/>
            </a:pPr>
            <a:r>
              <a:rPr lang="en-US" sz="3299">
                <a:solidFill>
                  <a:srgbClr val="000000"/>
                </a:solidFill>
                <a:latin typeface="Sukar Bold"/>
                <a:ea typeface="Sukar Bold"/>
                <a:cs typeface="Sukar Bold"/>
                <a:sym typeface="Sukar Bold"/>
              </a:rPr>
              <a:t>Label Classification</a:t>
            </a:r>
            <a:r>
              <a:rPr lang="en-US" sz="3299">
                <a:solidFill>
                  <a:srgbClr val="000000"/>
                </a:solidFill>
                <a:latin typeface="Sukar"/>
                <a:ea typeface="Sukar"/>
                <a:cs typeface="Sukar"/>
                <a:sym typeface="Sukar"/>
              </a:rPr>
              <a:t> assigns tags or labels to images using AI.</a:t>
            </a:r>
          </a:p>
          <a:p>
            <a:pPr algn="l">
              <a:lnSpc>
                <a:spcPts val="4619"/>
              </a:lnSpc>
            </a:pPr>
          </a:p>
        </p:txBody>
      </p:sp>
      <p:sp>
        <p:nvSpPr>
          <p:cNvPr name="AutoShape 6" id="6"/>
          <p:cNvSpPr/>
          <p:nvPr/>
        </p:nvSpPr>
        <p:spPr>
          <a:xfrm flipV="true">
            <a:off x="5257282" y="6359337"/>
            <a:ext cx="1391857" cy="0"/>
          </a:xfrm>
          <a:prstGeom prst="line">
            <a:avLst/>
          </a:prstGeom>
          <a:ln cap="flat" w="104775">
            <a:solidFill>
              <a:srgbClr val="000000"/>
            </a:solidFill>
            <a:prstDash val="solid"/>
            <a:headEnd type="none" len="sm" w="sm"/>
            <a:tailEnd type="triangle" len="med" w="lg"/>
          </a:ln>
        </p:spPr>
      </p:sp>
      <p:sp>
        <p:nvSpPr>
          <p:cNvPr name="TextBox 7" id="7"/>
          <p:cNvSpPr txBox="true"/>
          <p:nvPr/>
        </p:nvSpPr>
        <p:spPr>
          <a:xfrm rot="0">
            <a:off x="8707896" y="4353409"/>
            <a:ext cx="4363858" cy="3957858"/>
          </a:xfrm>
          <a:prstGeom prst="rect">
            <a:avLst/>
          </a:prstGeom>
        </p:spPr>
        <p:txBody>
          <a:bodyPr anchor="t" rtlCol="false" tIns="0" lIns="0" bIns="0" rIns="0">
            <a:spAutoFit/>
          </a:bodyPr>
          <a:lstStyle/>
          <a:p>
            <a:pPr algn="l">
              <a:lnSpc>
                <a:spcPts val="3925"/>
              </a:lnSpc>
            </a:pPr>
            <a:r>
              <a:rPr lang="en-US" sz="2803">
                <a:solidFill>
                  <a:srgbClr val="000000"/>
                </a:solidFill>
                <a:latin typeface="Sukar Bold"/>
                <a:ea typeface="Sukar Bold"/>
                <a:cs typeface="Sukar Bold"/>
                <a:sym typeface="Sukar Bold"/>
              </a:rPr>
              <a:t>   Possible Exhibit Labels</a:t>
            </a:r>
          </a:p>
          <a:p>
            <a:pPr algn="l" marL="605340" indent="-302670" lvl="1">
              <a:lnSpc>
                <a:spcPts val="3925"/>
              </a:lnSpc>
              <a:buAutoNum type="arabicPeriod" startAt="1"/>
            </a:pPr>
            <a:r>
              <a:rPr lang="en-US" sz="2803">
                <a:solidFill>
                  <a:srgbClr val="000000"/>
                </a:solidFill>
                <a:latin typeface="Sukar"/>
                <a:ea typeface="Sukar"/>
                <a:cs typeface="Sukar"/>
                <a:sym typeface="Sukar"/>
              </a:rPr>
              <a:t>David Friend Hall</a:t>
            </a:r>
          </a:p>
          <a:p>
            <a:pPr algn="l" marL="605340" indent="-302670" lvl="1">
              <a:lnSpc>
                <a:spcPts val="3925"/>
              </a:lnSpc>
              <a:buAutoNum type="arabicPeriod" startAt="1"/>
            </a:pPr>
            <a:r>
              <a:rPr lang="en-US" sz="2803">
                <a:solidFill>
                  <a:srgbClr val="000000"/>
                </a:solidFill>
                <a:latin typeface="Sukar"/>
                <a:ea typeface="Sukar"/>
                <a:cs typeface="Sukar"/>
                <a:sym typeface="Sukar"/>
              </a:rPr>
              <a:t>Burke Hall</a:t>
            </a:r>
          </a:p>
          <a:p>
            <a:pPr algn="l" marL="605340" indent="-302670" lvl="1">
              <a:lnSpc>
                <a:spcPts val="3925"/>
              </a:lnSpc>
              <a:buAutoNum type="arabicPeriod" startAt="1"/>
            </a:pPr>
            <a:r>
              <a:rPr lang="en-US" sz="2803">
                <a:solidFill>
                  <a:srgbClr val="000000"/>
                </a:solidFill>
                <a:latin typeface="Sukar"/>
                <a:ea typeface="Sukar"/>
                <a:cs typeface="Sukar"/>
                <a:sym typeface="Sukar"/>
              </a:rPr>
              <a:t>Great Hall</a:t>
            </a:r>
          </a:p>
          <a:p>
            <a:pPr algn="l" marL="605340" indent="-302670" lvl="1">
              <a:lnSpc>
                <a:spcPts val="3925"/>
              </a:lnSpc>
              <a:buAutoNum type="arabicPeriod" startAt="1"/>
            </a:pPr>
            <a:r>
              <a:rPr lang="en-US" sz="2803">
                <a:solidFill>
                  <a:srgbClr val="000000"/>
                </a:solidFill>
                <a:latin typeface="Sukar"/>
                <a:ea typeface="Sukar"/>
                <a:cs typeface="Sukar"/>
                <a:sym typeface="Sukar"/>
              </a:rPr>
              <a:t>Central Gallery </a:t>
            </a:r>
          </a:p>
          <a:p>
            <a:pPr algn="l">
              <a:lnSpc>
                <a:spcPts val="3925"/>
              </a:lnSpc>
            </a:pPr>
            <a:r>
              <a:rPr lang="en-US" sz="2803">
                <a:solidFill>
                  <a:srgbClr val="000000"/>
                </a:solidFill>
                <a:latin typeface="Sukar"/>
                <a:ea typeface="Sukar"/>
                <a:cs typeface="Sukar"/>
                <a:sym typeface="Sukar"/>
              </a:rPr>
              <a:t>  </a:t>
            </a:r>
            <a:r>
              <a:rPr lang="en-US" sz="2803">
                <a:solidFill>
                  <a:srgbClr val="000000"/>
                </a:solidFill>
                <a:latin typeface="Sukar Bold"/>
                <a:ea typeface="Sukar Bold"/>
                <a:cs typeface="Sukar Bold"/>
                <a:sym typeface="Sukar Bold"/>
              </a:rPr>
              <a:t> Possible Time Labels</a:t>
            </a:r>
          </a:p>
          <a:p>
            <a:pPr algn="l" marL="605340" indent="-302670" lvl="1">
              <a:lnSpc>
                <a:spcPts val="3925"/>
              </a:lnSpc>
              <a:buAutoNum type="arabicPeriod" startAt="1"/>
            </a:pPr>
            <a:r>
              <a:rPr lang="en-US" sz="2803">
                <a:solidFill>
                  <a:srgbClr val="000000"/>
                </a:solidFill>
                <a:latin typeface="Sukar"/>
                <a:ea typeface="Sukar"/>
                <a:cs typeface="Sukar"/>
                <a:sym typeface="Sukar"/>
              </a:rPr>
              <a:t>Pre-Renovation</a:t>
            </a:r>
          </a:p>
          <a:p>
            <a:pPr algn="l" marL="605340" indent="-302670" lvl="1">
              <a:lnSpc>
                <a:spcPts val="3925"/>
              </a:lnSpc>
              <a:spcBef>
                <a:spcPct val="0"/>
              </a:spcBef>
              <a:buAutoNum type="arabicPeriod" startAt="1"/>
            </a:pPr>
            <a:r>
              <a:rPr lang="en-US" sz="2803">
                <a:solidFill>
                  <a:srgbClr val="000000"/>
                </a:solidFill>
                <a:latin typeface="Sukar"/>
                <a:ea typeface="Sukar"/>
                <a:cs typeface="Sukar"/>
                <a:sym typeface="Sukar"/>
              </a:rPr>
              <a:t>Post-Renovation</a:t>
            </a:r>
          </a:p>
        </p:txBody>
      </p:sp>
      <p:sp>
        <p:nvSpPr>
          <p:cNvPr name="AutoShape 8" id="8"/>
          <p:cNvSpPr/>
          <p:nvPr/>
        </p:nvSpPr>
        <p:spPr>
          <a:xfrm flipV="true">
            <a:off x="12140776" y="6411785"/>
            <a:ext cx="1391857" cy="0"/>
          </a:xfrm>
          <a:prstGeom prst="line">
            <a:avLst/>
          </a:prstGeom>
          <a:ln cap="flat" w="104775">
            <a:solidFill>
              <a:srgbClr val="000000"/>
            </a:solidFill>
            <a:prstDash val="solid"/>
            <a:headEnd type="none" len="sm" w="sm"/>
            <a:tailEnd type="triangle" len="med" w="lg"/>
          </a:ln>
        </p:spPr>
      </p:sp>
      <p:sp>
        <p:nvSpPr>
          <p:cNvPr name="TextBox 9" id="9"/>
          <p:cNvSpPr txBox="true"/>
          <p:nvPr/>
        </p:nvSpPr>
        <p:spPr>
          <a:xfrm rot="0">
            <a:off x="13856483" y="5507005"/>
            <a:ext cx="3402817" cy="1582791"/>
          </a:xfrm>
          <a:prstGeom prst="rect">
            <a:avLst/>
          </a:prstGeom>
        </p:spPr>
        <p:txBody>
          <a:bodyPr anchor="t" rtlCol="false" tIns="0" lIns="0" bIns="0" rIns="0">
            <a:spAutoFit/>
          </a:bodyPr>
          <a:lstStyle/>
          <a:p>
            <a:pPr algn="ctr">
              <a:lnSpc>
                <a:spcPts val="6629"/>
              </a:lnSpc>
            </a:pPr>
            <a:r>
              <a:rPr lang="en-US" sz="4735">
                <a:solidFill>
                  <a:srgbClr val="000000"/>
                </a:solidFill>
                <a:latin typeface="Sukar Bold"/>
                <a:ea typeface="Sukar Bold"/>
                <a:cs typeface="Sukar Bold"/>
                <a:sym typeface="Sukar Bold"/>
              </a:rPr>
              <a:t>Great Hall</a:t>
            </a:r>
          </a:p>
          <a:p>
            <a:pPr algn="ctr">
              <a:lnSpc>
                <a:spcPts val="5789"/>
              </a:lnSpc>
              <a:spcBef>
                <a:spcPct val="0"/>
              </a:spcBef>
            </a:pPr>
            <a:r>
              <a:rPr lang="en-US" sz="4135">
                <a:solidFill>
                  <a:srgbClr val="000000"/>
                </a:solidFill>
                <a:latin typeface="Sukar Bold"/>
                <a:ea typeface="Sukar Bold"/>
                <a:cs typeface="Sukar Bold"/>
                <a:sym typeface="Sukar Bold"/>
              </a:rPr>
              <a:t>Pre-Renovation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DFC"/>
        </a:solidFill>
      </p:bgPr>
    </p:bg>
    <p:spTree>
      <p:nvGrpSpPr>
        <p:cNvPr id="1" name=""/>
        <p:cNvGrpSpPr/>
        <p:nvPr/>
      </p:nvGrpSpPr>
      <p:grpSpPr>
        <a:xfrm>
          <a:off x="0" y="0"/>
          <a:ext cx="0" cy="0"/>
          <a:chOff x="0" y="0"/>
          <a:chExt cx="0" cy="0"/>
        </a:xfrm>
      </p:grpSpPr>
      <p:sp>
        <p:nvSpPr>
          <p:cNvPr name="TextBox 2" id="2"/>
          <p:cNvSpPr txBox="true"/>
          <p:nvPr/>
        </p:nvSpPr>
        <p:spPr>
          <a:xfrm rot="0">
            <a:off x="534981" y="257423"/>
            <a:ext cx="10527429" cy="1017219"/>
          </a:xfrm>
          <a:prstGeom prst="rect">
            <a:avLst/>
          </a:prstGeom>
        </p:spPr>
        <p:txBody>
          <a:bodyPr anchor="t" rtlCol="false" tIns="0" lIns="0" bIns="0" rIns="0">
            <a:spAutoFit/>
          </a:bodyPr>
          <a:lstStyle/>
          <a:p>
            <a:pPr algn="l">
              <a:lnSpc>
                <a:spcPts val="8327"/>
              </a:lnSpc>
            </a:pPr>
            <a:r>
              <a:rPr lang="en-US" sz="5551" spc="566">
                <a:solidFill>
                  <a:srgbClr val="7E4B37"/>
                </a:solidFill>
                <a:latin typeface="Anaktoria"/>
                <a:ea typeface="Anaktoria"/>
                <a:cs typeface="Anaktoria"/>
                <a:sym typeface="Anaktoria"/>
              </a:rPr>
              <a:t>MOVING FORWARD</a:t>
            </a:r>
          </a:p>
        </p:txBody>
      </p:sp>
      <p:sp>
        <p:nvSpPr>
          <p:cNvPr name="TextBox 3" id="3"/>
          <p:cNvSpPr txBox="true"/>
          <p:nvPr/>
        </p:nvSpPr>
        <p:spPr>
          <a:xfrm rot="0">
            <a:off x="534981" y="1521944"/>
            <a:ext cx="16724319" cy="7899400"/>
          </a:xfrm>
          <a:prstGeom prst="rect">
            <a:avLst/>
          </a:prstGeom>
        </p:spPr>
        <p:txBody>
          <a:bodyPr anchor="t" rtlCol="false" tIns="0" lIns="0" bIns="0" rIns="0">
            <a:spAutoFit/>
          </a:bodyPr>
          <a:lstStyle/>
          <a:p>
            <a:pPr algn="l">
              <a:lnSpc>
                <a:spcPts val="5599"/>
              </a:lnSpc>
            </a:pPr>
            <a:r>
              <a:rPr lang="en-US" sz="3999">
                <a:solidFill>
                  <a:srgbClr val="000000"/>
                </a:solidFill>
                <a:latin typeface="Sukar"/>
                <a:ea typeface="Sukar"/>
                <a:cs typeface="Sukar"/>
                <a:sym typeface="Sukar"/>
              </a:rPr>
              <a:t>AI is not yet perfect, but improvements are being made daily.</a:t>
            </a:r>
          </a:p>
          <a:p>
            <a:pPr algn="l" marL="712470" indent="-356235" lvl="1">
              <a:lnSpc>
                <a:spcPts val="4619"/>
              </a:lnSpc>
              <a:buFont typeface="Arial"/>
              <a:buChar char="•"/>
            </a:pPr>
            <a:r>
              <a:rPr lang="en-US" sz="3299">
                <a:solidFill>
                  <a:srgbClr val="000000"/>
                </a:solidFill>
                <a:latin typeface="Sukar"/>
                <a:ea typeface="Sukar"/>
                <a:cs typeface="Sukar"/>
                <a:sym typeface="Sukar"/>
              </a:rPr>
              <a:t>Many new ways to utilize AI are being created.</a:t>
            </a:r>
          </a:p>
          <a:p>
            <a:pPr algn="l" marL="712470" indent="-356235" lvl="1">
              <a:lnSpc>
                <a:spcPts val="4619"/>
              </a:lnSpc>
              <a:buFont typeface="Arial"/>
              <a:buChar char="•"/>
            </a:pPr>
            <a:r>
              <a:rPr lang="en-US" sz="3299">
                <a:solidFill>
                  <a:srgbClr val="000000"/>
                </a:solidFill>
                <a:latin typeface="Sukar"/>
                <a:ea typeface="Sukar"/>
                <a:cs typeface="Sukar"/>
                <a:sym typeface="Sukar"/>
              </a:rPr>
              <a:t>Different forms of AI can be combined with each other or used alongside other existing technology to achieve a desired output.</a:t>
            </a:r>
          </a:p>
          <a:p>
            <a:pPr algn="l" marL="1424940" indent="-474980" lvl="2">
              <a:lnSpc>
                <a:spcPts val="4619"/>
              </a:lnSpc>
              <a:buFont typeface="Arial"/>
              <a:buChar char="⚬"/>
            </a:pPr>
            <a:r>
              <a:rPr lang="en-US" sz="3299">
                <a:solidFill>
                  <a:srgbClr val="000000"/>
                </a:solidFill>
                <a:latin typeface="Sukar"/>
                <a:ea typeface="Sukar"/>
                <a:cs typeface="Sukar"/>
                <a:sym typeface="Sukar"/>
              </a:rPr>
              <a:t>Speech Recognition</a:t>
            </a:r>
          </a:p>
          <a:p>
            <a:pPr algn="l" marL="1424940" indent="-474980" lvl="2">
              <a:lnSpc>
                <a:spcPts val="4619"/>
              </a:lnSpc>
              <a:buFont typeface="Arial"/>
              <a:buChar char="⚬"/>
            </a:pPr>
            <a:r>
              <a:rPr lang="en-US" sz="3299">
                <a:solidFill>
                  <a:srgbClr val="000000"/>
                </a:solidFill>
                <a:latin typeface="Sukar"/>
                <a:ea typeface="Sukar"/>
                <a:cs typeface="Sukar"/>
                <a:sym typeface="Sukar"/>
              </a:rPr>
              <a:t>Computer Vision &amp; Optical Character Recognition</a:t>
            </a:r>
          </a:p>
          <a:p>
            <a:pPr algn="l" marL="1424940" indent="-474980" lvl="2">
              <a:lnSpc>
                <a:spcPts val="4619"/>
              </a:lnSpc>
              <a:buFont typeface="Arial"/>
              <a:buChar char="⚬"/>
            </a:pPr>
            <a:r>
              <a:rPr lang="en-US" sz="3299">
                <a:solidFill>
                  <a:srgbClr val="000000"/>
                </a:solidFill>
                <a:latin typeface="Sukar"/>
                <a:ea typeface="Sukar"/>
                <a:cs typeface="Sukar"/>
                <a:sym typeface="Sukar"/>
              </a:rPr>
              <a:t>Large-Language Models (LLMS) or Text-Response Generators</a:t>
            </a:r>
          </a:p>
          <a:p>
            <a:pPr algn="l" marL="1424940" indent="-474980" lvl="2">
              <a:lnSpc>
                <a:spcPts val="4619"/>
              </a:lnSpc>
              <a:buFont typeface="Arial"/>
              <a:buChar char="⚬"/>
            </a:pPr>
            <a:r>
              <a:rPr lang="en-US" sz="3299">
                <a:solidFill>
                  <a:srgbClr val="000000"/>
                </a:solidFill>
                <a:latin typeface="Sukar"/>
                <a:ea typeface="Sukar"/>
                <a:cs typeface="Sukar"/>
                <a:sym typeface="Sukar"/>
              </a:rPr>
              <a:t>Natural Language Processing (NLP)</a:t>
            </a:r>
          </a:p>
          <a:p>
            <a:pPr algn="l" marL="1424940" indent="-474980" lvl="2">
              <a:lnSpc>
                <a:spcPts val="4619"/>
              </a:lnSpc>
              <a:buFont typeface="Arial"/>
              <a:buChar char="⚬"/>
            </a:pPr>
            <a:r>
              <a:rPr lang="en-US" sz="3299">
                <a:solidFill>
                  <a:srgbClr val="000000"/>
                </a:solidFill>
                <a:latin typeface="Sukar"/>
                <a:ea typeface="Sukar"/>
                <a:cs typeface="Sukar"/>
                <a:sym typeface="Sukar"/>
              </a:rPr>
              <a:t>Speech Recognition</a:t>
            </a:r>
          </a:p>
          <a:p>
            <a:pPr algn="l">
              <a:lnSpc>
                <a:spcPts val="4619"/>
              </a:lnSpc>
            </a:pPr>
          </a:p>
          <a:p>
            <a:pPr algn="l">
              <a:lnSpc>
                <a:spcPts val="4619"/>
              </a:lnSpc>
            </a:pPr>
          </a:p>
          <a:p>
            <a:pPr algn="l">
              <a:lnSpc>
                <a:spcPts val="5599"/>
              </a:lnSpc>
            </a:pPr>
            <a:r>
              <a:rPr lang="en-US" sz="3999">
                <a:solidFill>
                  <a:srgbClr val="000000"/>
                </a:solidFill>
                <a:latin typeface="Sukar"/>
                <a:ea typeface="Sukar"/>
                <a:cs typeface="Sukar"/>
                <a:sym typeface="Sukar"/>
              </a:rPr>
              <a:t>Different forms of AI should be considered when re-evaluating existing digitization pipelines.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DAGJb1T5DnI</dc:identifier>
  <dcterms:modified xsi:type="dcterms:W3CDTF">2011-08-01T06:04:30Z</dcterms:modified>
  <cp:revision>1</cp:revision>
  <dc:title>YPM Presentation</dc:title>
</cp:coreProperties>
</file>