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1"/>
  </p:notesMasterIdLst>
  <p:handoutMasterIdLst>
    <p:handoutMasterId r:id="rId32"/>
  </p:handoutMasterIdLst>
  <p:sldIdLst>
    <p:sldId id="292" r:id="rId5"/>
    <p:sldId id="294" r:id="rId6"/>
    <p:sldId id="295" r:id="rId7"/>
    <p:sldId id="309" r:id="rId8"/>
    <p:sldId id="260" r:id="rId9"/>
    <p:sldId id="296" r:id="rId10"/>
    <p:sldId id="307" r:id="rId11"/>
    <p:sldId id="317" r:id="rId12"/>
    <p:sldId id="318" r:id="rId13"/>
    <p:sldId id="319" r:id="rId14"/>
    <p:sldId id="291" r:id="rId15"/>
    <p:sldId id="262" r:id="rId16"/>
    <p:sldId id="303" r:id="rId17"/>
    <p:sldId id="281" r:id="rId18"/>
    <p:sldId id="300" r:id="rId19"/>
    <p:sldId id="306" r:id="rId20"/>
    <p:sldId id="316" r:id="rId21"/>
    <p:sldId id="274" r:id="rId22"/>
    <p:sldId id="299" r:id="rId23"/>
    <p:sldId id="313" r:id="rId24"/>
    <p:sldId id="312" r:id="rId25"/>
    <p:sldId id="302" r:id="rId26"/>
    <p:sldId id="322" r:id="rId27"/>
    <p:sldId id="320" r:id="rId28"/>
    <p:sldId id="311" r:id="rId29"/>
    <p:sldId id="301"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878273-C0FD-4CE5-8C1B-58171183D3C1}">
          <p14:sldIdLst>
            <p14:sldId id="292"/>
            <p14:sldId id="294"/>
            <p14:sldId id="295"/>
            <p14:sldId id="309"/>
            <p14:sldId id="260"/>
            <p14:sldId id="296"/>
            <p14:sldId id="307"/>
            <p14:sldId id="317"/>
            <p14:sldId id="318"/>
            <p14:sldId id="319"/>
            <p14:sldId id="291"/>
            <p14:sldId id="262"/>
            <p14:sldId id="303"/>
            <p14:sldId id="281"/>
            <p14:sldId id="300"/>
            <p14:sldId id="306"/>
            <p14:sldId id="316"/>
            <p14:sldId id="274"/>
            <p14:sldId id="299"/>
            <p14:sldId id="313"/>
            <p14:sldId id="312"/>
            <p14:sldId id="302"/>
            <p14:sldId id="322"/>
            <p14:sldId id="320"/>
            <p14:sldId id="311"/>
            <p14:sldId id="301"/>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232F3E"/>
    <a:srgbClr val="595A5D"/>
    <a:srgbClr val="006D8F"/>
    <a:srgbClr val="FAAF00"/>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5664" autoAdjust="0"/>
  </p:normalViewPr>
  <p:slideViewPr>
    <p:cSldViewPr snapToGrid="0" showGuides="1">
      <p:cViewPr>
        <p:scale>
          <a:sx n="100" d="100"/>
          <a:sy n="100" d="100"/>
        </p:scale>
        <p:origin x="868" y="52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2DE7DF-5EEA-3D47-81E5-5D57FBEEB387}" type="datetimeFigureOut">
              <a:rPr lang="en-US" smtClean="0"/>
              <a:t>8/23/2019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F832D-DEEF-7145-817A-C3DBA937A2E3}" type="slidenum">
              <a:rPr lang="en-US" smtClean="0"/>
              <a:t>‹#›</a:t>
            </a:fld>
            <a:endParaRPr lang="en-US"/>
          </a:p>
        </p:txBody>
      </p:sp>
    </p:spTree>
    <p:extLst>
      <p:ext uri="{BB962C8B-B14F-4D97-AF65-F5344CB8AC3E}">
        <p14:creationId xmlns:p14="http://schemas.microsoft.com/office/powerpoint/2010/main" val="1084494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8/23/2019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003769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Registrations, 2/3 of dogs have a non-nan value so it is a useful attribute. </a:t>
            </a:r>
          </a:p>
          <a:p>
            <a:r>
              <a:rPr lang="en-AU" dirty="0"/>
              <a:t>It is interesting how different postcodes have different percentages registered/not registered. Lets  make some more visuals to understand </a:t>
            </a:r>
            <a:r>
              <a:rPr lang="en-AU" dirty="0" err="1"/>
              <a:t>whats</a:t>
            </a:r>
            <a:r>
              <a:rPr lang="en-AU" dirty="0"/>
              <a:t> happening</a:t>
            </a: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721777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As a data scientist, you have to be a creative problem solver. We can ask this data sets a lot of questions.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In the interest of demos we will focus on if a dog is registered, based on the exploration phase there seemed to be some interesting trends in the suburbs.  </a:t>
            </a:r>
          </a:p>
          <a:p>
            <a:r>
              <a:rPr lang="en-AU" dirty="0"/>
              <a:t>The binary variable registered is our ‘target’ variable and models will use the other variables to find relationships to classify if a dog will be registered or not. </a:t>
            </a: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816374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Data acquired, check! Question, check! </a:t>
            </a:r>
          </a:p>
          <a:p>
            <a:endParaRPr lang="en-AU" dirty="0"/>
          </a:p>
          <a:p>
            <a:r>
              <a:rPr lang="en-AU" dirty="0"/>
              <a:t>Next step is to clean the data. Here we see dirty Data. We need to remove incomplete values, normalise the data, etc. By playing around with the data you notice things like, dog breeds, are in all caps, all lowercase, words are separated, so we need to normalise. The data seems to be entered by humans and can have errors.  </a:t>
            </a:r>
          </a:p>
          <a:p>
            <a:r>
              <a:rPr lang="en-AU" dirty="0"/>
              <a:t>I will be using batch processing through scripting. </a:t>
            </a:r>
          </a:p>
          <a:p>
            <a:r>
              <a:rPr lang="en-AU" dirty="0"/>
              <a:t>This is an important step and is crucial for all data science projects. It’s not glamourous but necessary.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08440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with the dataset the dirty data looked like this </a:t>
            </a:r>
          </a:p>
          <a:p>
            <a:endParaRPr lang="en-AU" dirty="0"/>
          </a:p>
          <a:p>
            <a:r>
              <a:rPr lang="en-AU" dirty="0"/>
              <a:t>By cleaning, but removing non-dog instances, normalising the data, creating dummy variables for values with like yes/no, </a:t>
            </a:r>
          </a:p>
          <a:p>
            <a:r>
              <a:rPr lang="en-AU" dirty="0"/>
              <a:t>The data will be more understandable for the computer.</a:t>
            </a:r>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00228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Cleaning data batch script </a:t>
            </a:r>
          </a:p>
          <a:p>
            <a:r>
              <a:rPr lang="en-AU" dirty="0"/>
              <a:t>This isn’t all that was done but its an example </a:t>
            </a:r>
            <a:r>
              <a:rPr lang="en-AU" dirty="0">
                <a:sym typeface="Wingdings" panose="05000000000000000000" pitchFamily="2" charset="2"/>
              </a:rPr>
              <a:t> </a:t>
            </a:r>
          </a:p>
          <a:p>
            <a:r>
              <a:rPr lang="en-AU" dirty="0">
                <a:sym typeface="Wingdings" panose="05000000000000000000" pitchFamily="2" charset="2"/>
              </a:rPr>
              <a:t>Made the values lowercase, and removed unnecessary columns like microchipped</a:t>
            </a:r>
          </a:p>
          <a:p>
            <a:r>
              <a:rPr lang="en-AU" dirty="0">
                <a:sym typeface="Wingdings" panose="05000000000000000000" pitchFamily="2" charset="2"/>
              </a:rPr>
              <a:t>We now have a data frame of shape (</a:t>
            </a:r>
            <a:r>
              <a:rPr lang="en-AU" dirty="0"/>
              <a:t>66000, ) down from over 120,000 rows and 21 columns. </a:t>
            </a:r>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7612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While cleaning the data I had to make some decisions, for example how should postcode be represented ? </a:t>
            </a:r>
          </a:p>
          <a:p>
            <a:r>
              <a:rPr lang="en-AU" dirty="0"/>
              <a:t>It’s important to understand the types of data you have. </a:t>
            </a:r>
          </a:p>
          <a:p>
            <a:r>
              <a:rPr lang="en-AU" dirty="0"/>
              <a:t>Types of data, categorical, numeric, etc.</a:t>
            </a:r>
          </a:p>
          <a:p>
            <a:r>
              <a:rPr lang="en-AU" dirty="0"/>
              <a:t>Nominal, dog breeds </a:t>
            </a:r>
          </a:p>
          <a:p>
            <a:r>
              <a:rPr lang="en-AU" dirty="0"/>
              <a:t>Ordinal, order matters small medium large</a:t>
            </a:r>
          </a:p>
          <a:p>
            <a:endParaRPr lang="en-AU" dirty="0"/>
          </a:p>
          <a:p>
            <a:r>
              <a:rPr lang="en-AU" dirty="0"/>
              <a:t>Interval, there are units </a:t>
            </a:r>
          </a:p>
          <a:p>
            <a:r>
              <a:rPr lang="en-AU" dirty="0"/>
              <a:t>Ratio, no units </a:t>
            </a:r>
          </a:p>
          <a:p>
            <a:endParaRPr lang="en-AU" dirty="0"/>
          </a:p>
          <a:p>
            <a:r>
              <a:rPr lang="en-AU" dirty="0"/>
              <a:t>Most of these values were categorical, so I had to do some data transformation for the model to understand it. </a:t>
            </a:r>
          </a:p>
          <a:p>
            <a:r>
              <a:rPr lang="en-AU" dirty="0" err="1"/>
              <a:t>Eg</a:t>
            </a:r>
            <a:r>
              <a:rPr lang="en-AU" dirty="0"/>
              <a:t> postcode is categorical data not numerical! </a:t>
            </a:r>
          </a:p>
          <a:p>
            <a:r>
              <a:rPr lang="en-AU" dirty="0" err="1"/>
              <a:t>Eg</a:t>
            </a:r>
            <a:r>
              <a:rPr lang="en-AU" dirty="0"/>
              <a:t> dog breeds are nominal </a:t>
            </a:r>
          </a:p>
          <a:p>
            <a:endParaRPr lang="en-AU" dirty="0"/>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11634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Data transformation scripts. I decided to turn postcode, gender, age, registered and </a:t>
            </a:r>
            <a:r>
              <a:rPr lang="en-AU" dirty="0" err="1"/>
              <a:t>desexed</a:t>
            </a:r>
            <a:r>
              <a:rPr lang="en-AU" dirty="0"/>
              <a:t> into categorical values. This will make it easier for the modelling. </a:t>
            </a:r>
          </a:p>
          <a:p>
            <a:endParaRPr lang="en-AU" dirty="0"/>
          </a:p>
          <a:p>
            <a:r>
              <a:rPr lang="en-AU" dirty="0"/>
              <a:t>Just an example, making categories. This was a decision I made, there is no right way to do something, but I think there are definitely wrong ways to do things.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496668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By cleaning, but removing non-dog instances, normalising the data, creating dummy variables for values with like yes/no, dropping columns we don’t need. The -1 values represent </a:t>
            </a:r>
            <a:r>
              <a:rPr lang="en-AU" dirty="0" err="1"/>
              <a:t>NaN</a:t>
            </a:r>
            <a:r>
              <a:rPr lang="en-AU" dirty="0"/>
              <a:t>.  </a:t>
            </a:r>
          </a:p>
          <a:p>
            <a:r>
              <a:rPr lang="en-AU" dirty="0"/>
              <a:t>The data will be more understandable for the computer. I kept the names because I thought it was cute.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213306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So the data is clean and we know the question we are wanting to answer, now for the model. </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Let’s get a bit more specific, Machine learning is hot right now so lets frame this as a ML problem. </a:t>
            </a:r>
          </a:p>
          <a:p>
            <a:r>
              <a:rPr lang="en-AU" dirty="0"/>
              <a:t>There are four main flavours of models in ML. </a:t>
            </a:r>
          </a:p>
          <a:p>
            <a:pPr fontAlgn="base"/>
            <a:r>
              <a:rPr lang="en-AU" dirty="0"/>
              <a:t>-Prediction, using known data, </a:t>
            </a:r>
            <a:r>
              <a:rPr lang="en-AU" sz="1200" b="0" i="0" kern="1200" dirty="0">
                <a:solidFill>
                  <a:schemeClr val="tx1"/>
                </a:solidFill>
                <a:effectLst/>
                <a:latin typeface="Arial"/>
                <a:ea typeface="+mn-ea"/>
                <a:cs typeface="+mn-cs"/>
              </a:rPr>
              <a:t>process of identifying patterns and calculating the predictions of continuous outcomes. The system has to understand the numbers, their values, grouping (for example, heights and widths), etc. </a:t>
            </a:r>
            <a:endParaRPr lang="en-AU" dirty="0"/>
          </a:p>
          <a:p>
            <a:pPr fontAlgn="base"/>
            <a:r>
              <a:rPr lang="en-AU" dirty="0"/>
              <a:t>-Clustering, </a:t>
            </a:r>
            <a:r>
              <a:rPr lang="en-AU" sz="1200" b="0" i="0" kern="1200" dirty="0">
                <a:solidFill>
                  <a:schemeClr val="tx1"/>
                </a:solidFill>
                <a:effectLst/>
                <a:latin typeface="Arial"/>
                <a:ea typeface="+mn-ea"/>
                <a:cs typeface="+mn-cs"/>
              </a:rPr>
              <a:t>it is an exploration of data used to segment it into meaningful groups (i.e., clusters) based on their internal patterns without prior knowledge of group credentials. The credentials are defined by similarity of individual data objects and also aspects of its dissimilarity from the rest. </a:t>
            </a:r>
          </a:p>
          <a:p>
            <a:pPr fontAlgn="base"/>
            <a:r>
              <a:rPr lang="en-AU" dirty="0"/>
              <a:t>-Classification, </a:t>
            </a:r>
            <a:r>
              <a:rPr lang="en-AU" sz="1200" b="0" i="0" kern="1200" dirty="0">
                <a:solidFill>
                  <a:schemeClr val="tx1"/>
                </a:solidFill>
                <a:effectLst/>
                <a:latin typeface="Arial"/>
                <a:ea typeface="+mn-ea"/>
                <a:cs typeface="+mn-cs"/>
              </a:rPr>
              <a:t>is the process where incoming data is labelled based on past data samples and manually trains the algorithm to recognize certain types of objects and categorize them accordingly. The system has to know how to differentiate types of information, perform an optical character, image, or binary recognition (whether a particular bit of data is compliant or non-compliant to specific requirements in a manner of “yes” or “no”).</a:t>
            </a:r>
          </a:p>
          <a:p>
            <a:pPr fontAlgn="base"/>
            <a:r>
              <a:rPr lang="en-AU" sz="1200" b="0" i="0" kern="1200" dirty="0">
                <a:solidFill>
                  <a:schemeClr val="tx1"/>
                </a:solidFill>
                <a:effectLst/>
                <a:latin typeface="Arial"/>
                <a:ea typeface="+mn-ea"/>
                <a:cs typeface="+mn-cs"/>
              </a:rPr>
              <a:t>- Anomaly detection can be useful too and also can come under clustering, </a:t>
            </a:r>
          </a:p>
          <a:p>
            <a:r>
              <a:rPr lang="en-AU" dirty="0"/>
              <a:t>OK we are all data scientists now! I can endorse you for machine learning now on </a:t>
            </a:r>
            <a:r>
              <a:rPr lang="en-AU" dirty="0" err="1"/>
              <a:t>linkedin</a:t>
            </a:r>
            <a:r>
              <a:rPr lang="en-AU" dirty="0"/>
              <a:t>. Now thinking about the data we have, what kind of question suits it best? Let’s go for classification. </a:t>
            </a:r>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834166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 is often said that all models are wrong, but some are useful. </a:t>
            </a:r>
          </a:p>
          <a:p>
            <a:r>
              <a:rPr lang="en-AU" dirty="0"/>
              <a:t>Since this is a 2 class classification problem, registered or not registered, there are a lot of options for models, I chose to compare some basic versions of the models.  </a:t>
            </a:r>
          </a:p>
          <a:p>
            <a:r>
              <a:rPr lang="en-AU" dirty="0"/>
              <a:t>Logistic regression is the workhorse of binary classification, </a:t>
            </a:r>
          </a:p>
          <a:p>
            <a:r>
              <a:rPr lang="en-AU" dirty="0"/>
              <a:t>Naïve </a:t>
            </a:r>
            <a:r>
              <a:rPr lang="en-AU" dirty="0" err="1"/>
              <a:t>bayes</a:t>
            </a:r>
            <a:r>
              <a:rPr lang="en-AU" dirty="0"/>
              <a:t> is a probabilistic approach</a:t>
            </a:r>
          </a:p>
          <a:p>
            <a:r>
              <a:rPr lang="en-AU" dirty="0"/>
              <a:t>Decision Tree is based on rules from the data </a:t>
            </a:r>
          </a:p>
          <a:p>
            <a:endParaRPr lang="en-AU" dirty="0"/>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523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453240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Next to model the data. To test if the model is working correctly, it is wise to split the data into a training set and a testing set.  I used a 75% training and 25% testing. </a:t>
            </a:r>
          </a:p>
          <a:p>
            <a:r>
              <a:rPr lang="en-AU" dirty="0"/>
              <a:t>So the training data is used to train the model, learn parameters and the connections between the data. The test set is used to find the accuracy, as it is unseen data, we want our model to be able to generalise well. </a:t>
            </a: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1968687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Model scripts </a:t>
            </a:r>
          </a:p>
          <a:p>
            <a:r>
              <a:rPr lang="en-AU" dirty="0"/>
              <a:t>So we see that it is a line to split the data, a line to import the type of mode, and a line to score the model. </a:t>
            </a:r>
          </a:p>
          <a:p>
            <a:r>
              <a:rPr lang="en-AU" dirty="0"/>
              <a:t>Here we have the logistic regression and a decision tree classifier. This is with no change to the data and we are score around 70% all models. </a:t>
            </a:r>
          </a:p>
          <a:p>
            <a:r>
              <a:rPr lang="en-AU" dirty="0"/>
              <a:t>That is how easy it is. For the sake of time we wont be refining the model here but it’s in the notebook online. </a:t>
            </a: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32007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you’ve built a model you need to be able to communicate the results with people. I could do a whole other talk about data visualisation but for now we will just do a simple graph.</a:t>
            </a:r>
          </a:p>
          <a:p>
            <a:r>
              <a:rPr lang="en-AU" dirty="0"/>
              <a:t>This step brings us to the end of our data science journey. </a:t>
            </a:r>
            <a:endParaRPr lang="en-AU" u="sng" dirty="0"/>
          </a:p>
          <a:p>
            <a:r>
              <a:rPr lang="en-AU" i="0" u="none" dirty="0"/>
              <a:t>End the story, we tried a few different models, some worked some didn’t, and we found some interesting things that maybe the council could implement to increase registrations. Like if we know that the towns with high registrations have parks </a:t>
            </a:r>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2987970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dirty="0"/>
              <a:t>So summary this is the workflow we worked through in 22 </a:t>
            </a:r>
            <a:r>
              <a:rPr lang="en-AU" dirty="0" err="1"/>
              <a:t>minuties</a:t>
            </a:r>
            <a:r>
              <a:rPr lang="en-AU" dirty="0"/>
              <a:t>. If you ever do a data science project, think of these steps and think of Data </a:t>
            </a:r>
            <a:r>
              <a:rPr lang="en-AU" dirty="0">
                <a:sym typeface="Wingdings" panose="05000000000000000000" pitchFamily="2" charset="2"/>
              </a:rPr>
              <a:t> </a:t>
            </a:r>
            <a:r>
              <a:rPr lang="en-AU" dirty="0"/>
              <a:t> </a:t>
            </a:r>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3935128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Data science is a little bit of math, bit of dev, bit of curious, bit of story teller plus a dash of business  </a:t>
            </a:r>
          </a:p>
          <a:p>
            <a:endParaRPr lang="en-AU" dirty="0"/>
          </a:p>
          <a:p>
            <a:r>
              <a:rPr lang="en-AU" dirty="0"/>
              <a:t>We are now all data scientists! In 23 minutes. </a:t>
            </a:r>
          </a:p>
          <a:p>
            <a:endParaRPr lang="en-AU" dirty="0"/>
          </a:p>
          <a:p>
            <a:r>
              <a:rPr lang="en-AU" u="sng" dirty="0"/>
              <a:t>I hope that you have been inspired to work on some data science projects of your own as it is really easy to dabble in. </a:t>
            </a:r>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296643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liked the pictures of Data please follow her on Instagram, and twitter, she tweets. </a:t>
            </a:r>
          </a:p>
          <a:p>
            <a:r>
              <a:rPr lang="en-AU" dirty="0"/>
              <a:t>Demo is on my </a:t>
            </a:r>
            <a:r>
              <a:rPr lang="en-AU" dirty="0" err="1"/>
              <a:t>github</a:t>
            </a:r>
            <a:r>
              <a:rPr lang="en-AU" dirty="0"/>
              <a:t> and my twitter is mostly retweeting Data. </a:t>
            </a:r>
          </a:p>
          <a:p>
            <a:r>
              <a:rPr lang="en-AU" dirty="0"/>
              <a:t>If you have been inspired by what I have talked about, please reach out, I’m working on some other projects with Data (the dog) and need some helpers. </a:t>
            </a: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4267345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Thank you </a:t>
            </a:r>
          </a:p>
        </p:txBody>
      </p:sp>
      <p:sp>
        <p:nvSpPr>
          <p:cNvPr id="4" name="Slide Number Placeholder 3"/>
          <p:cNvSpPr>
            <a:spLocks noGrp="1"/>
          </p:cNvSpPr>
          <p:nvPr>
            <p:ph type="sldNum" sz="quarter" idx="5"/>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158470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 future data </a:t>
            </a:r>
            <a:r>
              <a:rPr lang="en-AU" dirty="0" err="1"/>
              <a:t>scientsts</a:t>
            </a:r>
            <a:r>
              <a:rPr lang="en-AU" dirty="0"/>
              <a:t>, I am Emma. I am a Master’s of Data science student at the University of Melbourne and interning at Mass Dynamics. I have a dog called Data, so I am very qualified in talking about data. This presentation is called ‘Data Science with Data the Dachshund’ because Data will be assisting in explaining the data science process during my presentation through cute pictures. </a:t>
            </a:r>
          </a:p>
          <a:p>
            <a:r>
              <a:rPr lang="en-AU" dirty="0"/>
              <a:t>We will work through a data science problem using AWS services, which I enjoy using, </a:t>
            </a:r>
            <a:r>
              <a:rPr lang="en-AU" dirty="0" err="1"/>
              <a:t>SageMaker</a:t>
            </a:r>
            <a:r>
              <a:rPr lang="en-AU" dirty="0"/>
              <a:t> for notebooks and S3 for storing the data. </a:t>
            </a:r>
          </a:p>
          <a:p>
            <a:r>
              <a:rPr lang="en-AU" dirty="0"/>
              <a:t>I have made the notebook available for people to play with. </a:t>
            </a:r>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20192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dirty="0"/>
              <a:t>In this presentation we will be working through the data science process. This my data science roadmap. There are 6 phases and I think data does a great job of demonstrating those stages. </a:t>
            </a:r>
          </a:p>
          <a:p>
            <a:pPr marL="228600" indent="-228600">
              <a:buAutoNum type="arabicPeriod"/>
            </a:pPr>
            <a:r>
              <a:rPr lang="en-AU" dirty="0"/>
              <a:t>Get the data – its dirty, but you love it</a:t>
            </a:r>
          </a:p>
          <a:p>
            <a:pPr marL="228600" indent="-228600">
              <a:buAutoNum type="arabicPeriod"/>
            </a:pPr>
            <a:r>
              <a:rPr lang="en-AU" dirty="0"/>
              <a:t>Explore – this is super important to understand the data you are working with </a:t>
            </a:r>
          </a:p>
          <a:p>
            <a:pPr marL="228600" indent="-228600">
              <a:buAutoNum type="arabicPeriod"/>
            </a:pPr>
            <a:r>
              <a:rPr lang="en-AU" dirty="0"/>
              <a:t>Clean the data – this is also crucial, if you do cleaning well it makes your life much easier later </a:t>
            </a:r>
          </a:p>
          <a:p>
            <a:pPr marL="228600" indent="-228600">
              <a:buAutoNum type="arabicPeriod"/>
            </a:pPr>
            <a:r>
              <a:rPr lang="en-AU" dirty="0"/>
              <a:t>Model – based on explore and the question you are asking you choose your model </a:t>
            </a:r>
          </a:p>
          <a:p>
            <a:pPr marL="228600" indent="-228600">
              <a:buAutoNum type="arabicPeriod"/>
            </a:pPr>
            <a:r>
              <a:rPr lang="en-AU" dirty="0"/>
              <a:t>Train – this is where you can go back to step 2 and repeat and refine your model</a:t>
            </a:r>
          </a:p>
          <a:p>
            <a:pPr marL="228600" indent="-228600">
              <a:buAutoNum type="arabicPeriod"/>
            </a:pPr>
            <a:r>
              <a:rPr lang="en-AU" dirty="0"/>
              <a:t>Visualise / present – this is the most glamourous and you get to share what you’ve made! </a:t>
            </a:r>
          </a:p>
          <a:p>
            <a:pPr marL="0" indent="0">
              <a:buNone/>
            </a:pPr>
            <a:endParaRPr lang="en-AU" dirty="0"/>
          </a:p>
          <a:p>
            <a:pPr marL="0" indent="0">
              <a:buNone/>
            </a:pPr>
            <a:r>
              <a:rPr lang="en-AU" dirty="0"/>
              <a:t>After the talk I hope you’re inspired and know a bit more about ~data science ~ </a:t>
            </a:r>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52990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When asked to do this, I was thinking what could I do! I found this open data set from data.gov.au which has pet ownership for Geelong/Colac in the state of Victoria. We will work through a data science project using this data and let’s see what we can find out ! This is the first step, obtaining the data to use. </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In summary this data has information about the animals registered in the shire, their name, type, breed, colour, postcode, age, working dog etc. There are 158,026 pets, 120,000 dogs and 21 features.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So with this kind of information what type of questions can we ask? First lets explore the data, through visualisations to help give us some intuition behind how we should solve a problem. </a:t>
            </a:r>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663503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next step is to Data exploration. This is a crucial step as it helps guide you and understand the data and how you can use it. </a:t>
            </a:r>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84221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Sometimes a table isn’t the best option. Let’s replace it with a </a:t>
            </a:r>
            <a:r>
              <a:rPr lang="en-AU" dirty="0" err="1"/>
              <a:t>wordcloud</a:t>
            </a:r>
            <a:r>
              <a:rPr lang="en-AU" dirty="0"/>
              <a:t>! The word cloud has the top 100 breeds </a:t>
            </a: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247431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Code of the word cloud. Its cool right, it took really 5 lines of code to work. Get a count of all the breeds, import the mask shape, make a </a:t>
            </a:r>
            <a:r>
              <a:rPr lang="en-AU" dirty="0" err="1"/>
              <a:t>wordcloud</a:t>
            </a:r>
            <a:r>
              <a:rPr lang="en-AU" dirty="0"/>
              <a:t> and print it. </a:t>
            </a:r>
          </a:p>
          <a:p>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60161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Microchipped data is not worth pursing, only 9% of the dogs have a non-</a:t>
            </a:r>
            <a:r>
              <a:rPr lang="en-AU" dirty="0" err="1"/>
              <a:t>NaN</a:t>
            </a:r>
            <a:r>
              <a:rPr lang="en-AU" dirty="0"/>
              <a:t> value. This is important to find out as we will keep this in mind. Only 9% of the data is useable. </a:t>
            </a:r>
          </a:p>
          <a:p>
            <a:r>
              <a:rPr lang="en-AU" dirty="0"/>
              <a:t>A Nan means </a:t>
            </a:r>
            <a:r>
              <a:rPr lang="en-AU" sz="1200" b="0" i="0" kern="1200" dirty="0">
                <a:solidFill>
                  <a:schemeClr val="tx1"/>
                </a:solidFill>
                <a:effectLst/>
                <a:latin typeface="Arial"/>
                <a:ea typeface="+mn-ea"/>
                <a:cs typeface="+mn-cs"/>
              </a:rPr>
              <a:t>not a number and is interpreted as undefined/unrepresentable.</a:t>
            </a:r>
          </a:p>
          <a:p>
            <a:r>
              <a:rPr lang="en-AU" sz="1200" b="0" i="0" kern="1200" dirty="0">
                <a:solidFill>
                  <a:schemeClr val="tx1"/>
                </a:solidFill>
                <a:effectLst/>
                <a:latin typeface="Arial"/>
                <a:ea typeface="+mn-ea"/>
                <a:cs typeface="+mn-cs"/>
              </a:rPr>
              <a:t>It is interesting as dogs have to be microchipped </a:t>
            </a:r>
          </a:p>
          <a:p>
            <a:r>
              <a:rPr lang="en-AU" sz="1200" b="0" i="0" kern="1200" dirty="0">
                <a:solidFill>
                  <a:schemeClr val="tx1"/>
                </a:solidFill>
                <a:effectLst/>
                <a:latin typeface="Arial"/>
                <a:ea typeface="+mn-ea"/>
                <a:cs typeface="+mn-cs"/>
              </a:rPr>
              <a:t>  </a:t>
            </a:r>
            <a:endParaRPr lang="en-AU"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151395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Text Placeholder 8"/>
          <p:cNvSpPr>
            <a:spLocks noGrp="1"/>
          </p:cNvSpPr>
          <p:nvPr>
            <p:ph type="body" sz="quarter" idx="14" hasCustomPrompt="1"/>
          </p:nvPr>
        </p:nvSpPr>
        <p:spPr>
          <a:xfrm>
            <a:off x="310896" y="2396066"/>
            <a:ext cx="5175504" cy="744537"/>
          </a:xfrm>
        </p:spPr>
        <p:txBody>
          <a:bodyPr anchor="b" anchorCtr="0">
            <a:noAutofit/>
          </a:bodyPr>
          <a:lstStyle>
            <a:lvl1pPr marL="0" indent="0" algn="l">
              <a:buNone/>
              <a:defRPr sz="4000" b="0" i="0" baseline="0">
                <a:solidFill>
                  <a:schemeClr val="bg1"/>
                </a:solidFill>
                <a:latin typeface="Amazon Ember Light" charset="0"/>
                <a:ea typeface="Amazon Ember Light" charset="0"/>
                <a:cs typeface="Amazon Ember Light" charset="0"/>
              </a:defRPr>
            </a:lvl1pPr>
          </a:lstStyle>
          <a:p>
            <a:pPr lvl="0"/>
            <a:r>
              <a:rPr lang="en-US" dirty="0"/>
              <a:t>Click to edit Master title style</a:t>
            </a:r>
          </a:p>
        </p:txBody>
      </p:sp>
      <p:sp>
        <p:nvSpPr>
          <p:cNvPr id="17" name="Text Placeholder 11"/>
          <p:cNvSpPr>
            <a:spLocks noGrp="1"/>
          </p:cNvSpPr>
          <p:nvPr>
            <p:ph type="body" sz="quarter" idx="15" hasCustomPrompt="1"/>
          </p:nvPr>
        </p:nvSpPr>
        <p:spPr>
          <a:xfrm>
            <a:off x="308188" y="3140603"/>
            <a:ext cx="6041582" cy="487849"/>
          </a:xfrm>
        </p:spPr>
        <p:txBody>
          <a:bodyPr/>
          <a:lstStyle>
            <a:lvl1pPr marL="0" indent="0" algn="l">
              <a:buNone/>
              <a:defRPr sz="1000" b="1" i="0">
                <a:solidFill>
                  <a:schemeClr val="bg1"/>
                </a:solidFill>
                <a:latin typeface="Amazon Ember" charset="0"/>
                <a:ea typeface="Amazon Ember" charset="0"/>
                <a:cs typeface="Amazon Ember" charset="0"/>
              </a:defRPr>
            </a:lvl1pPr>
          </a:lstStyle>
          <a:p>
            <a:pPr lvl="0"/>
            <a:r>
              <a:rPr lang="en-US" dirty="0"/>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9523" y="939800"/>
            <a:ext cx="4370210" cy="3708399"/>
          </a:xfrm>
        </p:spPr>
        <p:txBody>
          <a:bodyPr/>
          <a:lstStyle>
            <a:lvl1pPr>
              <a:defRPr sz="2200">
                <a:solidFill>
                  <a:srgbClr val="232F3E"/>
                </a:solidFill>
              </a:defRPr>
            </a:lvl1pPr>
            <a:lvl2pPr>
              <a:defRPr sz="2000">
                <a:solidFill>
                  <a:srgbClr val="232F3E"/>
                </a:solidFill>
              </a:defRPr>
            </a:lvl2pPr>
            <a:lvl3pPr>
              <a:defRPr sz="1600">
                <a:solidFill>
                  <a:srgbClr val="232F3E"/>
                </a:solidFill>
              </a:defRPr>
            </a:lvl3pPr>
            <a:lvl4pPr>
              <a:defRPr sz="1600">
                <a:solidFill>
                  <a:srgbClr val="232F3E"/>
                </a:solidFill>
              </a:defRPr>
            </a:lvl4pPr>
            <a:lvl5pPr>
              <a:defRPr sz="1600">
                <a:solidFill>
                  <a:srgbClr val="232F3E"/>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60523" y="939800"/>
            <a:ext cx="4370210" cy="3708399"/>
          </a:xfrm>
        </p:spPr>
        <p:txBody>
          <a:bodyPr/>
          <a:lstStyle>
            <a:lvl1pPr>
              <a:defRPr sz="2200">
                <a:solidFill>
                  <a:srgbClr val="232F3E"/>
                </a:solidFill>
              </a:defRPr>
            </a:lvl1pPr>
            <a:lvl2pPr>
              <a:defRPr sz="2000">
                <a:solidFill>
                  <a:srgbClr val="232F3E"/>
                </a:solidFill>
              </a:defRPr>
            </a:lvl2pPr>
            <a:lvl3pPr>
              <a:defRPr sz="1600">
                <a:solidFill>
                  <a:srgbClr val="232F3E"/>
                </a:solidFill>
              </a:defRPr>
            </a:lvl3pPr>
            <a:lvl4pPr>
              <a:defRPr sz="1600">
                <a:solidFill>
                  <a:srgbClr val="232F3E"/>
                </a:solidFill>
              </a:defRPr>
            </a:lvl4pPr>
            <a:lvl5pPr>
              <a:defRPr sz="1600">
                <a:solidFill>
                  <a:srgbClr val="232F3E"/>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5278" y="939800"/>
            <a:ext cx="418780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75278" y="1419621"/>
            <a:ext cx="4187803" cy="2963466"/>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quarter" idx="3"/>
          </p:nvPr>
        </p:nvSpPr>
        <p:spPr>
          <a:xfrm>
            <a:off x="4656667" y="939800"/>
            <a:ext cx="4199466"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656667" y="1419621"/>
            <a:ext cx="4199466" cy="2963466"/>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128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4320" y="1011542"/>
            <a:ext cx="2715623" cy="3394472"/>
          </a:xfrm>
        </p:spPr>
        <p:txBody>
          <a:bodyPr>
            <a:normAutofit/>
          </a:bodyPr>
          <a:lstStyle>
            <a:lvl1pPr>
              <a:defRPr sz="1600"/>
            </a:lvl1pPr>
            <a:lvl2pPr>
              <a:defRPr sz="16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2"/>
          <p:cNvSpPr>
            <a:spLocks noGrp="1"/>
          </p:cNvSpPr>
          <p:nvPr>
            <p:ph sz="half" idx="10"/>
          </p:nvPr>
        </p:nvSpPr>
        <p:spPr>
          <a:xfrm>
            <a:off x="3156071" y="1011542"/>
            <a:ext cx="2715623" cy="3394472"/>
          </a:xfrm>
        </p:spPr>
        <p:txBody>
          <a:bodyPr>
            <a:normAutofit/>
          </a:bodyPr>
          <a:lstStyle>
            <a:lvl1pPr>
              <a:defRPr sz="1600"/>
            </a:lvl1pPr>
            <a:lvl2pPr>
              <a:defRPr sz="16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Content Placeholder 2"/>
          <p:cNvSpPr>
            <a:spLocks noGrp="1"/>
          </p:cNvSpPr>
          <p:nvPr>
            <p:ph sz="half" idx="11"/>
          </p:nvPr>
        </p:nvSpPr>
        <p:spPr>
          <a:xfrm>
            <a:off x="6037822" y="1011542"/>
            <a:ext cx="2715623" cy="3394472"/>
          </a:xfrm>
        </p:spPr>
        <p:txBody>
          <a:bodyPr>
            <a:normAutofit/>
          </a:bodyPr>
          <a:lstStyle>
            <a:lvl1pPr>
              <a:defRPr sz="1600"/>
            </a:lvl1pPr>
            <a:lvl2pPr>
              <a:defRPr sz="16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2639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11" name="Text Placeholder 3"/>
          <p:cNvSpPr>
            <a:spLocks noGrp="1"/>
          </p:cNvSpPr>
          <p:nvPr>
            <p:ph type="body" sz="half" idx="2"/>
          </p:nvPr>
        </p:nvSpPr>
        <p:spPr>
          <a:xfrm>
            <a:off x="337742" y="3127084"/>
            <a:ext cx="1797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Text Placeholder 3"/>
          <p:cNvSpPr>
            <a:spLocks noGrp="1"/>
          </p:cNvSpPr>
          <p:nvPr>
            <p:ph type="body" sz="half" idx="11"/>
          </p:nvPr>
        </p:nvSpPr>
        <p:spPr>
          <a:xfrm>
            <a:off x="2496747" y="3127084"/>
            <a:ext cx="1797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lIns="0" tIns="0" rIns="0" bIns="0">
            <a:noAutofit/>
          </a:bodyPr>
          <a:lstStyle>
            <a:lvl1pPr marL="0" indent="0" algn="l">
              <a:buNone/>
              <a:defRPr sz="12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3"/>
          <p:cNvSpPr>
            <a:spLocks noGrp="1"/>
          </p:cNvSpPr>
          <p:nvPr>
            <p:ph type="body" sz="half" idx="15"/>
          </p:nvPr>
        </p:nvSpPr>
        <p:spPr>
          <a:xfrm>
            <a:off x="6990345" y="3127084"/>
            <a:ext cx="1797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Picture Placeholder 2"/>
          <p:cNvSpPr>
            <a:spLocks noGrp="1"/>
          </p:cNvSpPr>
          <p:nvPr>
            <p:ph type="pic" sz="quarter" idx="16"/>
          </p:nvPr>
        </p:nvSpPr>
        <p:spPr>
          <a:xfrm>
            <a:off x="337742"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Content - Graphic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297598" y="2270435"/>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36973" y="2270435"/>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3"/>
          <p:cNvSpPr>
            <a:spLocks noGrp="1"/>
          </p:cNvSpPr>
          <p:nvPr>
            <p:ph type="body" sz="half" idx="13"/>
          </p:nvPr>
        </p:nvSpPr>
        <p:spPr>
          <a:xfrm>
            <a:off x="6582639" y="2270435"/>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297598" y="4082178"/>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36973" y="4082178"/>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582639" y="4082178"/>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297604" y="1046836"/>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0" name="Picture Placeholder 2"/>
          <p:cNvSpPr>
            <a:spLocks noGrp="1"/>
          </p:cNvSpPr>
          <p:nvPr>
            <p:ph type="pic" sz="quarter" idx="21"/>
          </p:nvPr>
        </p:nvSpPr>
        <p:spPr>
          <a:xfrm>
            <a:off x="3436973" y="1046836"/>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1" name="Picture Placeholder 2"/>
          <p:cNvSpPr>
            <a:spLocks noGrp="1"/>
          </p:cNvSpPr>
          <p:nvPr>
            <p:ph type="pic" sz="quarter" idx="22"/>
          </p:nvPr>
        </p:nvSpPr>
        <p:spPr>
          <a:xfrm>
            <a:off x="6582639" y="1046836"/>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2" name="Picture Placeholder 2"/>
          <p:cNvSpPr>
            <a:spLocks noGrp="1"/>
          </p:cNvSpPr>
          <p:nvPr>
            <p:ph type="pic" sz="quarter" idx="23"/>
          </p:nvPr>
        </p:nvSpPr>
        <p:spPr>
          <a:xfrm>
            <a:off x="297604" y="2900910"/>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3" name="Picture Placeholder 2"/>
          <p:cNvSpPr>
            <a:spLocks noGrp="1"/>
          </p:cNvSpPr>
          <p:nvPr>
            <p:ph type="pic" sz="quarter" idx="24"/>
          </p:nvPr>
        </p:nvSpPr>
        <p:spPr>
          <a:xfrm>
            <a:off x="3436973" y="2900910"/>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4" name="Picture Placeholder 2"/>
          <p:cNvSpPr>
            <a:spLocks noGrp="1"/>
          </p:cNvSpPr>
          <p:nvPr>
            <p:ph type="pic" sz="quarter" idx="25"/>
          </p:nvPr>
        </p:nvSpPr>
        <p:spPr>
          <a:xfrm>
            <a:off x="6582639" y="2900910"/>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Tree>
    <p:extLst>
      <p:ext uri="{BB962C8B-B14F-4D97-AF65-F5344CB8AC3E}">
        <p14:creationId xmlns:p14="http://schemas.microsoft.com/office/powerpoint/2010/main" val="327309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2"/>
          <p:cNvSpPr>
            <a:spLocks noGrp="1"/>
          </p:cNvSpPr>
          <p:nvPr>
            <p:ph type="title"/>
          </p:nvPr>
        </p:nvSpPr>
        <p:spPr>
          <a:xfrm>
            <a:off x="310896" y="2286000"/>
            <a:ext cx="8205304" cy="753533"/>
          </a:xfrm>
          <a:prstGeom prst="rect">
            <a:avLst/>
          </a:prstGeom>
        </p:spPr>
        <p:txBody>
          <a:bodyPr anchor="b" anchorCtr="0"/>
          <a:lstStyle>
            <a:lvl1pPr>
              <a:defRPr sz="3200">
                <a:solidFill>
                  <a:schemeClr val="bg1"/>
                </a:solidFill>
              </a:defRPr>
            </a:lvl1pPr>
          </a:lstStyle>
          <a:p>
            <a:r>
              <a:rPr lang="en-US" dirty="0"/>
              <a:t>Click to edit Master title style</a:t>
            </a:r>
          </a:p>
        </p:txBody>
      </p:sp>
      <p:sp>
        <p:nvSpPr>
          <p:cNvPr id="10" name="Text Placeholder 9"/>
          <p:cNvSpPr>
            <a:spLocks noGrp="1"/>
          </p:cNvSpPr>
          <p:nvPr>
            <p:ph type="body" sz="quarter" idx="10" hasCustomPrompt="1"/>
          </p:nvPr>
        </p:nvSpPr>
        <p:spPr>
          <a:xfrm>
            <a:off x="310896" y="3039533"/>
            <a:ext cx="5372100" cy="500063"/>
          </a:xfrm>
        </p:spPr>
        <p:txBody>
          <a:bodyPr/>
          <a:lstStyle>
            <a:lvl1pPr>
              <a:defRPr sz="1000" b="1" i="0">
                <a:latin typeface="Amazon Ember" charset="0"/>
                <a:ea typeface="Amazon Ember" charset="0"/>
                <a:cs typeface="Amazon Ember" charset="0"/>
              </a:defRPr>
            </a:lvl1pPr>
          </a:lstStyle>
          <a:p>
            <a:pPr lvl="0"/>
            <a:r>
              <a:rPr lang="en-US" dirty="0"/>
              <a:t>CLICK TO EDIT MASTER TEXT STYLES</a:t>
            </a:r>
          </a:p>
        </p:txBody>
      </p:sp>
    </p:spTree>
    <p:extLst>
      <p:ext uri="{BB962C8B-B14F-4D97-AF65-F5344CB8AC3E}">
        <p14:creationId xmlns:p14="http://schemas.microsoft.com/office/powerpoint/2010/main" val="54475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1371600"/>
            <a:ext cx="7371081" cy="3640666"/>
          </a:xfrm>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052286"/>
            <a:ext cx="9144000" cy="40912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2"/>
          <p:cNvSpPr>
            <a:spLocks noGrp="1"/>
          </p:cNvSpPr>
          <p:nvPr>
            <p:ph idx="1"/>
          </p:nvPr>
        </p:nvSpPr>
        <p:spPr>
          <a:xfrm>
            <a:off x="433976" y="1052286"/>
            <a:ext cx="8624147" cy="4043003"/>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300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965201"/>
            <a:ext cx="8624147" cy="4047065"/>
          </a:xfrm>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956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274320" y="1320800"/>
            <a:ext cx="8607213" cy="3331534"/>
          </a:xfrm>
          <a:noFill/>
        </p:spPr>
        <p:txBody>
          <a:bodyPr/>
          <a:lstStyle>
            <a:lvl1pPr marL="0" indent="0">
              <a:buNone/>
              <a:defRPr lang="en-US" sz="1100">
                <a:solidFill>
                  <a:schemeClr val="bg1"/>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083191"/>
            <a:ext cx="9144000" cy="4060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sz="quarter" idx="11" hasCustomPrompt="1"/>
          </p:nvPr>
        </p:nvSpPr>
        <p:spPr>
          <a:xfrm>
            <a:off x="274320" y="1083191"/>
            <a:ext cx="8607213" cy="3692515"/>
          </a:xfrm>
          <a:noFill/>
        </p:spPr>
        <p:txBody>
          <a:bodyPr/>
          <a:lstStyle>
            <a:lvl1pPr marL="0" indent="0">
              <a:buNone/>
              <a:defRPr lang="en-US" sz="1100">
                <a:solidFill>
                  <a:schemeClr val="tx1"/>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17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836341"/>
            <a:ext cx="9144000" cy="430715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sz="quarter" idx="11" hasCustomPrompt="1"/>
          </p:nvPr>
        </p:nvSpPr>
        <p:spPr>
          <a:xfrm>
            <a:off x="274320" y="959819"/>
            <a:ext cx="8607213" cy="3692515"/>
          </a:xfrm>
          <a:noFill/>
        </p:spPr>
        <p:txBody>
          <a:bodyPr/>
          <a:lstStyle>
            <a:lvl1pPr marL="0" indent="0">
              <a:buNone/>
              <a:defRPr lang="en-US" sz="1100">
                <a:solidFill>
                  <a:schemeClr val="bg1"/>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564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861" y="1969202"/>
            <a:ext cx="7772400" cy="930105"/>
          </a:xfrm>
          <a:prstGeom prst="rect">
            <a:avLst/>
          </a:prstGeom>
          <a:solidFill>
            <a:schemeClr val="tx1"/>
          </a:solidFill>
        </p:spPr>
        <p:txBody>
          <a:bodyPr anchor="ctr">
            <a:noAutofit/>
          </a:bodyPr>
          <a:lstStyle>
            <a:lvl1pPr algn="l">
              <a:defRPr sz="4000" b="0" i="0" cap="none">
                <a:solidFill>
                  <a:schemeClr val="bg1"/>
                </a:solidFill>
                <a:latin typeface="Amazon Ember Light" charset="0"/>
                <a:ea typeface="Amazon Ember Light" charset="0"/>
                <a:cs typeface="Amazon Ember Light" charset="0"/>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329267"/>
            <a:ext cx="6248400" cy="334433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1871133" y="-753533"/>
            <a:ext cx="24878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3" r:id="rId2"/>
    <p:sldLayoutId id="2147483676" r:id="rId3"/>
    <p:sldLayoutId id="2147483694" r:id="rId4"/>
    <p:sldLayoutId id="2147483695" r:id="rId5"/>
    <p:sldLayoutId id="2147483692" r:id="rId6"/>
    <p:sldLayoutId id="2147483696" r:id="rId7"/>
    <p:sldLayoutId id="2147483697" r:id="rId8"/>
    <p:sldLayoutId id="2147483677" r:id="rId9"/>
    <p:sldLayoutId id="2147483678" r:id="rId10"/>
    <p:sldLayoutId id="2147483679" r:id="rId11"/>
    <p:sldLayoutId id="2147483689" r:id="rId12"/>
    <p:sldLayoutId id="2147483690" r:id="rId13"/>
    <p:sldLayoutId id="2147483691" r:id="rId14"/>
  </p:sldLayoutIdLst>
  <p:txStyles>
    <p:titleStyle>
      <a:lvl1pPr algn="l" defTabSz="457200" rtl="0" eaLnBrk="1" latinLnBrk="0" hangingPunct="1">
        <a:spcBef>
          <a:spcPct val="0"/>
        </a:spcBef>
        <a:buNone/>
        <a:defRPr sz="2800" b="0" i="0" kern="1200" spc="0">
          <a:solidFill>
            <a:schemeClr val="bg1"/>
          </a:solidFill>
          <a:latin typeface="Amazon Ember Light" charset="0"/>
          <a:ea typeface="Amazon Ember Light" charset="0"/>
          <a:cs typeface="Amazon Ember Light" charset="0"/>
        </a:defRPr>
      </a:lvl1pPr>
    </p:titleStyle>
    <p:bodyStyle>
      <a:lvl1pPr marL="0" indent="0" algn="l" defTabSz="457200" rtl="0" eaLnBrk="1" latinLnBrk="0" hangingPunct="1">
        <a:spcBef>
          <a:spcPct val="20000"/>
        </a:spcBef>
        <a:buFontTx/>
        <a:buNone/>
        <a:defRPr sz="2000" b="0" i="0" kern="1200">
          <a:solidFill>
            <a:schemeClr val="bg1"/>
          </a:solidFill>
          <a:latin typeface="Amazon Ember Light" charset="0"/>
          <a:ea typeface="Amazon Ember Light" charset="0"/>
          <a:cs typeface="Amazon Ember Light" charset="0"/>
        </a:defRPr>
      </a:lvl1pPr>
      <a:lvl2pPr marL="742950" indent="-28575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2pPr>
      <a:lvl3pPr marL="1143000" indent="-22860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1.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hyperlink" Target="http://commons.wikimedia.org/wiki/file:ei-sc-instagram.svg" TargetMode="External"/><Relationship Id="rId5" Type="http://schemas.openxmlformats.org/officeDocument/2006/relationships/image" Target="../media/image42.png"/><Relationship Id="rId10" Type="http://schemas.openxmlformats.org/officeDocument/2006/relationships/image" Target="../media/image44.png"/><Relationship Id="rId4" Type="http://schemas.openxmlformats.org/officeDocument/2006/relationships/hyperlink" Target="http://museumminute.wordpress.com/2012/07/05/vote-for-my-new-twitter-handle/" TargetMode="External"/><Relationship Id="rId9" Type="http://schemas.openxmlformats.org/officeDocument/2006/relationships/hyperlink" Target="https://major.io/page/2/"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5" name="TextBox 4"/>
          <p:cNvSpPr txBox="1"/>
          <p:nvPr/>
        </p:nvSpPr>
        <p:spPr>
          <a:xfrm>
            <a:off x="3497412" y="2802468"/>
            <a:ext cx="2006600" cy="338554"/>
          </a:xfrm>
          <a:prstGeom prst="rect">
            <a:avLst/>
          </a:prstGeom>
          <a:noFill/>
        </p:spPr>
        <p:txBody>
          <a:bodyPr wrap="square" rtlCol="0">
            <a:spAutoFit/>
          </a:bodyPr>
          <a:lstStyle/>
          <a:p>
            <a:pPr algn="ctr"/>
            <a:r>
              <a:rPr lang="en-US" sz="1600" b="1" dirty="0">
                <a:solidFill>
                  <a:srgbClr val="FFB100"/>
                </a:solidFill>
                <a:latin typeface="Amazon Ember" charset="0"/>
                <a:ea typeface="Amazon Ember" charset="0"/>
                <a:cs typeface="Amazon Ember" charset="0"/>
              </a:rPr>
              <a:t>MELBOURNE</a:t>
            </a:r>
            <a:endParaRPr lang="en-US" sz="1600" dirty="0"/>
          </a:p>
        </p:txBody>
      </p:sp>
      <p:cxnSp>
        <p:nvCxnSpPr>
          <p:cNvPr id="7" name="Straight Connector 6"/>
          <p:cNvCxnSpPr/>
          <p:nvPr/>
        </p:nvCxnSpPr>
        <p:spPr>
          <a:xfrm flipH="1">
            <a:off x="2688166" y="2987064"/>
            <a:ext cx="1153951" cy="7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5144124" y="2987064"/>
            <a:ext cx="1201639" cy="7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04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19" y="1382060"/>
            <a:ext cx="8607214" cy="776939"/>
          </a:xfrm>
          <a:prstGeom prst="rect">
            <a:avLst/>
          </a:prstGeom>
        </p:spPr>
        <p:txBody>
          <a:bodyPr/>
          <a:lstStyle/>
          <a:p>
            <a:r>
              <a:rPr lang="en-US" dirty="0"/>
              <a:t>Data exploration-Registrations</a:t>
            </a:r>
          </a:p>
        </p:txBody>
      </p:sp>
      <p:pic>
        <p:nvPicPr>
          <p:cNvPr id="4" name="Picture 3" descr="A screenshot of a social media post&#10;&#10;Description automatically generated">
            <a:extLst>
              <a:ext uri="{FF2B5EF4-FFF2-40B4-BE49-F238E27FC236}">
                <a16:creationId xmlns:a16="http://schemas.microsoft.com/office/drawing/2014/main" id="{C15E1FE6-45DA-417E-9134-EDAE7C0DCA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28283" y="1800311"/>
            <a:ext cx="4320317" cy="2777347"/>
          </a:xfrm>
          <a:prstGeom prst="rect">
            <a:avLst/>
          </a:prstGeom>
        </p:spPr>
      </p:pic>
      <p:pic>
        <p:nvPicPr>
          <p:cNvPr id="5" name="Content Placeholder 10" descr="A close up of a logo&#10;&#10;Description automatically generated">
            <a:extLst>
              <a:ext uri="{FF2B5EF4-FFF2-40B4-BE49-F238E27FC236}">
                <a16:creationId xmlns:a16="http://schemas.microsoft.com/office/drawing/2014/main" id="{F93E9FF9-DA48-4866-A616-BB5BAB4E3DCB}"/>
              </a:ext>
            </a:extLst>
          </p:cNvPr>
          <p:cNvPicPr>
            <a:picLocks noGrp="1" noChangeAspect="1"/>
          </p:cNvPicPr>
          <p:nvPr>
            <p:ph sz="quarter" idx="11"/>
          </p:nvPr>
        </p:nvPicPr>
        <p:blipFill>
          <a:blip r:embed="rId4" cstate="email">
            <a:extLst>
              <a:ext uri="{28A0092B-C50C-407E-A947-70E740481C1C}">
                <a14:useLocalDpi xmlns:a14="http://schemas.microsoft.com/office/drawing/2010/main"/>
              </a:ext>
            </a:extLst>
          </a:blip>
          <a:stretch>
            <a:fillRect/>
          </a:stretch>
        </p:blipFill>
        <p:spPr>
          <a:xfrm>
            <a:off x="778039" y="1800311"/>
            <a:ext cx="2303674" cy="2693638"/>
          </a:xfrm>
        </p:spPr>
      </p:pic>
    </p:spTree>
    <p:extLst>
      <p:ext uri="{BB962C8B-B14F-4D97-AF65-F5344CB8AC3E}">
        <p14:creationId xmlns:p14="http://schemas.microsoft.com/office/powerpoint/2010/main" val="379479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19" y="1151467"/>
            <a:ext cx="8205304" cy="592666"/>
          </a:xfrm>
          <a:prstGeom prst="rect">
            <a:avLst/>
          </a:prstGeom>
        </p:spPr>
        <p:txBody>
          <a:bodyPr/>
          <a:lstStyle/>
          <a:p>
            <a:r>
              <a:rPr lang="en-US" sz="2400" dirty="0"/>
              <a:t>Questions to ask the data 	</a:t>
            </a:r>
          </a:p>
        </p:txBody>
      </p:sp>
      <p:sp>
        <p:nvSpPr>
          <p:cNvPr id="4" name="Content Placeholder 3"/>
          <p:cNvSpPr>
            <a:spLocks noGrp="1"/>
          </p:cNvSpPr>
          <p:nvPr>
            <p:ph idx="1"/>
          </p:nvPr>
        </p:nvSpPr>
        <p:spPr>
          <a:xfrm>
            <a:off x="354753" y="1744133"/>
            <a:ext cx="8624147" cy="3268133"/>
          </a:xfrm>
        </p:spPr>
        <p:txBody>
          <a:bodyPr/>
          <a:lstStyle/>
          <a:p>
            <a:r>
              <a:rPr lang="en-US" dirty="0"/>
              <a:t>Can we classify if a dog is registered?</a:t>
            </a:r>
          </a:p>
          <a:p>
            <a:r>
              <a:rPr lang="en-US" dirty="0"/>
              <a:t>Do different suburbs have different breed trends? </a:t>
            </a:r>
          </a:p>
          <a:p>
            <a:r>
              <a:rPr lang="en-US" dirty="0"/>
              <a:t>Do different suburbs have different registration trends? </a:t>
            </a:r>
          </a:p>
          <a:p>
            <a:r>
              <a:rPr lang="en-US" dirty="0"/>
              <a:t>Do dog breeds have certain types of names? </a:t>
            </a:r>
          </a:p>
          <a:p>
            <a:r>
              <a:rPr lang="en-US" dirty="0"/>
              <a:t>Do suburbs with parks have higher registrations? </a:t>
            </a:r>
          </a:p>
          <a:p>
            <a:endParaRPr lang="en-US" dirty="0"/>
          </a:p>
          <a:p>
            <a:endParaRPr lang="en-US" dirty="0"/>
          </a:p>
          <a:p>
            <a:endParaRPr lang="en-US" dirty="0"/>
          </a:p>
          <a:p>
            <a:endParaRPr lang="en-US" dirty="0"/>
          </a:p>
          <a:p>
            <a:endParaRPr lang="en-US" dirty="0"/>
          </a:p>
          <a:p>
            <a:r>
              <a:rPr lang="en-US" dirty="0"/>
              <a:t> </a:t>
            </a:r>
          </a:p>
          <a:p>
            <a:endParaRPr lang="en-US" dirty="0"/>
          </a:p>
        </p:txBody>
      </p:sp>
      <p:pic>
        <p:nvPicPr>
          <p:cNvPr id="5" name="Picture 4" descr="A picture containing dog, indoor, animal, mammal&#10;&#10;Description automatically generated">
            <a:extLst>
              <a:ext uri="{FF2B5EF4-FFF2-40B4-BE49-F238E27FC236}">
                <a16:creationId xmlns:a16="http://schemas.microsoft.com/office/drawing/2014/main" id="{20D07C4B-B0D7-444E-A735-5EBCF3195CE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0746" y="1744134"/>
            <a:ext cx="2528501" cy="2247900"/>
          </a:xfrm>
          <a:prstGeom prst="rect">
            <a:avLst/>
          </a:prstGeom>
        </p:spPr>
      </p:pic>
    </p:spTree>
    <p:extLst>
      <p:ext uri="{BB962C8B-B14F-4D97-AF65-F5344CB8AC3E}">
        <p14:creationId xmlns:p14="http://schemas.microsoft.com/office/powerpoint/2010/main" val="75885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523" y="1100667"/>
            <a:ext cx="8561210" cy="541866"/>
          </a:xfrm>
          <a:prstGeom prst="rect">
            <a:avLst/>
          </a:prstGeom>
        </p:spPr>
        <p:txBody>
          <a:bodyPr/>
          <a:lstStyle/>
          <a:p>
            <a:r>
              <a:rPr lang="en-US" sz="2400" dirty="0"/>
              <a:t>Clean the Data </a:t>
            </a:r>
          </a:p>
        </p:txBody>
      </p:sp>
      <p:pic>
        <p:nvPicPr>
          <p:cNvPr id="8" name="Content Placeholder 7" descr="A dog lying on a bed&#10;&#10;Description automatically generated">
            <a:extLst>
              <a:ext uri="{FF2B5EF4-FFF2-40B4-BE49-F238E27FC236}">
                <a16:creationId xmlns:a16="http://schemas.microsoft.com/office/drawing/2014/main" id="{DDBB79F9-5F61-495A-B977-96F7CBC39069}"/>
              </a:ext>
            </a:extLst>
          </p:cNvPr>
          <p:cNvPicPr>
            <a:picLocks noGrp="1" noChangeAspect="1"/>
          </p:cNvPicPr>
          <p:nvPr>
            <p:ph sz="half" idx="1"/>
          </p:nvPr>
        </p:nvPicPr>
        <p:blipFill>
          <a:blip r:embed="rId3" cstate="screen">
            <a:extLst>
              <a:ext uri="{28A0092B-C50C-407E-A947-70E740481C1C}">
                <a14:useLocalDpi xmlns:a14="http://schemas.microsoft.com/office/drawing/2010/main"/>
              </a:ext>
            </a:extLst>
          </a:blip>
          <a:stretch>
            <a:fillRect/>
          </a:stretch>
        </p:blipFill>
        <p:spPr>
          <a:xfrm>
            <a:off x="1328143" y="1643063"/>
            <a:ext cx="2253852" cy="3005137"/>
          </a:xfrm>
        </p:spPr>
      </p:pic>
      <p:pic>
        <p:nvPicPr>
          <p:cNvPr id="6" name="Content Placeholder 5" descr="A brown and white dog&#10;&#10;Description automatically generated">
            <a:extLst>
              <a:ext uri="{FF2B5EF4-FFF2-40B4-BE49-F238E27FC236}">
                <a16:creationId xmlns:a16="http://schemas.microsoft.com/office/drawing/2014/main" id="{B59DE557-5EB0-4C44-8E16-6A49404A3D46}"/>
              </a:ext>
            </a:extLst>
          </p:cNvPr>
          <p:cNvPicPr>
            <a:picLocks noGrp="1" noChangeAspect="1"/>
          </p:cNvPicPr>
          <p:nvPr>
            <p:ph sz="half" idx="2"/>
          </p:nvPr>
        </p:nvPicPr>
        <p:blipFill rotWithShape="1">
          <a:blip r:embed="rId4" cstate="screen">
            <a:extLst>
              <a:ext uri="{28A0092B-C50C-407E-A947-70E740481C1C}">
                <a14:useLocalDpi xmlns:a14="http://schemas.microsoft.com/office/drawing/2010/main"/>
              </a:ext>
            </a:extLst>
          </a:blip>
          <a:srcRect/>
          <a:stretch/>
        </p:blipFill>
        <p:spPr>
          <a:xfrm rot="5400000">
            <a:off x="4988796" y="1878557"/>
            <a:ext cx="3119970" cy="2534151"/>
          </a:xfrm>
        </p:spPr>
      </p:pic>
      <p:sp>
        <p:nvSpPr>
          <p:cNvPr id="9" name="Arrow: Right 8">
            <a:extLst>
              <a:ext uri="{FF2B5EF4-FFF2-40B4-BE49-F238E27FC236}">
                <a16:creationId xmlns:a16="http://schemas.microsoft.com/office/drawing/2014/main" id="{EF51E7D3-D4A1-4A21-896A-55D7E47F6B77}"/>
              </a:ext>
            </a:extLst>
          </p:cNvPr>
          <p:cNvSpPr/>
          <p:nvPr/>
        </p:nvSpPr>
        <p:spPr>
          <a:xfrm>
            <a:off x="3841750" y="3048000"/>
            <a:ext cx="1295400" cy="355600"/>
          </a:xfrm>
          <a:prstGeom prst="right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pic>
        <p:nvPicPr>
          <p:cNvPr id="10" name="Content Placeholder 5" descr="A brown and white dog&#10;&#10;Description automatically generated">
            <a:extLst>
              <a:ext uri="{FF2B5EF4-FFF2-40B4-BE49-F238E27FC236}">
                <a16:creationId xmlns:a16="http://schemas.microsoft.com/office/drawing/2014/main" id="{9A4D590D-C5D0-4459-90B5-60F4280DD27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001496" y="1878562"/>
            <a:ext cx="3119970" cy="2534151"/>
          </a:xfrm>
          <a:prstGeom prst="rect">
            <a:avLst/>
          </a:prstGeom>
        </p:spPr>
      </p:pic>
      <p:sp>
        <p:nvSpPr>
          <p:cNvPr id="11" name="Arrow: Right 10">
            <a:extLst>
              <a:ext uri="{FF2B5EF4-FFF2-40B4-BE49-F238E27FC236}">
                <a16:creationId xmlns:a16="http://schemas.microsoft.com/office/drawing/2014/main" id="{A9D69154-5896-46FC-8FCE-AA1E45411F6F}"/>
              </a:ext>
            </a:extLst>
          </p:cNvPr>
          <p:cNvSpPr/>
          <p:nvPr/>
        </p:nvSpPr>
        <p:spPr>
          <a:xfrm>
            <a:off x="3841750" y="3048001"/>
            <a:ext cx="1295400" cy="3556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860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523" y="1100667"/>
            <a:ext cx="8561210" cy="541866"/>
          </a:xfrm>
          <a:prstGeom prst="rect">
            <a:avLst/>
          </a:prstGeom>
        </p:spPr>
        <p:txBody>
          <a:bodyPr/>
          <a:lstStyle/>
          <a:p>
            <a:r>
              <a:rPr lang="en-US" sz="2400" dirty="0"/>
              <a:t>Clean the Data </a:t>
            </a:r>
          </a:p>
        </p:txBody>
      </p:sp>
      <p:pic>
        <p:nvPicPr>
          <p:cNvPr id="11" name="Content Placeholder 10" descr="A map of a computer&#10;&#10;Description automatically generated">
            <a:extLst>
              <a:ext uri="{FF2B5EF4-FFF2-40B4-BE49-F238E27FC236}">
                <a16:creationId xmlns:a16="http://schemas.microsoft.com/office/drawing/2014/main" id="{F0596F40-27C5-4E7E-A2CF-B03352F042D4}"/>
              </a:ext>
            </a:extLst>
          </p:cNvPr>
          <p:cNvPicPr>
            <a:picLocks noGrp="1" noChangeAspect="1"/>
          </p:cNvPicPr>
          <p:nvPr>
            <p:ph sz="half" idx="1"/>
          </p:nvPr>
        </p:nvPicPr>
        <p:blipFill>
          <a:blip r:embed="rId3"/>
          <a:stretch>
            <a:fillRect/>
          </a:stretch>
        </p:blipFill>
        <p:spPr>
          <a:xfrm>
            <a:off x="0" y="1642533"/>
            <a:ext cx="9111228" cy="2453217"/>
          </a:xfrm>
        </p:spPr>
      </p:pic>
    </p:spTree>
    <p:extLst>
      <p:ext uri="{BB962C8B-B14F-4D97-AF65-F5344CB8AC3E}">
        <p14:creationId xmlns:p14="http://schemas.microsoft.com/office/powerpoint/2010/main" val="121092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19" y="1382060"/>
            <a:ext cx="8607214" cy="776939"/>
          </a:xfrm>
          <a:prstGeom prst="rect">
            <a:avLst/>
          </a:prstGeom>
        </p:spPr>
        <p:txBody>
          <a:bodyPr/>
          <a:lstStyle/>
          <a:p>
            <a:r>
              <a:rPr lang="en-US" dirty="0"/>
              <a:t>Clean the data </a:t>
            </a:r>
          </a:p>
        </p:txBody>
      </p:sp>
      <p:pic>
        <p:nvPicPr>
          <p:cNvPr id="11" name="Content Placeholder 10" descr="A close up of a piece of paper&#10;&#10;Description automatically generated">
            <a:extLst>
              <a:ext uri="{FF2B5EF4-FFF2-40B4-BE49-F238E27FC236}">
                <a16:creationId xmlns:a16="http://schemas.microsoft.com/office/drawing/2014/main" id="{84D150D5-EDB5-462F-A144-1F350E3BEE4E}"/>
              </a:ext>
            </a:extLst>
          </p:cNvPr>
          <p:cNvPicPr>
            <a:picLocks noGrp="1" noChangeAspect="1"/>
          </p:cNvPicPr>
          <p:nvPr>
            <p:ph sz="quarter" idx="11"/>
          </p:nvPr>
        </p:nvPicPr>
        <p:blipFill>
          <a:blip r:embed="rId3"/>
          <a:stretch>
            <a:fillRect/>
          </a:stretch>
        </p:blipFill>
        <p:spPr>
          <a:xfrm>
            <a:off x="342900" y="1970360"/>
            <a:ext cx="7601139" cy="2028283"/>
          </a:xfrm>
        </p:spPr>
      </p:pic>
    </p:spTree>
    <p:extLst>
      <p:ext uri="{BB962C8B-B14F-4D97-AF65-F5344CB8AC3E}">
        <p14:creationId xmlns:p14="http://schemas.microsoft.com/office/powerpoint/2010/main" val="377407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523" y="1100667"/>
            <a:ext cx="8561210" cy="541866"/>
          </a:xfrm>
          <a:prstGeom prst="rect">
            <a:avLst/>
          </a:prstGeom>
        </p:spPr>
        <p:txBody>
          <a:bodyPr/>
          <a:lstStyle/>
          <a:p>
            <a:r>
              <a:rPr lang="en-US" sz="2400" dirty="0"/>
              <a:t>Data Transformation </a:t>
            </a:r>
          </a:p>
        </p:txBody>
      </p:sp>
      <p:sp>
        <p:nvSpPr>
          <p:cNvPr id="3" name="Content Placeholder 2"/>
          <p:cNvSpPr>
            <a:spLocks noGrp="1"/>
          </p:cNvSpPr>
          <p:nvPr>
            <p:ph sz="half" idx="1"/>
          </p:nvPr>
        </p:nvSpPr>
        <p:spPr>
          <a:xfrm>
            <a:off x="269523" y="1642533"/>
            <a:ext cx="4370210" cy="3005666"/>
          </a:xfrm>
        </p:spPr>
        <p:txBody>
          <a:bodyPr/>
          <a:lstStyle/>
          <a:p>
            <a:r>
              <a:rPr lang="en-US" dirty="0">
                <a:solidFill>
                  <a:schemeClr val="bg1"/>
                </a:solidFill>
              </a:rPr>
              <a:t>Data Types </a:t>
            </a:r>
          </a:p>
          <a:p>
            <a:pPr marL="342900" indent="-342900">
              <a:buFont typeface="Arial" panose="020B0604020202020204" pitchFamily="34" charset="0"/>
              <a:buChar char="•"/>
            </a:pPr>
            <a:r>
              <a:rPr lang="en-US" dirty="0">
                <a:solidFill>
                  <a:schemeClr val="bg1"/>
                </a:solidFill>
              </a:rPr>
              <a:t>Categorical </a:t>
            </a:r>
          </a:p>
          <a:p>
            <a:pPr marL="1085850" lvl="1" indent="-342900">
              <a:buFont typeface="Arial" panose="020B0604020202020204" pitchFamily="34" charset="0"/>
              <a:buChar char="•"/>
            </a:pPr>
            <a:r>
              <a:rPr lang="en-US" dirty="0">
                <a:solidFill>
                  <a:schemeClr val="bg1"/>
                </a:solidFill>
              </a:rPr>
              <a:t>Nominal </a:t>
            </a:r>
          </a:p>
          <a:p>
            <a:pPr marL="1085850" lvl="1" indent="-342900">
              <a:buFont typeface="Arial" panose="020B0604020202020204" pitchFamily="34" charset="0"/>
              <a:buChar char="•"/>
            </a:pPr>
            <a:r>
              <a:rPr lang="en-US" dirty="0">
                <a:solidFill>
                  <a:schemeClr val="bg1"/>
                </a:solidFill>
              </a:rPr>
              <a:t>Ordinal</a:t>
            </a:r>
          </a:p>
          <a:p>
            <a:pPr marL="342900" indent="-342900">
              <a:buFont typeface="Arial" panose="020B0604020202020204" pitchFamily="34" charset="0"/>
              <a:buChar char="•"/>
            </a:pPr>
            <a:r>
              <a:rPr lang="en-US" dirty="0">
                <a:solidFill>
                  <a:schemeClr val="bg1"/>
                </a:solidFill>
              </a:rPr>
              <a:t>Numerical</a:t>
            </a:r>
          </a:p>
          <a:p>
            <a:pPr marL="1085850" lvl="1" indent="-342900">
              <a:buFont typeface="Arial" panose="020B0604020202020204" pitchFamily="34" charset="0"/>
              <a:buChar char="•"/>
            </a:pPr>
            <a:r>
              <a:rPr lang="en-US" dirty="0">
                <a:solidFill>
                  <a:schemeClr val="bg1"/>
                </a:solidFill>
              </a:rPr>
              <a:t>Interval</a:t>
            </a:r>
          </a:p>
          <a:p>
            <a:pPr marL="1085850" lvl="1" indent="-342900">
              <a:buFont typeface="Arial" panose="020B0604020202020204" pitchFamily="34" charset="0"/>
              <a:buChar char="•"/>
            </a:pPr>
            <a:r>
              <a:rPr lang="en-US" dirty="0">
                <a:solidFill>
                  <a:schemeClr val="bg1"/>
                </a:solidFill>
              </a:rPr>
              <a:t>Ratio  </a:t>
            </a:r>
          </a:p>
          <a:p>
            <a:pPr marL="342900" indent="-342900">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6" name="Content Placeholder 5" descr="A dog sitting on a desk&#10;&#10;Description automatically generated">
            <a:extLst>
              <a:ext uri="{FF2B5EF4-FFF2-40B4-BE49-F238E27FC236}">
                <a16:creationId xmlns:a16="http://schemas.microsoft.com/office/drawing/2014/main" id="{66F9AB8D-DF59-4EB1-BAD7-48E7549649D5}"/>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a:off x="4643477" y="1636477"/>
            <a:ext cx="4013961" cy="3011724"/>
          </a:xfrm>
        </p:spPr>
      </p:pic>
    </p:spTree>
    <p:extLst>
      <p:ext uri="{BB962C8B-B14F-4D97-AF65-F5344CB8AC3E}">
        <p14:creationId xmlns:p14="http://schemas.microsoft.com/office/powerpoint/2010/main" val="278949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19" y="1382060"/>
            <a:ext cx="8607214" cy="776939"/>
          </a:xfrm>
          <a:prstGeom prst="rect">
            <a:avLst/>
          </a:prstGeom>
        </p:spPr>
        <p:txBody>
          <a:bodyPr/>
          <a:lstStyle/>
          <a:p>
            <a:r>
              <a:rPr lang="en-US" dirty="0"/>
              <a:t>Data transformation</a:t>
            </a:r>
          </a:p>
        </p:txBody>
      </p:sp>
      <p:pic>
        <p:nvPicPr>
          <p:cNvPr id="11" name="Content Placeholder 10" descr="A screenshot of a cell phone&#10;&#10;Description automatically generated">
            <a:extLst>
              <a:ext uri="{FF2B5EF4-FFF2-40B4-BE49-F238E27FC236}">
                <a16:creationId xmlns:a16="http://schemas.microsoft.com/office/drawing/2014/main" id="{742FF54A-1FE7-4481-8431-D0D354FDFC00}"/>
              </a:ext>
            </a:extLst>
          </p:cNvPr>
          <p:cNvPicPr>
            <a:picLocks noGrp="1" noChangeAspect="1"/>
          </p:cNvPicPr>
          <p:nvPr>
            <p:ph sz="quarter" idx="11"/>
          </p:nvPr>
        </p:nvPicPr>
        <p:blipFill>
          <a:blip r:embed="rId3"/>
          <a:stretch>
            <a:fillRect/>
          </a:stretch>
        </p:blipFill>
        <p:spPr>
          <a:xfrm>
            <a:off x="274319" y="2311400"/>
            <a:ext cx="8685532" cy="1215259"/>
          </a:xfrm>
        </p:spPr>
      </p:pic>
    </p:spTree>
    <p:extLst>
      <p:ext uri="{BB962C8B-B14F-4D97-AF65-F5344CB8AC3E}">
        <p14:creationId xmlns:p14="http://schemas.microsoft.com/office/powerpoint/2010/main" val="138329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523" y="1100667"/>
            <a:ext cx="8561210" cy="541866"/>
          </a:xfrm>
          <a:prstGeom prst="rect">
            <a:avLst/>
          </a:prstGeom>
        </p:spPr>
        <p:txBody>
          <a:bodyPr/>
          <a:lstStyle/>
          <a:p>
            <a:r>
              <a:rPr lang="en-US" sz="2400" dirty="0"/>
              <a:t>Clean the Data </a:t>
            </a:r>
          </a:p>
        </p:txBody>
      </p:sp>
      <p:sp>
        <p:nvSpPr>
          <p:cNvPr id="3" name="Content Placeholder 2"/>
          <p:cNvSpPr>
            <a:spLocks noGrp="1"/>
          </p:cNvSpPr>
          <p:nvPr>
            <p:ph sz="half" idx="1"/>
          </p:nvPr>
        </p:nvSpPr>
        <p:spPr>
          <a:xfrm>
            <a:off x="269523" y="1642533"/>
            <a:ext cx="4370210" cy="3005666"/>
          </a:xfrm>
        </p:spPr>
        <p:txBody>
          <a:bodyPr/>
          <a:lstStyle/>
          <a:p>
            <a:endParaRPr lang="en-US" dirty="0">
              <a:solidFill>
                <a:schemeClr val="bg1"/>
              </a:solidFill>
            </a:endParaRPr>
          </a:p>
          <a:p>
            <a:r>
              <a:rPr lang="en-US" dirty="0">
                <a:solidFill>
                  <a:schemeClr val="bg1"/>
                </a:solidFill>
              </a:rPr>
              <a:t> </a:t>
            </a:r>
          </a:p>
        </p:txBody>
      </p:sp>
      <p:pic>
        <p:nvPicPr>
          <p:cNvPr id="8" name="Picture 7" descr="A brown and white dog&#10;&#10;Description automatically generated">
            <a:extLst>
              <a:ext uri="{FF2B5EF4-FFF2-40B4-BE49-F238E27FC236}">
                <a16:creationId xmlns:a16="http://schemas.microsoft.com/office/drawing/2014/main" id="{04F00730-427E-4666-BE29-D707945E39F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301499" y="1875082"/>
            <a:ext cx="2953108" cy="268887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4AFA888E-E01E-4AF5-91CA-A8B5A4DEB7A5}"/>
              </a:ext>
            </a:extLst>
          </p:cNvPr>
          <p:cNvPicPr>
            <a:picLocks noChangeAspect="1"/>
          </p:cNvPicPr>
          <p:nvPr/>
        </p:nvPicPr>
        <p:blipFill>
          <a:blip r:embed="rId4"/>
          <a:stretch>
            <a:fillRect/>
          </a:stretch>
        </p:blipFill>
        <p:spPr>
          <a:xfrm>
            <a:off x="4265486" y="1212850"/>
            <a:ext cx="3549246" cy="3695836"/>
          </a:xfrm>
          <a:prstGeom prst="rect">
            <a:avLst/>
          </a:prstGeom>
        </p:spPr>
      </p:pic>
    </p:spTree>
    <p:extLst>
      <p:ext uri="{BB962C8B-B14F-4D97-AF65-F5344CB8AC3E}">
        <p14:creationId xmlns:p14="http://schemas.microsoft.com/office/powerpoint/2010/main" val="363584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7742" y="1140665"/>
            <a:ext cx="8202168" cy="571310"/>
          </a:xfrm>
          <a:prstGeom prst="rect">
            <a:avLst/>
          </a:prstGeom>
        </p:spPr>
        <p:txBody>
          <a:bodyPr/>
          <a:lstStyle/>
          <a:p>
            <a:r>
              <a:rPr lang="en-US" sz="2400" dirty="0"/>
              <a:t>4 </a:t>
            </a:r>
            <a:r>
              <a:rPr lang="en-US" sz="2400" dirty="0" err="1"/>
              <a:t>flavours</a:t>
            </a:r>
            <a:r>
              <a:rPr lang="en-US" sz="2400" dirty="0"/>
              <a:t> of models in ML </a:t>
            </a:r>
          </a:p>
        </p:txBody>
      </p:sp>
      <p:sp>
        <p:nvSpPr>
          <p:cNvPr id="11" name="Text Placeholder 10"/>
          <p:cNvSpPr>
            <a:spLocks noGrp="1"/>
          </p:cNvSpPr>
          <p:nvPr>
            <p:ph type="body" sz="half" idx="2"/>
          </p:nvPr>
        </p:nvSpPr>
        <p:spPr>
          <a:xfrm>
            <a:off x="401164" y="3992563"/>
            <a:ext cx="1797050" cy="340940"/>
          </a:xfrm>
        </p:spPr>
        <p:txBody>
          <a:bodyPr/>
          <a:lstStyle/>
          <a:p>
            <a:r>
              <a:rPr lang="en-US" sz="2000" dirty="0"/>
              <a:t>Prediction </a:t>
            </a:r>
          </a:p>
        </p:txBody>
      </p:sp>
      <p:sp>
        <p:nvSpPr>
          <p:cNvPr id="12" name="Text Placeholder 11"/>
          <p:cNvSpPr>
            <a:spLocks noGrp="1"/>
          </p:cNvSpPr>
          <p:nvPr>
            <p:ph type="body" sz="half" idx="11"/>
          </p:nvPr>
        </p:nvSpPr>
        <p:spPr>
          <a:xfrm>
            <a:off x="2560169" y="3992563"/>
            <a:ext cx="1797050" cy="340940"/>
          </a:xfrm>
        </p:spPr>
        <p:txBody>
          <a:bodyPr/>
          <a:lstStyle/>
          <a:p>
            <a:r>
              <a:rPr lang="en-US" sz="2000" dirty="0"/>
              <a:t>Classification</a:t>
            </a:r>
            <a:r>
              <a:rPr lang="en-US" dirty="0"/>
              <a:t> </a:t>
            </a:r>
          </a:p>
        </p:txBody>
      </p:sp>
      <p:sp>
        <p:nvSpPr>
          <p:cNvPr id="13" name="Text Placeholder 12"/>
          <p:cNvSpPr>
            <a:spLocks noGrp="1"/>
          </p:cNvSpPr>
          <p:nvPr>
            <p:ph type="body" sz="half" idx="13"/>
          </p:nvPr>
        </p:nvSpPr>
        <p:spPr>
          <a:xfrm>
            <a:off x="4698007" y="3992563"/>
            <a:ext cx="1797050" cy="340940"/>
          </a:xfrm>
        </p:spPr>
        <p:txBody>
          <a:bodyPr/>
          <a:lstStyle/>
          <a:p>
            <a:r>
              <a:rPr lang="en-US" sz="2000" dirty="0"/>
              <a:t>Clustering</a:t>
            </a:r>
          </a:p>
        </p:txBody>
      </p:sp>
      <p:sp>
        <p:nvSpPr>
          <p:cNvPr id="14" name="Text Placeholder 13"/>
          <p:cNvSpPr>
            <a:spLocks noGrp="1"/>
          </p:cNvSpPr>
          <p:nvPr>
            <p:ph type="body" sz="half" idx="15"/>
          </p:nvPr>
        </p:nvSpPr>
        <p:spPr>
          <a:xfrm>
            <a:off x="6439065" y="3992563"/>
            <a:ext cx="2100845" cy="340940"/>
          </a:xfrm>
        </p:spPr>
        <p:txBody>
          <a:bodyPr/>
          <a:lstStyle/>
          <a:p>
            <a:r>
              <a:rPr lang="en-US" sz="2000" dirty="0"/>
              <a:t>Anomaly Detection</a:t>
            </a:r>
          </a:p>
        </p:txBody>
      </p:sp>
      <p:pic>
        <p:nvPicPr>
          <p:cNvPr id="49" name="Picture Placeholder 48" descr="A close up of a sign&#10;&#10;Description automatically generated">
            <a:extLst>
              <a:ext uri="{FF2B5EF4-FFF2-40B4-BE49-F238E27FC236}">
                <a16:creationId xmlns:a16="http://schemas.microsoft.com/office/drawing/2014/main" id="{872E00F8-FA1E-4574-B706-6B3B3CAFB6AB}"/>
              </a:ext>
            </a:extLst>
          </p:cNvPr>
          <p:cNvPicPr>
            <a:picLocks noGrp="1" noChangeAspect="1"/>
          </p:cNvPicPr>
          <p:nvPr>
            <p:ph type="pic" sz="quarter" idx="18"/>
          </p:nvPr>
        </p:nvPicPr>
        <p:blipFill>
          <a:blip r:embed="rId3" cstate="screen">
            <a:clrChange>
              <a:clrFrom>
                <a:srgbClr val="3F48CC"/>
              </a:clrFrom>
              <a:clrTo>
                <a:srgbClr val="3F48CC">
                  <a:alpha val="0"/>
                </a:srgbClr>
              </a:clrTo>
            </a:clrChange>
            <a:extLst>
              <a:ext uri="{28A0092B-C50C-407E-A947-70E740481C1C}">
                <a14:useLocalDpi xmlns:a14="http://schemas.microsoft.com/office/drawing/2010/main" val="0"/>
              </a:ext>
            </a:extLst>
          </a:blip>
          <a:srcRect/>
          <a:stretch>
            <a:fillRect/>
          </a:stretch>
        </p:blipFill>
        <p:spPr>
          <a:xfrm>
            <a:off x="2198215" y="2371035"/>
            <a:ext cx="1797050" cy="1344613"/>
          </a:xfrm>
        </p:spPr>
      </p:pic>
      <p:pic>
        <p:nvPicPr>
          <p:cNvPr id="35" name="Picture Placeholder 34" descr="A close up of a logo&#10;&#10;Description automatically generated">
            <a:extLst>
              <a:ext uri="{FF2B5EF4-FFF2-40B4-BE49-F238E27FC236}">
                <a16:creationId xmlns:a16="http://schemas.microsoft.com/office/drawing/2014/main" id="{D2E85B0A-DD17-4782-9030-E76A3228AE8A}"/>
              </a:ext>
            </a:extLst>
          </p:cNvPr>
          <p:cNvPicPr>
            <a:picLocks noGrp="1" noChangeAspect="1"/>
          </p:cNvPicPr>
          <p:nvPr>
            <p:ph type="pic" sz="quarter" idx="16"/>
          </p:nvPr>
        </p:nvPicPr>
        <p:blipFill>
          <a:blip r:embed="rId4" cstate="screen">
            <a:clrChange>
              <a:clrFrom>
                <a:srgbClr val="B5E61D"/>
              </a:clrFrom>
              <a:clrTo>
                <a:srgbClr val="B5E61D">
                  <a:alpha val="0"/>
                </a:srgbClr>
              </a:clrTo>
            </a:clrChange>
            <a:extLst>
              <a:ext uri="{28A0092B-C50C-407E-A947-70E740481C1C}">
                <a14:useLocalDpi xmlns:a14="http://schemas.microsoft.com/office/drawing/2010/main" val="0"/>
              </a:ext>
            </a:extLst>
          </a:blip>
          <a:srcRect/>
          <a:stretch>
            <a:fillRect/>
          </a:stretch>
        </p:blipFill>
        <p:spPr>
          <a:xfrm>
            <a:off x="337743" y="2316649"/>
            <a:ext cx="1797050" cy="1344612"/>
          </a:xfrm>
        </p:spPr>
      </p:pic>
      <p:pic>
        <p:nvPicPr>
          <p:cNvPr id="47" name="Picture Placeholder 46" descr="A close up of a sign&#10;&#10;Description automatically generated">
            <a:extLst>
              <a:ext uri="{FF2B5EF4-FFF2-40B4-BE49-F238E27FC236}">
                <a16:creationId xmlns:a16="http://schemas.microsoft.com/office/drawing/2014/main" id="{EAD730A2-D247-4071-BC7B-F1E2FAAFA5B2}"/>
              </a:ext>
            </a:extLst>
          </p:cNvPr>
          <p:cNvPicPr>
            <a:picLocks noGrp="1" noChangeAspect="1"/>
          </p:cNvPicPr>
          <p:nvPr>
            <p:ph type="pic" sz="quarter" idx="19"/>
          </p:nvPr>
        </p:nvPicPr>
        <p:blipFill>
          <a:blip r:embed="rId5" cstate="screen">
            <a:clrChange>
              <a:clrFrom>
                <a:srgbClr val="3F48CC"/>
              </a:clrFrom>
              <a:clrTo>
                <a:srgbClr val="3F48CC">
                  <a:alpha val="0"/>
                </a:srgbClr>
              </a:clrTo>
            </a:clrChange>
            <a:extLst>
              <a:ext uri="{28A0092B-C50C-407E-A947-70E740481C1C}">
                <a14:useLocalDpi xmlns:a14="http://schemas.microsoft.com/office/drawing/2010/main" val="0"/>
              </a:ext>
            </a:extLst>
          </a:blip>
          <a:srcRect/>
          <a:stretch>
            <a:fillRect/>
          </a:stretch>
        </p:blipFill>
        <p:spPr>
          <a:xfrm>
            <a:off x="6584266" y="2442516"/>
            <a:ext cx="1613584" cy="1207336"/>
          </a:xfrm>
        </p:spPr>
      </p:pic>
      <p:pic>
        <p:nvPicPr>
          <p:cNvPr id="6" name="Picture Placeholder 5" descr="A picture containing vector graphics&#10;&#10;Description automatically generated">
            <a:extLst>
              <a:ext uri="{FF2B5EF4-FFF2-40B4-BE49-F238E27FC236}">
                <a16:creationId xmlns:a16="http://schemas.microsoft.com/office/drawing/2014/main" id="{C816ECC9-731F-4D24-A7D6-902857B1ABEE}"/>
              </a:ext>
            </a:extLst>
          </p:cNvPr>
          <p:cNvPicPr>
            <a:picLocks noGrp="1" noChangeAspect="1"/>
          </p:cNvPicPr>
          <p:nvPr>
            <p:ph type="pic" sz="quarter" idx="17"/>
          </p:nvPr>
        </p:nvPicPr>
        <p:blipFill>
          <a:blip r:embed="rId6">
            <a:clrChange>
              <a:clrFrom>
                <a:srgbClr val="B5E61D"/>
              </a:clrFrom>
              <a:clrTo>
                <a:srgbClr val="B5E61D">
                  <a:alpha val="0"/>
                </a:srgbClr>
              </a:clrTo>
            </a:clrChange>
          </a:blip>
          <a:srcRect t="11768" b="11768"/>
          <a:stretch>
            <a:fillRect/>
          </a:stretch>
        </p:blipFill>
        <p:spPr>
          <a:xfrm>
            <a:off x="4565577" y="2316649"/>
            <a:ext cx="1797050" cy="1344612"/>
          </a:xfrm>
        </p:spPr>
      </p:pic>
      <p:sp>
        <p:nvSpPr>
          <p:cNvPr id="7" name="TextBox 6">
            <a:extLst>
              <a:ext uri="{FF2B5EF4-FFF2-40B4-BE49-F238E27FC236}">
                <a16:creationId xmlns:a16="http://schemas.microsoft.com/office/drawing/2014/main" id="{97A49871-CA62-4CD6-B272-C68469E277DD}"/>
              </a:ext>
            </a:extLst>
          </p:cNvPr>
          <p:cNvSpPr txBox="1"/>
          <p:nvPr/>
        </p:nvSpPr>
        <p:spPr>
          <a:xfrm>
            <a:off x="451210" y="1724788"/>
            <a:ext cx="3544055" cy="369332"/>
          </a:xfrm>
          <a:prstGeom prst="rect">
            <a:avLst/>
          </a:prstGeom>
          <a:solidFill>
            <a:schemeClr val="accent3"/>
          </a:solidFill>
        </p:spPr>
        <p:txBody>
          <a:bodyPr wrap="square" rtlCol="0">
            <a:spAutoFit/>
          </a:bodyPr>
          <a:lstStyle/>
          <a:p>
            <a:pPr algn="ctr"/>
            <a:r>
              <a:rPr lang="en-AU" dirty="0"/>
              <a:t>Supervised</a:t>
            </a:r>
          </a:p>
        </p:txBody>
      </p:sp>
      <p:sp>
        <p:nvSpPr>
          <p:cNvPr id="17" name="TextBox 16">
            <a:extLst>
              <a:ext uri="{FF2B5EF4-FFF2-40B4-BE49-F238E27FC236}">
                <a16:creationId xmlns:a16="http://schemas.microsoft.com/office/drawing/2014/main" id="{963886EA-B949-483E-B094-454B28751DC3}"/>
              </a:ext>
            </a:extLst>
          </p:cNvPr>
          <p:cNvSpPr txBox="1"/>
          <p:nvPr/>
        </p:nvSpPr>
        <p:spPr>
          <a:xfrm>
            <a:off x="4774444" y="1724788"/>
            <a:ext cx="3544055" cy="369332"/>
          </a:xfrm>
          <a:prstGeom prst="rect">
            <a:avLst/>
          </a:prstGeom>
          <a:solidFill>
            <a:schemeClr val="accent3"/>
          </a:solidFill>
        </p:spPr>
        <p:txBody>
          <a:bodyPr wrap="square" rtlCol="0">
            <a:spAutoFit/>
          </a:bodyPr>
          <a:lstStyle/>
          <a:p>
            <a:pPr algn="ctr"/>
            <a:r>
              <a:rPr lang="en-AU" dirty="0"/>
              <a:t>Unsupervised</a:t>
            </a:r>
          </a:p>
        </p:txBody>
      </p:sp>
    </p:spTree>
    <p:extLst>
      <p:ext uri="{BB962C8B-B14F-4D97-AF65-F5344CB8AC3E}">
        <p14:creationId xmlns:p14="http://schemas.microsoft.com/office/powerpoint/2010/main" val="22024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526777"/>
            <a:ext cx="4082082" cy="479822"/>
          </a:xfrm>
        </p:spPr>
        <p:txBody>
          <a:bodyPr/>
          <a:lstStyle/>
          <a:p>
            <a:r>
              <a:rPr lang="en-US" sz="2500" dirty="0"/>
              <a:t>All models are wrong</a:t>
            </a:r>
          </a:p>
        </p:txBody>
      </p:sp>
      <p:sp>
        <p:nvSpPr>
          <p:cNvPr id="4" name="Title 3"/>
          <p:cNvSpPr>
            <a:spLocks noGrp="1"/>
          </p:cNvSpPr>
          <p:nvPr>
            <p:ph type="title" idx="4294967295"/>
          </p:nvPr>
        </p:nvSpPr>
        <p:spPr>
          <a:xfrm>
            <a:off x="381000" y="980304"/>
            <a:ext cx="8580854" cy="786384"/>
          </a:xfrm>
          <a:prstGeom prst="rect">
            <a:avLst/>
          </a:prstGeom>
        </p:spPr>
        <p:txBody>
          <a:bodyPr/>
          <a:lstStyle/>
          <a:p>
            <a:r>
              <a:rPr lang="en-US" sz="2400" dirty="0"/>
              <a:t>Model Selection</a:t>
            </a:r>
          </a:p>
        </p:txBody>
      </p:sp>
      <p:sp>
        <p:nvSpPr>
          <p:cNvPr id="5" name="Text Placeholder 4"/>
          <p:cNvSpPr>
            <a:spLocks noGrp="1"/>
          </p:cNvSpPr>
          <p:nvPr>
            <p:ph type="body" sz="quarter" idx="3"/>
          </p:nvPr>
        </p:nvSpPr>
        <p:spPr>
          <a:xfrm>
            <a:off x="4656667" y="1526777"/>
            <a:ext cx="4199466" cy="479822"/>
          </a:xfrm>
        </p:spPr>
        <p:txBody>
          <a:bodyPr>
            <a:normAutofit/>
          </a:bodyPr>
          <a:lstStyle/>
          <a:p>
            <a:r>
              <a:rPr lang="en-US" sz="2500" dirty="0"/>
              <a:t>Some are useful</a:t>
            </a:r>
          </a:p>
        </p:txBody>
      </p:sp>
      <p:sp>
        <p:nvSpPr>
          <p:cNvPr id="6" name="Content Placeholder 5"/>
          <p:cNvSpPr>
            <a:spLocks noGrp="1"/>
          </p:cNvSpPr>
          <p:nvPr>
            <p:ph sz="quarter" idx="4"/>
          </p:nvPr>
        </p:nvSpPr>
        <p:spPr>
          <a:xfrm>
            <a:off x="4656667" y="2006599"/>
            <a:ext cx="4199466" cy="2376488"/>
          </a:xfrm>
        </p:spPr>
        <p:txBody>
          <a:bodyPr/>
          <a:lstStyle/>
          <a:p>
            <a:pPr marL="342900" indent="-342900">
              <a:buFont typeface="Arial" panose="020B0604020202020204" pitchFamily="34" charset="0"/>
              <a:buChar char="•"/>
            </a:pPr>
            <a:r>
              <a:rPr lang="en-US" sz="2000" dirty="0"/>
              <a:t>Logistic regression</a:t>
            </a:r>
          </a:p>
          <a:p>
            <a:pPr marL="342900" indent="-342900">
              <a:buFont typeface="Arial" panose="020B0604020202020204" pitchFamily="34" charset="0"/>
              <a:buChar char="•"/>
            </a:pPr>
            <a:r>
              <a:rPr lang="en-US" sz="2000" dirty="0"/>
              <a:t>Naïve Bayes</a:t>
            </a:r>
          </a:p>
          <a:p>
            <a:pPr marL="342900" indent="-342900">
              <a:buFont typeface="Arial" panose="020B0604020202020204" pitchFamily="34" charset="0"/>
              <a:buChar char="•"/>
            </a:pPr>
            <a:r>
              <a:rPr lang="en-US" sz="2000" dirty="0"/>
              <a:t>Decision Tree Classifier</a:t>
            </a:r>
          </a:p>
          <a:p>
            <a:pPr marL="285750" indent="-285750">
              <a:buFontTx/>
              <a:buChar char="-"/>
            </a:pPr>
            <a:endParaRPr lang="en-US" dirty="0"/>
          </a:p>
          <a:p>
            <a:pPr marL="285750" indent="-285750">
              <a:buFontTx/>
              <a:buChar char="-"/>
            </a:pPr>
            <a:endParaRPr lang="en-US" dirty="0"/>
          </a:p>
        </p:txBody>
      </p:sp>
      <p:pic>
        <p:nvPicPr>
          <p:cNvPr id="7" name="Picture Placeholder 9" descr="A dog hanging out of his mouth&#10;&#10;Description automatically generated">
            <a:extLst>
              <a:ext uri="{FF2B5EF4-FFF2-40B4-BE49-F238E27FC236}">
                <a16:creationId xmlns:a16="http://schemas.microsoft.com/office/drawing/2014/main" id="{1C10E58A-18A6-41B4-9D85-8D3CC9156B95}"/>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rcRect/>
          <a:stretch>
            <a:fillRect/>
          </a:stretch>
        </p:blipFill>
        <p:spPr>
          <a:xfrm>
            <a:off x="1490517" y="2006599"/>
            <a:ext cx="1863048" cy="2376488"/>
          </a:xfrm>
        </p:spPr>
      </p:pic>
    </p:spTree>
    <p:extLst>
      <p:ext uri="{BB962C8B-B14F-4D97-AF65-F5344CB8AC3E}">
        <p14:creationId xmlns:p14="http://schemas.microsoft.com/office/powerpoint/2010/main" val="22471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Data Science with Data the Dachshund</a:t>
            </a:r>
          </a:p>
        </p:txBody>
      </p:sp>
      <p:sp>
        <p:nvSpPr>
          <p:cNvPr id="5" name="Text Placeholder 4"/>
          <p:cNvSpPr>
            <a:spLocks noGrp="1"/>
          </p:cNvSpPr>
          <p:nvPr>
            <p:ph type="body" sz="quarter" idx="15"/>
          </p:nvPr>
        </p:nvSpPr>
        <p:spPr/>
        <p:txBody>
          <a:bodyPr/>
          <a:lstStyle/>
          <a:p>
            <a:r>
              <a:rPr lang="en-US" dirty="0"/>
              <a:t>Data &amp; Emma Arrigo  |  2019</a:t>
            </a:r>
          </a:p>
        </p:txBody>
      </p:sp>
      <p:pic>
        <p:nvPicPr>
          <p:cNvPr id="7" name="Picture 6" descr="A close up of a logo&#10;&#10;Description automatically generated">
            <a:extLst>
              <a:ext uri="{FF2B5EF4-FFF2-40B4-BE49-F238E27FC236}">
                <a16:creationId xmlns:a16="http://schemas.microsoft.com/office/drawing/2014/main" id="{86F99758-1590-4E28-BF9A-2E95288C0DB2}"/>
              </a:ext>
            </a:extLst>
          </p:cNvPr>
          <p:cNvPicPr>
            <a:picLocks noChangeAspect="1"/>
          </p:cNvPicPr>
          <p:nvPr/>
        </p:nvPicPr>
        <p:blipFill rotWithShape="1">
          <a:blip r:embed="rId3" cstate="screen">
            <a:clrChange>
              <a:clrFrom>
                <a:srgbClr val="2E3E4F"/>
              </a:clrFrom>
              <a:clrTo>
                <a:srgbClr val="2E3E4F">
                  <a:alpha val="0"/>
                </a:srgbClr>
              </a:clrTo>
            </a:clrChange>
            <a:extLst>
              <a:ext uri="{28A0092B-C50C-407E-A947-70E740481C1C}">
                <a14:useLocalDpi xmlns:a14="http://schemas.microsoft.com/office/drawing/2010/main"/>
              </a:ext>
            </a:extLst>
          </a:blip>
          <a:srcRect/>
          <a:stretch/>
        </p:blipFill>
        <p:spPr>
          <a:xfrm>
            <a:off x="6349770" y="2994467"/>
            <a:ext cx="2081588" cy="1647554"/>
          </a:xfrm>
          <a:prstGeom prst="rect">
            <a:avLst/>
          </a:prstGeom>
        </p:spPr>
      </p:pic>
    </p:spTree>
    <p:extLst>
      <p:ext uri="{BB962C8B-B14F-4D97-AF65-F5344CB8AC3E}">
        <p14:creationId xmlns:p14="http://schemas.microsoft.com/office/powerpoint/2010/main" val="34642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526777"/>
            <a:ext cx="4082082" cy="479822"/>
          </a:xfrm>
        </p:spPr>
        <p:txBody>
          <a:bodyPr/>
          <a:lstStyle/>
          <a:p>
            <a:r>
              <a:rPr lang="en-US" dirty="0"/>
              <a:t>Train the data </a:t>
            </a:r>
          </a:p>
        </p:txBody>
      </p:sp>
      <p:pic>
        <p:nvPicPr>
          <p:cNvPr id="8" name="Content Placeholder 7" descr="A person holding a dog&#10;&#10;Description automatically generated">
            <a:extLst>
              <a:ext uri="{FF2B5EF4-FFF2-40B4-BE49-F238E27FC236}">
                <a16:creationId xmlns:a16="http://schemas.microsoft.com/office/drawing/2014/main" id="{9B685A75-3E68-4499-918F-6292174220D6}"/>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rot="5400000">
            <a:off x="1233488" y="2303661"/>
            <a:ext cx="2376487" cy="1782365"/>
          </a:xfrm>
        </p:spPr>
      </p:pic>
      <p:sp>
        <p:nvSpPr>
          <p:cNvPr id="4" name="Title 3"/>
          <p:cNvSpPr>
            <a:spLocks noGrp="1"/>
          </p:cNvSpPr>
          <p:nvPr>
            <p:ph type="title" idx="4294967295"/>
          </p:nvPr>
        </p:nvSpPr>
        <p:spPr>
          <a:xfrm>
            <a:off x="381000" y="980304"/>
            <a:ext cx="8580854" cy="786384"/>
          </a:xfrm>
          <a:prstGeom prst="rect">
            <a:avLst/>
          </a:prstGeom>
        </p:spPr>
        <p:txBody>
          <a:bodyPr/>
          <a:lstStyle/>
          <a:p>
            <a:r>
              <a:rPr lang="en-US" sz="2400" dirty="0"/>
              <a:t>Model </a:t>
            </a:r>
          </a:p>
        </p:txBody>
      </p:sp>
      <p:sp>
        <p:nvSpPr>
          <p:cNvPr id="5" name="Text Placeholder 4"/>
          <p:cNvSpPr>
            <a:spLocks noGrp="1"/>
          </p:cNvSpPr>
          <p:nvPr>
            <p:ph type="body" sz="quarter" idx="3"/>
          </p:nvPr>
        </p:nvSpPr>
        <p:spPr>
          <a:xfrm>
            <a:off x="4656667" y="1526777"/>
            <a:ext cx="4199466" cy="479822"/>
          </a:xfrm>
        </p:spPr>
        <p:txBody>
          <a:bodyPr/>
          <a:lstStyle/>
          <a:p>
            <a:r>
              <a:rPr lang="en-US" dirty="0"/>
              <a:t>Model the data</a:t>
            </a:r>
          </a:p>
        </p:txBody>
      </p:sp>
      <p:pic>
        <p:nvPicPr>
          <p:cNvPr id="10" name="Content Placeholder 9" descr="A small dog playing with a toy&#10;&#10;Description automatically generated">
            <a:extLst>
              <a:ext uri="{FF2B5EF4-FFF2-40B4-BE49-F238E27FC236}">
                <a16:creationId xmlns:a16="http://schemas.microsoft.com/office/drawing/2014/main" id="{A24C7B30-C270-46D6-AA6C-D35823FA4347}"/>
              </a:ext>
            </a:extLst>
          </p:cNvPr>
          <p:cNvPicPr>
            <a:picLocks noGrp="1" noChangeAspect="1"/>
          </p:cNvPicPr>
          <p:nvPr>
            <p:ph sz="quarter" idx="4"/>
          </p:nvPr>
        </p:nvPicPr>
        <p:blipFill>
          <a:blip r:embed="rId4" cstate="screen">
            <a:extLst>
              <a:ext uri="{28A0092B-C50C-407E-A947-70E740481C1C}">
                <a14:useLocalDpi xmlns:a14="http://schemas.microsoft.com/office/drawing/2010/main"/>
              </a:ext>
            </a:extLst>
          </a:blip>
          <a:stretch>
            <a:fillRect/>
          </a:stretch>
        </p:blipFill>
        <p:spPr>
          <a:xfrm>
            <a:off x="5243590" y="2006600"/>
            <a:ext cx="3025621" cy="2376488"/>
          </a:xfrm>
        </p:spPr>
      </p:pic>
    </p:spTree>
    <p:extLst>
      <p:ext uri="{BB962C8B-B14F-4D97-AF65-F5344CB8AC3E}">
        <p14:creationId xmlns:p14="http://schemas.microsoft.com/office/powerpoint/2010/main" val="109369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761" y="1034398"/>
            <a:ext cx="8607214" cy="776939"/>
          </a:xfrm>
          <a:prstGeom prst="rect">
            <a:avLst/>
          </a:prstGeom>
        </p:spPr>
        <p:txBody>
          <a:bodyPr/>
          <a:lstStyle/>
          <a:p>
            <a:r>
              <a:rPr lang="en-US" dirty="0"/>
              <a:t>Building the Model</a:t>
            </a:r>
          </a:p>
        </p:txBody>
      </p:sp>
      <p:pic>
        <p:nvPicPr>
          <p:cNvPr id="10" name="Content Placeholder 9" descr="A screenshot of a cell phone&#10;&#10;Description automatically generated">
            <a:extLst>
              <a:ext uri="{FF2B5EF4-FFF2-40B4-BE49-F238E27FC236}">
                <a16:creationId xmlns:a16="http://schemas.microsoft.com/office/drawing/2014/main" id="{7265B91E-9626-471C-A262-7A05E01F56CF}"/>
              </a:ext>
            </a:extLst>
          </p:cNvPr>
          <p:cNvPicPr>
            <a:picLocks noGrp="1" noChangeAspect="1"/>
          </p:cNvPicPr>
          <p:nvPr>
            <p:ph sz="quarter" idx="11"/>
          </p:nvPr>
        </p:nvPicPr>
        <p:blipFill>
          <a:blip r:embed="rId3"/>
          <a:stretch>
            <a:fillRect/>
          </a:stretch>
        </p:blipFill>
        <p:spPr>
          <a:xfrm>
            <a:off x="403961" y="1422867"/>
            <a:ext cx="5361839" cy="3096087"/>
          </a:xfrm>
        </p:spPr>
      </p:pic>
    </p:spTree>
    <p:extLst>
      <p:ext uri="{BB962C8B-B14F-4D97-AF65-F5344CB8AC3E}">
        <p14:creationId xmlns:p14="http://schemas.microsoft.com/office/powerpoint/2010/main" val="104169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526777"/>
            <a:ext cx="4082082" cy="479822"/>
          </a:xfrm>
        </p:spPr>
        <p:txBody>
          <a:bodyPr/>
          <a:lstStyle/>
          <a:p>
            <a:r>
              <a:rPr lang="en-US" dirty="0"/>
              <a:t>Communication is key </a:t>
            </a:r>
          </a:p>
        </p:txBody>
      </p:sp>
      <p:pic>
        <p:nvPicPr>
          <p:cNvPr id="8" name="Content Placeholder 7" descr="A dog sitting in front of a palm tree&#10;&#10;Description automatically generated">
            <a:extLst>
              <a:ext uri="{FF2B5EF4-FFF2-40B4-BE49-F238E27FC236}">
                <a16:creationId xmlns:a16="http://schemas.microsoft.com/office/drawing/2014/main" id="{879897CB-8FD6-4D3B-9711-3CD7AB03A37B}"/>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a:off x="381000" y="2006599"/>
            <a:ext cx="2720742" cy="2720742"/>
          </a:xfrm>
        </p:spPr>
      </p:pic>
      <p:sp>
        <p:nvSpPr>
          <p:cNvPr id="4" name="Title 3"/>
          <p:cNvSpPr>
            <a:spLocks noGrp="1"/>
          </p:cNvSpPr>
          <p:nvPr>
            <p:ph type="title" idx="4294967295"/>
          </p:nvPr>
        </p:nvSpPr>
        <p:spPr>
          <a:xfrm>
            <a:off x="381000" y="980304"/>
            <a:ext cx="8580854" cy="786384"/>
          </a:xfrm>
          <a:prstGeom prst="rect">
            <a:avLst/>
          </a:prstGeom>
        </p:spPr>
        <p:txBody>
          <a:bodyPr/>
          <a:lstStyle/>
          <a:p>
            <a:r>
              <a:rPr lang="en-US" sz="2400" dirty="0"/>
              <a:t>Result</a:t>
            </a:r>
          </a:p>
        </p:txBody>
      </p:sp>
      <p:sp>
        <p:nvSpPr>
          <p:cNvPr id="5" name="Text Placeholder 4"/>
          <p:cNvSpPr>
            <a:spLocks noGrp="1"/>
          </p:cNvSpPr>
          <p:nvPr>
            <p:ph type="body" sz="quarter" idx="3"/>
          </p:nvPr>
        </p:nvSpPr>
        <p:spPr>
          <a:xfrm>
            <a:off x="4656667" y="1526777"/>
            <a:ext cx="4199466" cy="479822"/>
          </a:xfrm>
        </p:spPr>
        <p:txBody>
          <a:bodyPr/>
          <a:lstStyle/>
          <a:p>
            <a:r>
              <a:rPr lang="en-US" dirty="0"/>
              <a:t>What did we find out? 	</a:t>
            </a:r>
          </a:p>
        </p:txBody>
      </p:sp>
      <p:sp>
        <p:nvSpPr>
          <p:cNvPr id="6" name="Content Placeholder 5">
            <a:extLst>
              <a:ext uri="{FF2B5EF4-FFF2-40B4-BE49-F238E27FC236}">
                <a16:creationId xmlns:a16="http://schemas.microsoft.com/office/drawing/2014/main" id="{00C08B67-B6A7-4927-9A94-92744179C8C1}"/>
              </a:ext>
            </a:extLst>
          </p:cNvPr>
          <p:cNvSpPr>
            <a:spLocks noGrp="1"/>
          </p:cNvSpPr>
          <p:nvPr>
            <p:ph sz="quarter" idx="4"/>
          </p:nvPr>
        </p:nvSpPr>
        <p:spPr>
          <a:xfrm>
            <a:off x="4656667" y="2006599"/>
            <a:ext cx="4199466" cy="2963466"/>
          </a:xfrm>
        </p:spPr>
        <p:txBody>
          <a:bodyPr/>
          <a:lstStyle/>
          <a:p>
            <a:pPr marL="285750" indent="-285750">
              <a:buFont typeface="Arial" panose="020B0604020202020204" pitchFamily="34" charset="0"/>
              <a:buChar char="•"/>
            </a:pPr>
            <a:r>
              <a:rPr lang="en-AU" dirty="0"/>
              <a:t>It is possible to classify if a dog is registered</a:t>
            </a:r>
          </a:p>
          <a:p>
            <a:pPr marL="285750" indent="-285750">
              <a:buFont typeface="Arial" panose="020B0604020202020204" pitchFamily="34" charset="0"/>
              <a:buChar char="•"/>
            </a:pPr>
            <a:r>
              <a:rPr lang="en-AU" dirty="0"/>
              <a:t>There is no ‘one’ way to do data science</a:t>
            </a:r>
          </a:p>
          <a:p>
            <a:pPr marL="285750" indent="-285750">
              <a:buFont typeface="Arial" panose="020B0604020202020204" pitchFamily="34" charset="0"/>
              <a:buChar char="•"/>
            </a:pPr>
            <a:r>
              <a:rPr lang="en-AU" dirty="0"/>
              <a:t>There is a lot of information in this data set worth exploring</a:t>
            </a:r>
          </a:p>
          <a:p>
            <a:endParaRPr lang="en-AU" dirty="0"/>
          </a:p>
          <a:p>
            <a:pPr marL="285750" indent="-285750">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66128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9271" y="1179159"/>
            <a:ext cx="8202168" cy="568006"/>
          </a:xfrm>
          <a:prstGeom prst="rect">
            <a:avLst/>
          </a:prstGeom>
        </p:spPr>
        <p:txBody>
          <a:bodyPr/>
          <a:lstStyle/>
          <a:p>
            <a:r>
              <a:rPr lang="en-US" sz="2400" dirty="0"/>
              <a:t>Data Science Roadmap </a:t>
            </a:r>
          </a:p>
        </p:txBody>
      </p:sp>
      <p:sp>
        <p:nvSpPr>
          <p:cNvPr id="3" name="Text Placeholder 2"/>
          <p:cNvSpPr>
            <a:spLocks noGrp="1"/>
          </p:cNvSpPr>
          <p:nvPr>
            <p:ph type="body" sz="half" idx="2"/>
          </p:nvPr>
        </p:nvSpPr>
        <p:spPr/>
        <p:txBody>
          <a:bodyPr lIns="0" tIns="0" rIns="0" bIns="0"/>
          <a:lstStyle/>
          <a:p>
            <a:pPr algn="l"/>
            <a:r>
              <a:rPr lang="en-US" dirty="0">
                <a:solidFill>
                  <a:schemeClr val="tx1"/>
                </a:solidFill>
              </a:rPr>
              <a:t>Image caption 1</a:t>
            </a:r>
          </a:p>
        </p:txBody>
      </p:sp>
      <p:sp>
        <p:nvSpPr>
          <p:cNvPr id="4" name="Text Placeholder 3"/>
          <p:cNvSpPr>
            <a:spLocks noGrp="1"/>
          </p:cNvSpPr>
          <p:nvPr>
            <p:ph type="body" sz="half" idx="11"/>
          </p:nvPr>
        </p:nvSpPr>
        <p:spPr/>
        <p:txBody>
          <a:bodyPr lIns="0" tIns="0" rIns="0" bIns="0"/>
          <a:lstStyle/>
          <a:p>
            <a:pPr algn="l"/>
            <a:r>
              <a:rPr lang="en-US" dirty="0">
                <a:solidFill>
                  <a:schemeClr val="tx1"/>
                </a:solidFill>
              </a:rPr>
              <a:t>Image caption 2</a:t>
            </a:r>
          </a:p>
        </p:txBody>
      </p:sp>
      <p:sp>
        <p:nvSpPr>
          <p:cNvPr id="5" name="Text Placeholder 4"/>
          <p:cNvSpPr>
            <a:spLocks noGrp="1"/>
          </p:cNvSpPr>
          <p:nvPr>
            <p:ph type="body" sz="half" idx="13"/>
          </p:nvPr>
        </p:nvSpPr>
        <p:spPr/>
        <p:txBody>
          <a:bodyPr lIns="0" tIns="0" rIns="0" bIns="0"/>
          <a:lstStyle/>
          <a:p>
            <a:pPr algn="l"/>
            <a:r>
              <a:rPr lang="en-US" dirty="0">
                <a:solidFill>
                  <a:schemeClr val="tx1"/>
                </a:solidFill>
              </a:rPr>
              <a:t>Image caption 3</a:t>
            </a:r>
          </a:p>
        </p:txBody>
      </p:sp>
      <p:sp>
        <p:nvSpPr>
          <p:cNvPr id="6" name="Text Placeholder 5"/>
          <p:cNvSpPr>
            <a:spLocks noGrp="1"/>
          </p:cNvSpPr>
          <p:nvPr>
            <p:ph type="body" sz="half" idx="15"/>
          </p:nvPr>
        </p:nvSpPr>
        <p:spPr/>
        <p:txBody>
          <a:bodyPr lIns="0" tIns="0" rIns="0" bIns="0"/>
          <a:lstStyle/>
          <a:p>
            <a:pPr algn="l"/>
            <a:r>
              <a:rPr lang="en-US" dirty="0">
                <a:solidFill>
                  <a:schemeClr val="tx1"/>
                </a:solidFill>
              </a:rPr>
              <a:t>Image caption 4</a:t>
            </a:r>
          </a:p>
        </p:txBody>
      </p:sp>
      <p:sp>
        <p:nvSpPr>
          <p:cNvPr id="7" name="Text Placeholder 6"/>
          <p:cNvSpPr>
            <a:spLocks noGrp="1"/>
          </p:cNvSpPr>
          <p:nvPr>
            <p:ph type="body" sz="half" idx="17"/>
          </p:nvPr>
        </p:nvSpPr>
        <p:spPr/>
        <p:txBody>
          <a:bodyPr lIns="0" tIns="0" rIns="0" bIns="0"/>
          <a:lstStyle/>
          <a:p>
            <a:pPr algn="l"/>
            <a:r>
              <a:rPr lang="en-US" dirty="0">
                <a:solidFill>
                  <a:schemeClr val="tx1"/>
                </a:solidFill>
              </a:rPr>
              <a:t>Image caption 5</a:t>
            </a:r>
          </a:p>
        </p:txBody>
      </p:sp>
      <p:sp>
        <p:nvSpPr>
          <p:cNvPr id="8" name="Text Placeholder 7"/>
          <p:cNvSpPr>
            <a:spLocks noGrp="1"/>
          </p:cNvSpPr>
          <p:nvPr>
            <p:ph type="body" sz="half" idx="19"/>
          </p:nvPr>
        </p:nvSpPr>
        <p:spPr/>
        <p:txBody>
          <a:bodyPr lIns="0" tIns="0" rIns="0" bIns="0"/>
          <a:lstStyle/>
          <a:p>
            <a:pPr algn="l"/>
            <a:r>
              <a:rPr lang="en-US" dirty="0">
                <a:solidFill>
                  <a:schemeClr val="tx1"/>
                </a:solidFill>
              </a:rPr>
              <a:t>Image caption 6</a:t>
            </a:r>
          </a:p>
        </p:txBody>
      </p:sp>
      <p:pic>
        <p:nvPicPr>
          <p:cNvPr id="10" name="Picture Placeholder 9">
            <a:extLst>
              <a:ext uri="{FF2B5EF4-FFF2-40B4-BE49-F238E27FC236}">
                <a16:creationId xmlns:a16="http://schemas.microsoft.com/office/drawing/2014/main" id="{CDE89134-9308-475C-8547-08267506E269}"/>
              </a:ext>
            </a:extLst>
          </p:cNvPr>
          <p:cNvPicPr>
            <a:picLocks noGrp="1" noChangeAspect="1"/>
          </p:cNvPicPr>
          <p:nvPr>
            <p:ph type="pic" sz="quarter" idx="21"/>
          </p:nvPr>
        </p:nvPicPr>
        <p:blipFill>
          <a:blip r:embed="rId3" cstate="screen">
            <a:extLst>
              <a:ext uri="{28A0092B-C50C-407E-A947-70E740481C1C}">
                <a14:useLocalDpi xmlns:a14="http://schemas.microsoft.com/office/drawing/2010/main"/>
              </a:ext>
            </a:extLst>
          </a:blip>
          <a:srcRect/>
          <a:stretch>
            <a:fillRect/>
          </a:stretch>
        </p:blipFill>
        <p:spPr>
          <a:xfrm rot="5400000">
            <a:off x="6907359" y="1457325"/>
            <a:ext cx="1101725" cy="1924050"/>
          </a:xfrm>
        </p:spPr>
      </p:pic>
      <p:pic>
        <p:nvPicPr>
          <p:cNvPr id="44" name="Picture Placeholder 43" descr="A bird sitting on grass&#10;&#10;Description automatically generated">
            <a:extLst>
              <a:ext uri="{FF2B5EF4-FFF2-40B4-BE49-F238E27FC236}">
                <a16:creationId xmlns:a16="http://schemas.microsoft.com/office/drawing/2014/main" id="{1E1C1CF4-688D-413E-A946-D0A07E50132D}"/>
              </a:ext>
            </a:extLst>
          </p:cNvPr>
          <p:cNvPicPr>
            <a:picLocks noGrp="1" noChangeAspect="1"/>
          </p:cNvPicPr>
          <p:nvPr>
            <p:ph type="pic" sz="quarter" idx="22"/>
          </p:nvPr>
        </p:nvPicPr>
        <p:blipFill>
          <a:blip r:embed="rId4" cstate="screen">
            <a:extLst>
              <a:ext uri="{28A0092B-C50C-407E-A947-70E740481C1C}">
                <a14:useLocalDpi xmlns:a14="http://schemas.microsoft.com/office/drawing/2010/main"/>
              </a:ext>
            </a:extLst>
          </a:blip>
          <a:srcRect/>
          <a:stretch>
            <a:fillRect/>
          </a:stretch>
        </p:blipFill>
        <p:spPr>
          <a:xfrm rot="5400000">
            <a:off x="3842508" y="1478880"/>
            <a:ext cx="1101725" cy="1924050"/>
          </a:xfrm>
        </p:spPr>
      </p:pic>
      <p:sp>
        <p:nvSpPr>
          <p:cNvPr id="11" name="Arrow: Right 10">
            <a:extLst>
              <a:ext uri="{FF2B5EF4-FFF2-40B4-BE49-F238E27FC236}">
                <a16:creationId xmlns:a16="http://schemas.microsoft.com/office/drawing/2014/main" id="{8144F550-3D9A-4314-9F65-24E1DE72187D}"/>
              </a:ext>
            </a:extLst>
          </p:cNvPr>
          <p:cNvSpPr/>
          <p:nvPr/>
        </p:nvSpPr>
        <p:spPr>
          <a:xfrm>
            <a:off x="2561389" y="2440905"/>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pic>
        <p:nvPicPr>
          <p:cNvPr id="22" name="Content Placeholder 7" descr="A dog hanging out of his mouth&#10;&#10;Description automatically generated">
            <a:extLst>
              <a:ext uri="{FF2B5EF4-FFF2-40B4-BE49-F238E27FC236}">
                <a16:creationId xmlns:a16="http://schemas.microsoft.com/office/drawing/2014/main" id="{B2C54644-7757-4474-ABF1-BDD1C8680B63}"/>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Lst>
          </a:blip>
          <a:srcRect/>
          <a:stretch>
            <a:fillRect/>
          </a:stretch>
        </p:blipFill>
        <p:spPr>
          <a:xfrm>
            <a:off x="6535144" y="3217967"/>
            <a:ext cx="1924050" cy="1100138"/>
          </a:xfrm>
        </p:spPr>
      </p:pic>
      <p:pic>
        <p:nvPicPr>
          <p:cNvPr id="41" name="Picture Placeholder 40" descr="A close up of a dog&#10;&#10;Description automatically generated">
            <a:extLst>
              <a:ext uri="{FF2B5EF4-FFF2-40B4-BE49-F238E27FC236}">
                <a16:creationId xmlns:a16="http://schemas.microsoft.com/office/drawing/2014/main" id="{917279F9-DF0A-4377-AE73-C59873B3F3DF}"/>
              </a:ext>
            </a:extLst>
          </p:cNvPr>
          <p:cNvPicPr>
            <a:picLocks noGrp="1" noChangeAspect="1"/>
          </p:cNvPicPr>
          <p:nvPr>
            <p:ph type="pic" sz="quarter" idx="20"/>
          </p:nvPr>
        </p:nvPicPr>
        <p:blipFill>
          <a:blip r:embed="rId6" cstate="screen">
            <a:extLst>
              <a:ext uri="{28A0092B-C50C-407E-A947-70E740481C1C}">
                <a14:useLocalDpi xmlns:a14="http://schemas.microsoft.com/office/drawing/2010/main"/>
              </a:ext>
            </a:extLst>
          </a:blip>
          <a:srcRect/>
          <a:stretch>
            <a:fillRect/>
          </a:stretch>
        </p:blipFill>
        <p:spPr>
          <a:xfrm rot="5400000">
            <a:off x="920750" y="1457325"/>
            <a:ext cx="1101725" cy="1924050"/>
          </a:xfrm>
        </p:spPr>
      </p:pic>
      <p:pic>
        <p:nvPicPr>
          <p:cNvPr id="35" name="Picture Placeholder 34" descr="A small dog playing with a toy&#10;&#10;Description automatically generated">
            <a:extLst>
              <a:ext uri="{FF2B5EF4-FFF2-40B4-BE49-F238E27FC236}">
                <a16:creationId xmlns:a16="http://schemas.microsoft.com/office/drawing/2014/main" id="{D4B693D4-B09B-463D-BBE6-165F545931EC}"/>
              </a:ext>
            </a:extLst>
          </p:cNvPr>
          <p:cNvPicPr>
            <a:picLocks noGrp="1" noChangeAspect="1"/>
          </p:cNvPicPr>
          <p:nvPr>
            <p:ph type="pic" sz="quarter" idx="23"/>
          </p:nvPr>
        </p:nvPicPr>
        <p:blipFill>
          <a:blip r:embed="rId7" cstate="screen">
            <a:extLst>
              <a:ext uri="{28A0092B-C50C-407E-A947-70E740481C1C}">
                <a14:useLocalDpi xmlns:a14="http://schemas.microsoft.com/office/drawing/2010/main"/>
              </a:ext>
            </a:extLst>
          </a:blip>
          <a:srcRect/>
          <a:stretch>
            <a:fillRect/>
          </a:stretch>
        </p:blipFill>
        <p:spPr>
          <a:xfrm>
            <a:off x="550139" y="3217968"/>
            <a:ext cx="1924050" cy="1100138"/>
          </a:xfrm>
        </p:spPr>
      </p:pic>
      <p:sp>
        <p:nvSpPr>
          <p:cNvPr id="36" name="Arrow: Right 35">
            <a:extLst>
              <a:ext uri="{FF2B5EF4-FFF2-40B4-BE49-F238E27FC236}">
                <a16:creationId xmlns:a16="http://schemas.microsoft.com/office/drawing/2014/main" id="{BAD00BA7-8ABB-4B74-BCDC-210EB35306F6}"/>
              </a:ext>
            </a:extLst>
          </p:cNvPr>
          <p:cNvSpPr/>
          <p:nvPr/>
        </p:nvSpPr>
        <p:spPr>
          <a:xfrm>
            <a:off x="5530753" y="2486515"/>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37" name="Arrow: Right 36">
            <a:extLst>
              <a:ext uri="{FF2B5EF4-FFF2-40B4-BE49-F238E27FC236}">
                <a16:creationId xmlns:a16="http://schemas.microsoft.com/office/drawing/2014/main" id="{CD73397D-843F-4A52-8189-BA50846ACFD7}"/>
              </a:ext>
            </a:extLst>
          </p:cNvPr>
          <p:cNvSpPr/>
          <p:nvPr/>
        </p:nvSpPr>
        <p:spPr>
          <a:xfrm rot="5400000">
            <a:off x="6096982" y="3132733"/>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38" name="Arrow: Right 37">
            <a:extLst>
              <a:ext uri="{FF2B5EF4-FFF2-40B4-BE49-F238E27FC236}">
                <a16:creationId xmlns:a16="http://schemas.microsoft.com/office/drawing/2014/main" id="{3D061D9B-A661-4F0A-9D69-94FC131A8FC9}"/>
              </a:ext>
            </a:extLst>
          </p:cNvPr>
          <p:cNvSpPr/>
          <p:nvPr/>
        </p:nvSpPr>
        <p:spPr>
          <a:xfrm rot="10800000">
            <a:off x="5613583" y="3768037"/>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39" name="Arrow: Right 38">
            <a:extLst>
              <a:ext uri="{FF2B5EF4-FFF2-40B4-BE49-F238E27FC236}">
                <a16:creationId xmlns:a16="http://schemas.microsoft.com/office/drawing/2014/main" id="{CF3F130A-145A-4DEA-A843-E7574528112E}"/>
              </a:ext>
            </a:extLst>
          </p:cNvPr>
          <p:cNvSpPr/>
          <p:nvPr/>
        </p:nvSpPr>
        <p:spPr>
          <a:xfrm rot="10800000">
            <a:off x="2602654" y="3768036"/>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pic>
        <p:nvPicPr>
          <p:cNvPr id="48" name="Picture Placeholder 47" descr="A person holding a dog&#10;&#10;Description automatically generated">
            <a:extLst>
              <a:ext uri="{FF2B5EF4-FFF2-40B4-BE49-F238E27FC236}">
                <a16:creationId xmlns:a16="http://schemas.microsoft.com/office/drawing/2014/main" id="{262BB9DF-850B-4282-BFC9-F915D3BB3583}"/>
              </a:ext>
            </a:extLst>
          </p:cNvPr>
          <p:cNvPicPr>
            <a:picLocks noGrp="1" noChangeAspect="1"/>
          </p:cNvPicPr>
          <p:nvPr>
            <p:ph type="pic" sz="quarter" idx="25"/>
          </p:nvPr>
        </p:nvPicPr>
        <p:blipFill>
          <a:blip r:embed="rId8" cstate="screen">
            <a:extLst>
              <a:ext uri="{28A0092B-C50C-407E-A947-70E740481C1C}">
                <a14:useLocalDpi xmlns:a14="http://schemas.microsoft.com/office/drawing/2010/main"/>
              </a:ext>
            </a:extLst>
          </a:blip>
          <a:srcRect/>
          <a:stretch>
            <a:fillRect/>
          </a:stretch>
        </p:blipFill>
        <p:spPr>
          <a:xfrm rot="5400000">
            <a:off x="3842509" y="2806807"/>
            <a:ext cx="1101725" cy="1924050"/>
          </a:xfrm>
        </p:spPr>
      </p:pic>
    </p:spTree>
    <p:extLst>
      <p:ext uri="{BB962C8B-B14F-4D97-AF65-F5344CB8AC3E}">
        <p14:creationId xmlns:p14="http://schemas.microsoft.com/office/powerpoint/2010/main" val="1176250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81000" y="980304"/>
            <a:ext cx="8580854" cy="786384"/>
          </a:xfrm>
          <a:prstGeom prst="rect">
            <a:avLst/>
          </a:prstGeom>
        </p:spPr>
        <p:txBody>
          <a:bodyPr/>
          <a:lstStyle/>
          <a:p>
            <a:r>
              <a:rPr lang="en-US" sz="2400" dirty="0"/>
              <a:t>A data scientist is..</a:t>
            </a:r>
          </a:p>
        </p:txBody>
      </p:sp>
      <p:pic>
        <p:nvPicPr>
          <p:cNvPr id="29" name="Content Placeholder 28" descr="A close up of a logo&#10;&#10;Description automatically generated">
            <a:extLst>
              <a:ext uri="{FF2B5EF4-FFF2-40B4-BE49-F238E27FC236}">
                <a16:creationId xmlns:a16="http://schemas.microsoft.com/office/drawing/2014/main" id="{AE1BF0B2-EF84-467C-A655-D18F52FD9862}"/>
              </a:ext>
            </a:extLst>
          </p:cNvPr>
          <p:cNvPicPr>
            <a:picLocks noGrp="1" noChangeAspect="1"/>
          </p:cNvPicPr>
          <p:nvPr>
            <p:ph sz="half" idx="2"/>
          </p:nvPr>
        </p:nvPicPr>
        <p:blipFill>
          <a:blip r:embed="rId3">
            <a:clrChange>
              <a:clrFrom>
                <a:srgbClr val="FFFFFF"/>
              </a:clrFrom>
              <a:clrTo>
                <a:srgbClr val="FFFFFF">
                  <a:alpha val="0"/>
                </a:srgbClr>
              </a:clrTo>
            </a:clrChange>
          </a:blip>
          <a:stretch>
            <a:fillRect/>
          </a:stretch>
        </p:blipFill>
        <p:spPr>
          <a:xfrm>
            <a:off x="2584450" y="585661"/>
            <a:ext cx="4836405" cy="4557839"/>
          </a:xfrm>
        </p:spPr>
      </p:pic>
      <p:pic>
        <p:nvPicPr>
          <p:cNvPr id="21" name="Picture 20" descr="A picture containing text&#10;&#10;Description automatically generated">
            <a:extLst>
              <a:ext uri="{FF2B5EF4-FFF2-40B4-BE49-F238E27FC236}">
                <a16:creationId xmlns:a16="http://schemas.microsoft.com/office/drawing/2014/main" id="{2744510A-C9C2-458A-9ED0-59DAFC02D6ED}"/>
              </a:ext>
            </a:extLst>
          </p:cNvPr>
          <p:cNvPicPr>
            <a:picLocks noChangeAspect="1"/>
          </p:cNvPicPr>
          <p:nvPr/>
        </p:nvPicPr>
        <p:blipFill>
          <a:blip r:embed="rId4" cstate="screen">
            <a:clrChange>
              <a:clrFrom>
                <a:srgbClr val="F3AFC7"/>
              </a:clrFrom>
              <a:clrTo>
                <a:srgbClr val="F3AFC7">
                  <a:alpha val="0"/>
                </a:srgbClr>
              </a:clrTo>
            </a:clrChange>
            <a:extLst>
              <a:ext uri="{28A0092B-C50C-407E-A947-70E740481C1C}">
                <a14:useLocalDpi xmlns:a14="http://schemas.microsoft.com/office/drawing/2010/main"/>
              </a:ext>
            </a:extLst>
          </a:blip>
          <a:stretch>
            <a:fillRect/>
          </a:stretch>
        </p:blipFill>
        <p:spPr>
          <a:xfrm>
            <a:off x="3898431" y="1719577"/>
            <a:ext cx="2478161" cy="2129538"/>
          </a:xfrm>
          <a:prstGeom prst="rect">
            <a:avLst/>
          </a:prstGeom>
        </p:spPr>
      </p:pic>
    </p:spTree>
    <p:extLst>
      <p:ext uri="{BB962C8B-B14F-4D97-AF65-F5344CB8AC3E}">
        <p14:creationId xmlns:p14="http://schemas.microsoft.com/office/powerpoint/2010/main" val="232192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526777"/>
            <a:ext cx="4082082" cy="479822"/>
          </a:xfrm>
        </p:spPr>
        <p:txBody>
          <a:bodyPr/>
          <a:lstStyle/>
          <a:p>
            <a:r>
              <a:rPr lang="en-US" dirty="0"/>
              <a:t>Emma 	</a:t>
            </a:r>
          </a:p>
        </p:txBody>
      </p:sp>
      <p:sp>
        <p:nvSpPr>
          <p:cNvPr id="3" name="Content Placeholder 2"/>
          <p:cNvSpPr>
            <a:spLocks noGrp="1"/>
          </p:cNvSpPr>
          <p:nvPr>
            <p:ph sz="half" idx="2"/>
          </p:nvPr>
        </p:nvSpPr>
        <p:spPr>
          <a:xfrm>
            <a:off x="468864" y="2006599"/>
            <a:ext cx="4082082" cy="2376487"/>
          </a:xfrm>
        </p:spPr>
        <p:txBody>
          <a:bodyPr/>
          <a:lstStyle/>
          <a:p>
            <a:r>
              <a:rPr lang="en-US" dirty="0"/>
              <a:t>      @</a:t>
            </a:r>
            <a:r>
              <a:rPr lang="en-US" dirty="0" err="1"/>
              <a:t>emmaarri</a:t>
            </a:r>
            <a:endParaRPr lang="en-US" dirty="0"/>
          </a:p>
          <a:p>
            <a:endParaRPr lang="en-US" dirty="0"/>
          </a:p>
          <a:p>
            <a:r>
              <a:rPr lang="en-US" dirty="0"/>
              <a:t>        @</a:t>
            </a:r>
            <a:r>
              <a:rPr lang="en-US" dirty="0" err="1"/>
              <a:t>emmaarrigo</a:t>
            </a:r>
            <a:r>
              <a:rPr lang="en-US" dirty="0"/>
              <a:t> (code from demo is there!)</a:t>
            </a:r>
          </a:p>
          <a:p>
            <a:r>
              <a:rPr lang="en-US" dirty="0"/>
              <a:t> </a:t>
            </a:r>
          </a:p>
          <a:p>
            <a:r>
              <a:rPr lang="en-US" dirty="0"/>
              <a:t>          Also follow @</a:t>
            </a:r>
            <a:r>
              <a:rPr lang="en-US" dirty="0" err="1"/>
              <a:t>MassDynamicsCo</a:t>
            </a:r>
            <a:r>
              <a:rPr lang="en-US" dirty="0"/>
              <a:t> ! </a:t>
            </a:r>
          </a:p>
        </p:txBody>
      </p:sp>
      <p:sp>
        <p:nvSpPr>
          <p:cNvPr id="4" name="Title 3"/>
          <p:cNvSpPr>
            <a:spLocks noGrp="1"/>
          </p:cNvSpPr>
          <p:nvPr>
            <p:ph type="title" idx="4294967295"/>
          </p:nvPr>
        </p:nvSpPr>
        <p:spPr>
          <a:xfrm>
            <a:off x="381000" y="980304"/>
            <a:ext cx="8580854" cy="786384"/>
          </a:xfrm>
          <a:prstGeom prst="rect">
            <a:avLst/>
          </a:prstGeom>
        </p:spPr>
        <p:txBody>
          <a:bodyPr/>
          <a:lstStyle/>
          <a:p>
            <a:r>
              <a:rPr lang="en-US" sz="2400" dirty="0"/>
              <a:t>Follow us! </a:t>
            </a:r>
          </a:p>
        </p:txBody>
      </p:sp>
      <p:sp>
        <p:nvSpPr>
          <p:cNvPr id="5" name="Text Placeholder 4"/>
          <p:cNvSpPr>
            <a:spLocks noGrp="1"/>
          </p:cNvSpPr>
          <p:nvPr>
            <p:ph type="body" sz="quarter" idx="3"/>
          </p:nvPr>
        </p:nvSpPr>
        <p:spPr>
          <a:xfrm>
            <a:off x="4656667" y="1526777"/>
            <a:ext cx="4199466" cy="479822"/>
          </a:xfrm>
        </p:spPr>
        <p:txBody>
          <a:bodyPr/>
          <a:lstStyle/>
          <a:p>
            <a:r>
              <a:rPr lang="en-US" dirty="0"/>
              <a:t>Data</a:t>
            </a:r>
          </a:p>
        </p:txBody>
      </p:sp>
      <p:sp>
        <p:nvSpPr>
          <p:cNvPr id="6" name="Content Placeholder 5"/>
          <p:cNvSpPr>
            <a:spLocks noGrp="1"/>
          </p:cNvSpPr>
          <p:nvPr>
            <p:ph sz="quarter" idx="4"/>
          </p:nvPr>
        </p:nvSpPr>
        <p:spPr>
          <a:xfrm>
            <a:off x="4656667" y="2006599"/>
            <a:ext cx="4199466" cy="2376488"/>
          </a:xfrm>
        </p:spPr>
        <p:txBody>
          <a:bodyPr/>
          <a:lstStyle/>
          <a:p>
            <a:r>
              <a:rPr lang="en-US" dirty="0"/>
              <a:t>      @data_the_dachshund </a:t>
            </a:r>
          </a:p>
          <a:p>
            <a:r>
              <a:rPr lang="en-US" dirty="0"/>
              <a:t> </a:t>
            </a:r>
          </a:p>
          <a:p>
            <a:r>
              <a:rPr lang="en-US" dirty="0"/>
              <a:t>       @</a:t>
            </a:r>
            <a:r>
              <a:rPr lang="en-US" dirty="0" err="1"/>
              <a:t>DachshundData</a:t>
            </a:r>
            <a:endParaRPr lang="en-US" dirty="0"/>
          </a:p>
        </p:txBody>
      </p:sp>
      <p:pic>
        <p:nvPicPr>
          <p:cNvPr id="8" name="Picture 7">
            <a:extLst>
              <a:ext uri="{FF2B5EF4-FFF2-40B4-BE49-F238E27FC236}">
                <a16:creationId xmlns:a16="http://schemas.microsoft.com/office/drawing/2014/main" id="{9D8B2247-C6A4-469E-B99A-F81F731A0C6C}"/>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4559679" y="2633663"/>
            <a:ext cx="539134" cy="374453"/>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E3136098-E7CD-430E-995E-D00DF6FE1A3F}"/>
              </a:ext>
            </a:extLst>
          </p:cNvPr>
          <p:cNvPicPr>
            <a:picLocks noChangeAspect="1"/>
          </p:cNvPicPr>
          <p:nvPr/>
        </p:nvPicPr>
        <p:blipFill>
          <a:blip r:embed="rId5" cstate="screen">
            <a:duotone>
              <a:schemeClr val="accent3">
                <a:shade val="45000"/>
                <a:satMod val="135000"/>
              </a:schemeClr>
              <a:prstClr val="white"/>
            </a:duotone>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4487334" y="1835294"/>
            <a:ext cx="627064" cy="627064"/>
          </a:xfrm>
          <a:prstGeom prst="rect">
            <a:avLst/>
          </a:prstGeom>
        </p:spPr>
      </p:pic>
      <p:sp>
        <p:nvSpPr>
          <p:cNvPr id="12" name="TextBox 11">
            <a:extLst>
              <a:ext uri="{FF2B5EF4-FFF2-40B4-BE49-F238E27FC236}">
                <a16:creationId xmlns:a16="http://schemas.microsoft.com/office/drawing/2014/main" id="{82243979-FBFD-4C00-AE4C-661B81ABABFB}"/>
              </a:ext>
            </a:extLst>
          </p:cNvPr>
          <p:cNvSpPr txBox="1"/>
          <p:nvPr/>
        </p:nvSpPr>
        <p:spPr>
          <a:xfrm>
            <a:off x="4487334" y="2938565"/>
            <a:ext cx="581345" cy="1615827"/>
          </a:xfrm>
          <a:prstGeom prst="rect">
            <a:avLst/>
          </a:prstGeom>
          <a:noFill/>
        </p:spPr>
        <p:txBody>
          <a:bodyPr wrap="square" rtlCol="0">
            <a:spAutoFit/>
          </a:bodyPr>
          <a:lstStyle/>
          <a:p>
            <a:r>
              <a:rPr lang="en-AU" sz="900">
                <a:hlinkClick r:id="rId6" tooltip="http://commons.wikimedia.org/wiki/file:ei-sc-instagram.svg"/>
              </a:rPr>
              <a:t>This Photo</a:t>
            </a:r>
            <a:r>
              <a:rPr lang="en-AU" sz="900"/>
              <a:t> by Unknown Author is licensed under </a:t>
            </a:r>
            <a:r>
              <a:rPr lang="en-AU" sz="900">
                <a:hlinkClick r:id="rId7" tooltip="https://creativecommons.org/licenses/by-sa/3.0/"/>
              </a:rPr>
              <a:t>CC BY-SA</a:t>
            </a:r>
            <a:endParaRPr lang="en-AU" sz="900"/>
          </a:p>
        </p:txBody>
      </p:sp>
      <p:pic>
        <p:nvPicPr>
          <p:cNvPr id="17" name="Picture 16">
            <a:extLst>
              <a:ext uri="{FF2B5EF4-FFF2-40B4-BE49-F238E27FC236}">
                <a16:creationId xmlns:a16="http://schemas.microsoft.com/office/drawing/2014/main" id="{BAC2C1C5-3251-45E6-AA83-BC5BEFD51F46}"/>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363143" y="2038322"/>
            <a:ext cx="539134" cy="374453"/>
          </a:xfrm>
          <a:prstGeom prst="rect">
            <a:avLst/>
          </a:prstGeom>
        </p:spPr>
      </p:pic>
      <p:pic>
        <p:nvPicPr>
          <p:cNvPr id="20" name="Picture 19">
            <a:extLst>
              <a:ext uri="{FF2B5EF4-FFF2-40B4-BE49-F238E27FC236}">
                <a16:creationId xmlns:a16="http://schemas.microsoft.com/office/drawing/2014/main" id="{4B4A8FE4-62F8-4856-A25E-9D6523DA3BA0}"/>
              </a:ext>
            </a:extLst>
          </p:cNvPr>
          <p:cNvPicPr>
            <a:picLocks noChangeAspect="1"/>
          </p:cNvPicPr>
          <p:nvPr/>
        </p:nvPicPr>
        <p:blipFill>
          <a:blip r:embed="rId8" cstate="screen">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87867" y="2444498"/>
            <a:ext cx="627064" cy="627064"/>
          </a:xfrm>
          <a:prstGeom prst="rect">
            <a:avLst/>
          </a:prstGeom>
        </p:spPr>
      </p:pic>
      <p:pic>
        <p:nvPicPr>
          <p:cNvPr id="13" name="Picture 12" descr="A close up of a logo&#10;&#10;Description automatically generated">
            <a:extLst>
              <a:ext uri="{FF2B5EF4-FFF2-40B4-BE49-F238E27FC236}">
                <a16:creationId xmlns:a16="http://schemas.microsoft.com/office/drawing/2014/main" id="{4E6A7103-A138-45D8-98DE-4ABD782782C3}"/>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90635" y="3008116"/>
            <a:ext cx="821527" cy="823170"/>
          </a:xfrm>
          <a:prstGeom prst="rect">
            <a:avLst/>
          </a:prstGeom>
        </p:spPr>
      </p:pic>
    </p:spTree>
    <p:extLst>
      <p:ext uri="{BB962C8B-B14F-4D97-AF65-F5344CB8AC3E}">
        <p14:creationId xmlns:p14="http://schemas.microsoft.com/office/powerpoint/2010/main" val="114610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p>
        </p:txBody>
      </p:sp>
      <p:pic>
        <p:nvPicPr>
          <p:cNvPr id="4" name="Picture 3" descr="A close up of a logo&#10;&#10;Description automatically generated">
            <a:extLst>
              <a:ext uri="{FF2B5EF4-FFF2-40B4-BE49-F238E27FC236}">
                <a16:creationId xmlns:a16="http://schemas.microsoft.com/office/drawing/2014/main" id="{55D3C967-F022-4EEC-8D89-F3045ED6B9CC}"/>
              </a:ext>
            </a:extLst>
          </p:cNvPr>
          <p:cNvPicPr>
            <a:picLocks noChangeAspect="1"/>
          </p:cNvPicPr>
          <p:nvPr/>
        </p:nvPicPr>
        <p:blipFill rotWithShape="1">
          <a:blip r:embed="rId3" cstate="screen">
            <a:clrChange>
              <a:clrFrom>
                <a:srgbClr val="2E3E4F"/>
              </a:clrFrom>
              <a:clrTo>
                <a:srgbClr val="2E3E4F">
                  <a:alpha val="0"/>
                </a:srgbClr>
              </a:clrTo>
            </a:clrChange>
            <a:extLst>
              <a:ext uri="{28A0092B-C50C-407E-A947-70E740481C1C}">
                <a14:useLocalDpi xmlns:a14="http://schemas.microsoft.com/office/drawing/2010/main"/>
              </a:ext>
            </a:extLst>
          </a:blip>
          <a:srcRect/>
          <a:stretch/>
        </p:blipFill>
        <p:spPr>
          <a:xfrm>
            <a:off x="5759451" y="2704646"/>
            <a:ext cx="2921000" cy="2311939"/>
          </a:xfrm>
          <a:prstGeom prst="rect">
            <a:avLst/>
          </a:prstGeom>
        </p:spPr>
      </p:pic>
      <p:sp>
        <p:nvSpPr>
          <p:cNvPr id="5" name="Title 1">
            <a:extLst>
              <a:ext uri="{FF2B5EF4-FFF2-40B4-BE49-F238E27FC236}">
                <a16:creationId xmlns:a16="http://schemas.microsoft.com/office/drawing/2014/main" id="{3A2BDE37-9E08-4094-8654-9521165AD13A}"/>
              </a:ext>
            </a:extLst>
          </p:cNvPr>
          <p:cNvSpPr txBox="1">
            <a:spLocks/>
          </p:cNvSpPr>
          <p:nvPr/>
        </p:nvSpPr>
        <p:spPr>
          <a:xfrm>
            <a:off x="290555" y="1969202"/>
            <a:ext cx="7772400" cy="930105"/>
          </a:xfrm>
          <a:prstGeom prst="rect">
            <a:avLst/>
          </a:prstGeom>
          <a:solidFill>
            <a:schemeClr val="tx1"/>
          </a:solidFill>
        </p:spPr>
        <p:txBody>
          <a:bodyPr anchor="ctr">
            <a:noAutofit/>
          </a:bodyPr>
          <a:lstStyle>
            <a:lvl1pPr algn="l" defTabSz="457200" rtl="0" eaLnBrk="1" latinLnBrk="0" hangingPunct="1">
              <a:spcBef>
                <a:spcPct val="0"/>
              </a:spcBef>
              <a:buNone/>
              <a:defRPr sz="4000" b="0" i="0" kern="1200" cap="none" spc="0">
                <a:solidFill>
                  <a:schemeClr val="bg1"/>
                </a:solidFill>
                <a:latin typeface="Amazon Ember Light" charset="0"/>
                <a:ea typeface="Amazon Ember Light" charset="0"/>
                <a:cs typeface="Amazon Ember Light" charset="0"/>
              </a:defRPr>
            </a:lvl1pPr>
          </a:lstStyle>
          <a:p>
            <a:r>
              <a:rPr lang="en-US"/>
              <a:t>Thank you! </a:t>
            </a:r>
            <a:endParaRPr lang="en-US" dirty="0"/>
          </a:p>
        </p:txBody>
      </p:sp>
    </p:spTree>
    <p:extLst>
      <p:ext uri="{BB962C8B-B14F-4D97-AF65-F5344CB8AC3E}">
        <p14:creationId xmlns:p14="http://schemas.microsoft.com/office/powerpoint/2010/main" val="148021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526777"/>
            <a:ext cx="4082082" cy="479822"/>
          </a:xfrm>
        </p:spPr>
        <p:txBody>
          <a:bodyPr/>
          <a:lstStyle/>
          <a:p>
            <a:pPr algn="ctr"/>
            <a:r>
              <a:rPr lang="en-US" dirty="0"/>
              <a:t>Me </a:t>
            </a:r>
          </a:p>
        </p:txBody>
      </p:sp>
      <p:pic>
        <p:nvPicPr>
          <p:cNvPr id="8" name="Content Placeholder 7" descr="A person standing in front of a building&#10;&#10;Description automatically generated">
            <a:extLst>
              <a:ext uri="{FF2B5EF4-FFF2-40B4-BE49-F238E27FC236}">
                <a16:creationId xmlns:a16="http://schemas.microsoft.com/office/drawing/2014/main" id="{A8A82DDD-151C-4CA4-A7A0-876E36BDB622}"/>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a:off x="923629" y="2006598"/>
            <a:ext cx="2684825" cy="2688969"/>
          </a:xfrm>
        </p:spPr>
      </p:pic>
      <p:sp>
        <p:nvSpPr>
          <p:cNvPr id="4" name="Title 3"/>
          <p:cNvSpPr>
            <a:spLocks noGrp="1"/>
          </p:cNvSpPr>
          <p:nvPr>
            <p:ph type="title" idx="4294967295"/>
          </p:nvPr>
        </p:nvSpPr>
        <p:spPr>
          <a:xfrm>
            <a:off x="381000" y="980304"/>
            <a:ext cx="8580854" cy="786384"/>
          </a:xfrm>
          <a:prstGeom prst="rect">
            <a:avLst/>
          </a:prstGeom>
        </p:spPr>
        <p:txBody>
          <a:bodyPr/>
          <a:lstStyle/>
          <a:p>
            <a:r>
              <a:rPr lang="en-US" sz="2400" dirty="0"/>
              <a:t>Greetings</a:t>
            </a:r>
          </a:p>
        </p:txBody>
      </p:sp>
      <p:sp>
        <p:nvSpPr>
          <p:cNvPr id="5" name="Text Placeholder 4"/>
          <p:cNvSpPr>
            <a:spLocks noGrp="1"/>
          </p:cNvSpPr>
          <p:nvPr>
            <p:ph type="body" sz="quarter" idx="3"/>
          </p:nvPr>
        </p:nvSpPr>
        <p:spPr>
          <a:xfrm>
            <a:off x="4656667" y="1526777"/>
            <a:ext cx="4199466" cy="479822"/>
          </a:xfrm>
        </p:spPr>
        <p:txBody>
          <a:bodyPr/>
          <a:lstStyle/>
          <a:p>
            <a:pPr algn="ctr"/>
            <a:r>
              <a:rPr lang="en-US" dirty="0"/>
              <a:t>Data the Dachshund</a:t>
            </a:r>
          </a:p>
        </p:txBody>
      </p:sp>
      <p:pic>
        <p:nvPicPr>
          <p:cNvPr id="10" name="Content Placeholder 9" descr="A dog sticking his head out of a cup&#10;&#10;Description automatically generated">
            <a:extLst>
              <a:ext uri="{FF2B5EF4-FFF2-40B4-BE49-F238E27FC236}">
                <a16:creationId xmlns:a16="http://schemas.microsoft.com/office/drawing/2014/main" id="{54716942-ECA2-4D16-8C68-0D762446064A}"/>
              </a:ext>
            </a:extLst>
          </p:cNvPr>
          <p:cNvPicPr>
            <a:picLocks noGrp="1" noChangeAspect="1"/>
          </p:cNvPicPr>
          <p:nvPr>
            <p:ph sz="quarter" idx="4"/>
          </p:nvPr>
        </p:nvPicPr>
        <p:blipFill>
          <a:blip r:embed="rId4" cstate="screen">
            <a:extLst>
              <a:ext uri="{28A0092B-C50C-407E-A947-70E740481C1C}">
                <a14:useLocalDpi xmlns:a14="http://schemas.microsoft.com/office/drawing/2010/main"/>
              </a:ext>
            </a:extLst>
          </a:blip>
          <a:stretch>
            <a:fillRect/>
          </a:stretch>
        </p:blipFill>
        <p:spPr>
          <a:xfrm>
            <a:off x="5723264" y="2006599"/>
            <a:ext cx="2442836" cy="2809585"/>
          </a:xfrm>
        </p:spPr>
      </p:pic>
    </p:spTree>
    <p:extLst>
      <p:ext uri="{BB962C8B-B14F-4D97-AF65-F5344CB8AC3E}">
        <p14:creationId xmlns:p14="http://schemas.microsoft.com/office/powerpoint/2010/main" val="28724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9271" y="1179159"/>
            <a:ext cx="8202168" cy="568006"/>
          </a:xfrm>
          <a:prstGeom prst="rect">
            <a:avLst/>
          </a:prstGeom>
        </p:spPr>
        <p:txBody>
          <a:bodyPr/>
          <a:lstStyle/>
          <a:p>
            <a:r>
              <a:rPr lang="en-US" sz="2400" dirty="0"/>
              <a:t>Data Science Roadmap </a:t>
            </a:r>
          </a:p>
        </p:txBody>
      </p:sp>
      <p:sp>
        <p:nvSpPr>
          <p:cNvPr id="3" name="Text Placeholder 2"/>
          <p:cNvSpPr>
            <a:spLocks noGrp="1"/>
          </p:cNvSpPr>
          <p:nvPr>
            <p:ph type="body" sz="half" idx="2"/>
          </p:nvPr>
        </p:nvSpPr>
        <p:spPr/>
        <p:txBody>
          <a:bodyPr lIns="0" tIns="0" rIns="0" bIns="0"/>
          <a:lstStyle/>
          <a:p>
            <a:pPr algn="l"/>
            <a:r>
              <a:rPr lang="en-US" dirty="0">
                <a:solidFill>
                  <a:schemeClr val="tx1"/>
                </a:solidFill>
              </a:rPr>
              <a:t>Image caption 1</a:t>
            </a:r>
          </a:p>
        </p:txBody>
      </p:sp>
      <p:sp>
        <p:nvSpPr>
          <p:cNvPr id="4" name="Text Placeholder 3"/>
          <p:cNvSpPr>
            <a:spLocks noGrp="1"/>
          </p:cNvSpPr>
          <p:nvPr>
            <p:ph type="body" sz="half" idx="11"/>
          </p:nvPr>
        </p:nvSpPr>
        <p:spPr/>
        <p:txBody>
          <a:bodyPr lIns="0" tIns="0" rIns="0" bIns="0"/>
          <a:lstStyle/>
          <a:p>
            <a:pPr algn="l"/>
            <a:r>
              <a:rPr lang="en-US" dirty="0">
                <a:solidFill>
                  <a:schemeClr val="tx1"/>
                </a:solidFill>
              </a:rPr>
              <a:t>Image caption 2</a:t>
            </a:r>
          </a:p>
        </p:txBody>
      </p:sp>
      <p:sp>
        <p:nvSpPr>
          <p:cNvPr id="5" name="Text Placeholder 4"/>
          <p:cNvSpPr>
            <a:spLocks noGrp="1"/>
          </p:cNvSpPr>
          <p:nvPr>
            <p:ph type="body" sz="half" idx="13"/>
          </p:nvPr>
        </p:nvSpPr>
        <p:spPr/>
        <p:txBody>
          <a:bodyPr lIns="0" tIns="0" rIns="0" bIns="0"/>
          <a:lstStyle/>
          <a:p>
            <a:pPr algn="l"/>
            <a:r>
              <a:rPr lang="en-US" dirty="0">
                <a:solidFill>
                  <a:schemeClr val="tx1"/>
                </a:solidFill>
              </a:rPr>
              <a:t>Image caption 3</a:t>
            </a:r>
          </a:p>
        </p:txBody>
      </p:sp>
      <p:sp>
        <p:nvSpPr>
          <p:cNvPr id="6" name="Text Placeholder 5"/>
          <p:cNvSpPr>
            <a:spLocks noGrp="1"/>
          </p:cNvSpPr>
          <p:nvPr>
            <p:ph type="body" sz="half" idx="15"/>
          </p:nvPr>
        </p:nvSpPr>
        <p:spPr/>
        <p:txBody>
          <a:bodyPr lIns="0" tIns="0" rIns="0" bIns="0"/>
          <a:lstStyle/>
          <a:p>
            <a:pPr algn="l"/>
            <a:r>
              <a:rPr lang="en-US" dirty="0">
                <a:solidFill>
                  <a:schemeClr val="tx1"/>
                </a:solidFill>
              </a:rPr>
              <a:t>Image caption 4</a:t>
            </a:r>
          </a:p>
        </p:txBody>
      </p:sp>
      <p:sp>
        <p:nvSpPr>
          <p:cNvPr id="7" name="Text Placeholder 6"/>
          <p:cNvSpPr>
            <a:spLocks noGrp="1"/>
          </p:cNvSpPr>
          <p:nvPr>
            <p:ph type="body" sz="half" idx="17"/>
          </p:nvPr>
        </p:nvSpPr>
        <p:spPr/>
        <p:txBody>
          <a:bodyPr lIns="0" tIns="0" rIns="0" bIns="0"/>
          <a:lstStyle/>
          <a:p>
            <a:pPr algn="l"/>
            <a:r>
              <a:rPr lang="en-US" dirty="0">
                <a:solidFill>
                  <a:schemeClr val="tx1"/>
                </a:solidFill>
              </a:rPr>
              <a:t>Image caption 5</a:t>
            </a:r>
          </a:p>
        </p:txBody>
      </p:sp>
      <p:sp>
        <p:nvSpPr>
          <p:cNvPr id="8" name="Text Placeholder 7"/>
          <p:cNvSpPr>
            <a:spLocks noGrp="1"/>
          </p:cNvSpPr>
          <p:nvPr>
            <p:ph type="body" sz="half" idx="19"/>
          </p:nvPr>
        </p:nvSpPr>
        <p:spPr/>
        <p:txBody>
          <a:bodyPr lIns="0" tIns="0" rIns="0" bIns="0"/>
          <a:lstStyle/>
          <a:p>
            <a:pPr algn="l"/>
            <a:r>
              <a:rPr lang="en-US" dirty="0">
                <a:solidFill>
                  <a:schemeClr val="tx1"/>
                </a:solidFill>
              </a:rPr>
              <a:t>Image caption 6</a:t>
            </a:r>
          </a:p>
        </p:txBody>
      </p:sp>
      <p:pic>
        <p:nvPicPr>
          <p:cNvPr id="10" name="Picture Placeholder 9">
            <a:extLst>
              <a:ext uri="{FF2B5EF4-FFF2-40B4-BE49-F238E27FC236}">
                <a16:creationId xmlns:a16="http://schemas.microsoft.com/office/drawing/2014/main" id="{CDE89134-9308-475C-8547-08267506E269}"/>
              </a:ext>
            </a:extLst>
          </p:cNvPr>
          <p:cNvPicPr>
            <a:picLocks noGrp="1" noChangeAspect="1"/>
          </p:cNvPicPr>
          <p:nvPr>
            <p:ph type="pic" sz="quarter" idx="21"/>
          </p:nvPr>
        </p:nvPicPr>
        <p:blipFill>
          <a:blip r:embed="rId3" cstate="screen">
            <a:extLst>
              <a:ext uri="{28A0092B-C50C-407E-A947-70E740481C1C}">
                <a14:useLocalDpi xmlns:a14="http://schemas.microsoft.com/office/drawing/2010/main"/>
              </a:ext>
            </a:extLst>
          </a:blip>
          <a:srcRect/>
          <a:stretch>
            <a:fillRect/>
          </a:stretch>
        </p:blipFill>
        <p:spPr>
          <a:xfrm rot="5400000">
            <a:off x="6907359" y="1457325"/>
            <a:ext cx="1101725" cy="1924050"/>
          </a:xfrm>
        </p:spPr>
      </p:pic>
      <p:pic>
        <p:nvPicPr>
          <p:cNvPr id="44" name="Picture Placeholder 43" descr="A bird sitting on grass&#10;&#10;Description automatically generated">
            <a:extLst>
              <a:ext uri="{FF2B5EF4-FFF2-40B4-BE49-F238E27FC236}">
                <a16:creationId xmlns:a16="http://schemas.microsoft.com/office/drawing/2014/main" id="{1E1C1CF4-688D-413E-A946-D0A07E50132D}"/>
              </a:ext>
            </a:extLst>
          </p:cNvPr>
          <p:cNvPicPr>
            <a:picLocks noGrp="1" noChangeAspect="1"/>
          </p:cNvPicPr>
          <p:nvPr>
            <p:ph type="pic" sz="quarter" idx="22"/>
          </p:nvPr>
        </p:nvPicPr>
        <p:blipFill>
          <a:blip r:embed="rId4" cstate="screen">
            <a:extLst>
              <a:ext uri="{28A0092B-C50C-407E-A947-70E740481C1C}">
                <a14:useLocalDpi xmlns:a14="http://schemas.microsoft.com/office/drawing/2010/main"/>
              </a:ext>
            </a:extLst>
          </a:blip>
          <a:srcRect/>
          <a:stretch>
            <a:fillRect/>
          </a:stretch>
        </p:blipFill>
        <p:spPr>
          <a:xfrm rot="5400000">
            <a:off x="3842508" y="1478880"/>
            <a:ext cx="1101725" cy="1924050"/>
          </a:xfrm>
        </p:spPr>
      </p:pic>
      <p:sp>
        <p:nvSpPr>
          <p:cNvPr id="11" name="Arrow: Right 10">
            <a:extLst>
              <a:ext uri="{FF2B5EF4-FFF2-40B4-BE49-F238E27FC236}">
                <a16:creationId xmlns:a16="http://schemas.microsoft.com/office/drawing/2014/main" id="{8144F550-3D9A-4314-9F65-24E1DE72187D}"/>
              </a:ext>
            </a:extLst>
          </p:cNvPr>
          <p:cNvSpPr/>
          <p:nvPr/>
        </p:nvSpPr>
        <p:spPr>
          <a:xfrm>
            <a:off x="2561389" y="2440905"/>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pic>
        <p:nvPicPr>
          <p:cNvPr id="22" name="Content Placeholder 7" descr="A dog hanging out of his mouth&#10;&#10;Description automatically generated">
            <a:extLst>
              <a:ext uri="{FF2B5EF4-FFF2-40B4-BE49-F238E27FC236}">
                <a16:creationId xmlns:a16="http://schemas.microsoft.com/office/drawing/2014/main" id="{B2C54644-7757-4474-ABF1-BDD1C8680B63}"/>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Lst>
          </a:blip>
          <a:srcRect/>
          <a:stretch>
            <a:fillRect/>
          </a:stretch>
        </p:blipFill>
        <p:spPr>
          <a:xfrm>
            <a:off x="6535144" y="3216379"/>
            <a:ext cx="1924050" cy="1101726"/>
          </a:xfrm>
        </p:spPr>
      </p:pic>
      <p:pic>
        <p:nvPicPr>
          <p:cNvPr id="41" name="Picture Placeholder 40" descr="A close up of a dog&#10;&#10;Description automatically generated">
            <a:extLst>
              <a:ext uri="{FF2B5EF4-FFF2-40B4-BE49-F238E27FC236}">
                <a16:creationId xmlns:a16="http://schemas.microsoft.com/office/drawing/2014/main" id="{917279F9-DF0A-4377-AE73-C59873B3F3DF}"/>
              </a:ext>
            </a:extLst>
          </p:cNvPr>
          <p:cNvPicPr>
            <a:picLocks noGrp="1" noChangeAspect="1"/>
          </p:cNvPicPr>
          <p:nvPr>
            <p:ph type="pic" sz="quarter" idx="20"/>
          </p:nvPr>
        </p:nvPicPr>
        <p:blipFill>
          <a:blip r:embed="rId6" cstate="screen">
            <a:extLst>
              <a:ext uri="{28A0092B-C50C-407E-A947-70E740481C1C}">
                <a14:useLocalDpi xmlns:a14="http://schemas.microsoft.com/office/drawing/2010/main"/>
              </a:ext>
            </a:extLst>
          </a:blip>
          <a:srcRect/>
          <a:stretch>
            <a:fillRect/>
          </a:stretch>
        </p:blipFill>
        <p:spPr>
          <a:xfrm rot="5400000">
            <a:off x="920750" y="1457325"/>
            <a:ext cx="1101725" cy="1924050"/>
          </a:xfrm>
        </p:spPr>
      </p:pic>
      <p:pic>
        <p:nvPicPr>
          <p:cNvPr id="35" name="Picture Placeholder 34" descr="A small dog playing with a toy&#10;&#10;Description automatically generated">
            <a:extLst>
              <a:ext uri="{FF2B5EF4-FFF2-40B4-BE49-F238E27FC236}">
                <a16:creationId xmlns:a16="http://schemas.microsoft.com/office/drawing/2014/main" id="{D4B693D4-B09B-463D-BBE6-165F545931EC}"/>
              </a:ext>
            </a:extLst>
          </p:cNvPr>
          <p:cNvPicPr>
            <a:picLocks noGrp="1" noChangeAspect="1"/>
          </p:cNvPicPr>
          <p:nvPr>
            <p:ph type="pic" sz="quarter" idx="23"/>
          </p:nvPr>
        </p:nvPicPr>
        <p:blipFill>
          <a:blip r:embed="rId7" cstate="screen">
            <a:extLst>
              <a:ext uri="{28A0092B-C50C-407E-A947-70E740481C1C}">
                <a14:useLocalDpi xmlns:a14="http://schemas.microsoft.com/office/drawing/2010/main"/>
              </a:ext>
            </a:extLst>
          </a:blip>
          <a:srcRect/>
          <a:stretch>
            <a:fillRect/>
          </a:stretch>
        </p:blipFill>
        <p:spPr>
          <a:xfrm>
            <a:off x="550139" y="3217968"/>
            <a:ext cx="1924050" cy="1100138"/>
          </a:xfrm>
        </p:spPr>
      </p:pic>
      <p:sp>
        <p:nvSpPr>
          <p:cNvPr id="36" name="Arrow: Right 35">
            <a:extLst>
              <a:ext uri="{FF2B5EF4-FFF2-40B4-BE49-F238E27FC236}">
                <a16:creationId xmlns:a16="http://schemas.microsoft.com/office/drawing/2014/main" id="{BAD00BA7-8ABB-4B74-BCDC-210EB35306F6}"/>
              </a:ext>
            </a:extLst>
          </p:cNvPr>
          <p:cNvSpPr/>
          <p:nvPr/>
        </p:nvSpPr>
        <p:spPr>
          <a:xfrm>
            <a:off x="5530753" y="2486515"/>
            <a:ext cx="705853" cy="170470"/>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37" name="Arrow: Right 36">
            <a:extLst>
              <a:ext uri="{FF2B5EF4-FFF2-40B4-BE49-F238E27FC236}">
                <a16:creationId xmlns:a16="http://schemas.microsoft.com/office/drawing/2014/main" id="{CD73397D-843F-4A52-8189-BA50846ACFD7}"/>
              </a:ext>
            </a:extLst>
          </p:cNvPr>
          <p:cNvSpPr/>
          <p:nvPr/>
        </p:nvSpPr>
        <p:spPr>
          <a:xfrm rot="5400000">
            <a:off x="6096982" y="3132734"/>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38" name="Arrow: Right 37">
            <a:extLst>
              <a:ext uri="{FF2B5EF4-FFF2-40B4-BE49-F238E27FC236}">
                <a16:creationId xmlns:a16="http://schemas.microsoft.com/office/drawing/2014/main" id="{3D061D9B-A661-4F0A-9D69-94FC131A8FC9}"/>
              </a:ext>
            </a:extLst>
          </p:cNvPr>
          <p:cNvSpPr/>
          <p:nvPr/>
        </p:nvSpPr>
        <p:spPr>
          <a:xfrm rot="10800000">
            <a:off x="5613583" y="3768037"/>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39" name="Arrow: Right 38">
            <a:extLst>
              <a:ext uri="{FF2B5EF4-FFF2-40B4-BE49-F238E27FC236}">
                <a16:creationId xmlns:a16="http://schemas.microsoft.com/office/drawing/2014/main" id="{CF3F130A-145A-4DEA-A843-E7574528112E}"/>
              </a:ext>
            </a:extLst>
          </p:cNvPr>
          <p:cNvSpPr/>
          <p:nvPr/>
        </p:nvSpPr>
        <p:spPr>
          <a:xfrm rot="10800000">
            <a:off x="2602654" y="3768036"/>
            <a:ext cx="705853" cy="17047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pic>
        <p:nvPicPr>
          <p:cNvPr id="48" name="Picture Placeholder 47" descr="A person holding a dog&#10;&#10;Description automatically generated">
            <a:extLst>
              <a:ext uri="{FF2B5EF4-FFF2-40B4-BE49-F238E27FC236}">
                <a16:creationId xmlns:a16="http://schemas.microsoft.com/office/drawing/2014/main" id="{262BB9DF-850B-4282-BFC9-F915D3BB3583}"/>
              </a:ext>
            </a:extLst>
          </p:cNvPr>
          <p:cNvPicPr>
            <a:picLocks noGrp="1" noChangeAspect="1"/>
          </p:cNvPicPr>
          <p:nvPr>
            <p:ph type="pic" sz="quarter" idx="25"/>
          </p:nvPr>
        </p:nvPicPr>
        <p:blipFill>
          <a:blip r:embed="rId8" cstate="screen">
            <a:extLst>
              <a:ext uri="{28A0092B-C50C-407E-A947-70E740481C1C}">
                <a14:useLocalDpi xmlns:a14="http://schemas.microsoft.com/office/drawing/2010/main"/>
              </a:ext>
            </a:extLst>
          </a:blip>
          <a:srcRect/>
          <a:stretch>
            <a:fillRect/>
          </a:stretch>
        </p:blipFill>
        <p:spPr>
          <a:xfrm rot="5400000">
            <a:off x="3842509" y="2806807"/>
            <a:ext cx="1101725" cy="1924050"/>
          </a:xfrm>
        </p:spPr>
      </p:pic>
    </p:spTree>
    <p:extLst>
      <p:ext uri="{BB962C8B-B14F-4D97-AF65-F5344CB8AC3E}">
        <p14:creationId xmlns:p14="http://schemas.microsoft.com/office/powerpoint/2010/main" val="212194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The Data </a:t>
            </a:r>
          </a:p>
        </p:txBody>
      </p:sp>
      <p:sp>
        <p:nvSpPr>
          <p:cNvPr id="3" name="Content Placeholder 2"/>
          <p:cNvSpPr>
            <a:spLocks noGrp="1"/>
          </p:cNvSpPr>
          <p:nvPr>
            <p:ph idx="1"/>
          </p:nvPr>
        </p:nvSpPr>
        <p:spPr>
          <a:xfrm>
            <a:off x="443652" y="1972732"/>
            <a:ext cx="7371081" cy="3039533"/>
          </a:xfrm>
        </p:spPr>
        <p:txBody>
          <a:bodyPr/>
          <a:lstStyle/>
          <a:p>
            <a:r>
              <a:rPr lang="en-AU" dirty="0"/>
              <a:t>Colac Otway Shire Animal Registrations</a:t>
            </a:r>
          </a:p>
          <a:p>
            <a:pPr marL="285750" indent="-285750">
              <a:buFont typeface="Arial" panose="020B0604020202020204" pitchFamily="34" charset="0"/>
              <a:buChar char="•"/>
            </a:pPr>
            <a:r>
              <a:rPr lang="en-AU" sz="1600" dirty="0"/>
              <a:t>21 features</a:t>
            </a:r>
          </a:p>
          <a:p>
            <a:pPr marL="1028700" lvl="1">
              <a:buFont typeface="Arial" panose="020B0604020202020204" pitchFamily="34" charset="0"/>
              <a:buChar char="•"/>
            </a:pPr>
            <a:r>
              <a:rPr lang="en-AU" sz="1200" dirty="0"/>
              <a:t>Animal breed, name, colour, postcode, age, microchipped</a:t>
            </a:r>
          </a:p>
          <a:p>
            <a:pPr marL="285750" indent="-285750">
              <a:buFont typeface="Arial" panose="020B0604020202020204" pitchFamily="34" charset="0"/>
              <a:buChar char="•"/>
            </a:pPr>
            <a:r>
              <a:rPr lang="en-AU" sz="1600" dirty="0"/>
              <a:t>158,026 animals </a:t>
            </a:r>
          </a:p>
          <a:p>
            <a:pPr marL="1028700" lvl="1">
              <a:buFont typeface="Arial" panose="020B0604020202020204" pitchFamily="34" charset="0"/>
              <a:buChar char="•"/>
            </a:pPr>
            <a:r>
              <a:rPr lang="en-AU" sz="1200" dirty="0"/>
              <a:t>119,247 dogs </a:t>
            </a:r>
          </a:p>
          <a:p>
            <a:pPr marL="1028700" lvl="1">
              <a:buFont typeface="Arial" panose="020B0604020202020204" pitchFamily="34" charset="0"/>
              <a:buChar char="•"/>
            </a:pPr>
            <a:r>
              <a:rPr lang="en-AU" sz="1200" dirty="0"/>
              <a:t>Labrador most popular</a:t>
            </a:r>
          </a:p>
          <a:p>
            <a:pPr marL="1028700" lvl="1">
              <a:buFont typeface="Arial" panose="020B0604020202020204" pitchFamily="34" charset="0"/>
              <a:buChar char="•"/>
            </a:pPr>
            <a:r>
              <a:rPr lang="en-AU" sz="1200" dirty="0"/>
              <a:t>1489 dog breeds </a:t>
            </a:r>
            <a:br>
              <a:rPr lang="en-AU" sz="1200" dirty="0"/>
            </a:br>
            <a:endParaRPr lang="en-US" sz="1200" dirty="0"/>
          </a:p>
        </p:txBody>
      </p:sp>
      <p:pic>
        <p:nvPicPr>
          <p:cNvPr id="6" name="Picture 5" descr="A close up of a logo&#10;&#10;Description automatically generated">
            <a:extLst>
              <a:ext uri="{FF2B5EF4-FFF2-40B4-BE49-F238E27FC236}">
                <a16:creationId xmlns:a16="http://schemas.microsoft.com/office/drawing/2014/main" id="{0DC1AF89-22F5-4161-A293-D4BE33EFC584}"/>
              </a:ext>
            </a:extLst>
          </p:cNvPr>
          <p:cNvPicPr>
            <a:picLocks noChangeAspect="1"/>
          </p:cNvPicPr>
          <p:nvPr/>
        </p:nvPicPr>
        <p:blipFill rotWithShape="1">
          <a:blip r:embed="rId3" cstate="screen">
            <a:clrChange>
              <a:clrFrom>
                <a:srgbClr val="2E3E4F"/>
              </a:clrFrom>
              <a:clrTo>
                <a:srgbClr val="2E3E4F">
                  <a:alpha val="0"/>
                </a:srgbClr>
              </a:clrTo>
            </a:clrChange>
            <a:extLst>
              <a:ext uri="{28A0092B-C50C-407E-A947-70E740481C1C}">
                <a14:useLocalDpi xmlns:a14="http://schemas.microsoft.com/office/drawing/2010/main"/>
              </a:ext>
            </a:extLst>
          </a:blip>
          <a:srcRect/>
          <a:stretch/>
        </p:blipFill>
        <p:spPr>
          <a:xfrm>
            <a:off x="5733145" y="2668721"/>
            <a:ext cx="2081588" cy="1647554"/>
          </a:xfrm>
          <a:prstGeom prst="rect">
            <a:avLst/>
          </a:prstGeom>
        </p:spPr>
      </p:pic>
    </p:spTree>
    <p:extLst>
      <p:ext uri="{BB962C8B-B14F-4D97-AF65-F5344CB8AC3E}">
        <p14:creationId xmlns:p14="http://schemas.microsoft.com/office/powerpoint/2010/main" val="239979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523" y="1100667"/>
            <a:ext cx="8561210" cy="541866"/>
          </a:xfrm>
          <a:prstGeom prst="rect">
            <a:avLst/>
          </a:prstGeom>
        </p:spPr>
        <p:txBody>
          <a:bodyPr/>
          <a:lstStyle/>
          <a:p>
            <a:r>
              <a:rPr lang="en-US" sz="2400" dirty="0"/>
              <a:t>Explore the data </a:t>
            </a:r>
          </a:p>
        </p:txBody>
      </p:sp>
      <p:pic>
        <p:nvPicPr>
          <p:cNvPr id="6" name="Content Placeholder 5" descr="A bird sitting on grass&#10;&#10;Description automatically generated">
            <a:extLst>
              <a:ext uri="{FF2B5EF4-FFF2-40B4-BE49-F238E27FC236}">
                <a16:creationId xmlns:a16="http://schemas.microsoft.com/office/drawing/2014/main" id="{AE6DB740-A1A7-4886-B679-2CFF7570730C}"/>
              </a:ext>
            </a:extLst>
          </p:cNvPr>
          <p:cNvPicPr>
            <a:picLocks noGrp="1" noChangeAspect="1"/>
          </p:cNvPicPr>
          <p:nvPr>
            <p:ph sz="half" idx="1"/>
          </p:nvPr>
        </p:nvPicPr>
        <p:blipFill>
          <a:blip r:embed="rId3" cstate="screen">
            <a:extLst>
              <a:ext uri="{28A0092B-C50C-407E-A947-70E740481C1C}">
                <a14:useLocalDpi xmlns:a14="http://schemas.microsoft.com/office/drawing/2010/main"/>
              </a:ext>
            </a:extLst>
          </a:blip>
          <a:stretch>
            <a:fillRect/>
          </a:stretch>
        </p:blipFill>
        <p:spPr>
          <a:xfrm rot="5400000">
            <a:off x="-91173" y="2046973"/>
            <a:ext cx="3235519" cy="2426639"/>
          </a:xfrm>
        </p:spPr>
      </p:pic>
      <p:sp>
        <p:nvSpPr>
          <p:cNvPr id="4" name="Content Placeholder 3"/>
          <p:cNvSpPr>
            <a:spLocks noGrp="1"/>
          </p:cNvSpPr>
          <p:nvPr>
            <p:ph sz="half" idx="2"/>
          </p:nvPr>
        </p:nvSpPr>
        <p:spPr>
          <a:xfrm>
            <a:off x="4460523" y="1642533"/>
            <a:ext cx="4370210" cy="3005666"/>
          </a:xfrm>
        </p:spPr>
        <p:txBody>
          <a:bodyPr/>
          <a:lstStyle/>
          <a:p>
            <a:r>
              <a:rPr lang="en-US" dirty="0">
                <a:solidFill>
                  <a:schemeClr val="bg1"/>
                </a:solidFill>
              </a:rPr>
              <a:t> </a:t>
            </a:r>
          </a:p>
        </p:txBody>
      </p:sp>
      <p:sp>
        <p:nvSpPr>
          <p:cNvPr id="7" name="TextBox 6">
            <a:extLst>
              <a:ext uri="{FF2B5EF4-FFF2-40B4-BE49-F238E27FC236}">
                <a16:creationId xmlns:a16="http://schemas.microsoft.com/office/drawing/2014/main" id="{9408F222-D392-4071-9699-92CE2A728B18}"/>
              </a:ext>
            </a:extLst>
          </p:cNvPr>
          <p:cNvSpPr txBox="1"/>
          <p:nvPr/>
        </p:nvSpPr>
        <p:spPr>
          <a:xfrm>
            <a:off x="4013200" y="2660127"/>
            <a:ext cx="4470400" cy="1477328"/>
          </a:xfrm>
          <a:prstGeom prst="rect">
            <a:avLst/>
          </a:prstGeom>
          <a:noFill/>
        </p:spPr>
        <p:txBody>
          <a:bodyPr wrap="square" rtlCol="0">
            <a:spAutoFit/>
          </a:bodyPr>
          <a:lstStyle/>
          <a:p>
            <a:r>
              <a:rPr lang="en-AU" dirty="0">
                <a:solidFill>
                  <a:schemeClr val="bg1"/>
                </a:solidFill>
              </a:rPr>
              <a:t>Data exploration is important as it helps you understand the data, gives you intuition behind the data and how you may need to clean it. </a:t>
            </a:r>
          </a:p>
          <a:p>
            <a:endParaRPr lang="en-AU" dirty="0">
              <a:solidFill>
                <a:schemeClr val="bg1"/>
              </a:solidFill>
            </a:endParaRPr>
          </a:p>
        </p:txBody>
      </p:sp>
    </p:spTree>
    <p:extLst>
      <p:ext uri="{BB962C8B-B14F-4D97-AF65-F5344CB8AC3E}">
        <p14:creationId xmlns:p14="http://schemas.microsoft.com/office/powerpoint/2010/main" val="222658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19" y="1382060"/>
            <a:ext cx="8607214" cy="776939"/>
          </a:xfrm>
          <a:prstGeom prst="rect">
            <a:avLst/>
          </a:prstGeom>
        </p:spPr>
        <p:txBody>
          <a:bodyPr/>
          <a:lstStyle/>
          <a:p>
            <a:r>
              <a:rPr lang="en-US" dirty="0"/>
              <a:t>Data exploration- Dog breeds</a:t>
            </a:r>
          </a:p>
        </p:txBody>
      </p:sp>
      <p:pic>
        <p:nvPicPr>
          <p:cNvPr id="9" name="Picture 8" descr="A picture containing text, map&#10;&#10;Description automatically generated">
            <a:extLst>
              <a:ext uri="{FF2B5EF4-FFF2-40B4-BE49-F238E27FC236}">
                <a16:creationId xmlns:a16="http://schemas.microsoft.com/office/drawing/2014/main" id="{966A16BA-9E53-4B25-A794-F23517DDDB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62449" y="2158999"/>
            <a:ext cx="4375697" cy="231378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31DAEB18-A3B7-41BB-8814-C114B9C40EC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8953" y="1888330"/>
            <a:ext cx="1693747" cy="3255170"/>
          </a:xfrm>
          <a:prstGeom prst="rect">
            <a:avLst/>
          </a:prstGeom>
        </p:spPr>
      </p:pic>
    </p:spTree>
    <p:extLst>
      <p:ext uri="{BB962C8B-B14F-4D97-AF65-F5344CB8AC3E}">
        <p14:creationId xmlns:p14="http://schemas.microsoft.com/office/powerpoint/2010/main" val="311819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19" y="1382060"/>
            <a:ext cx="8607214" cy="776939"/>
          </a:xfrm>
          <a:prstGeom prst="rect">
            <a:avLst/>
          </a:prstGeom>
        </p:spPr>
        <p:txBody>
          <a:bodyPr/>
          <a:lstStyle/>
          <a:p>
            <a:r>
              <a:rPr lang="en-US" dirty="0"/>
              <a:t>Data exploration- Dog Breeds</a:t>
            </a:r>
          </a:p>
        </p:txBody>
      </p:sp>
      <p:pic>
        <p:nvPicPr>
          <p:cNvPr id="6" name="Picture 5" descr="A close up of a map&#10;&#10;Description automatically generated">
            <a:extLst>
              <a:ext uri="{FF2B5EF4-FFF2-40B4-BE49-F238E27FC236}">
                <a16:creationId xmlns:a16="http://schemas.microsoft.com/office/drawing/2014/main" id="{AC478F17-F5F2-4C9C-BFEF-484F427223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82782" y="1932066"/>
            <a:ext cx="3978436" cy="3043282"/>
          </a:xfrm>
          <a:prstGeom prst="rect">
            <a:avLst/>
          </a:prstGeom>
        </p:spPr>
      </p:pic>
    </p:spTree>
    <p:extLst>
      <p:ext uri="{BB962C8B-B14F-4D97-AF65-F5344CB8AC3E}">
        <p14:creationId xmlns:p14="http://schemas.microsoft.com/office/powerpoint/2010/main" val="428390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319" y="1382060"/>
            <a:ext cx="8607214" cy="776939"/>
          </a:xfrm>
          <a:prstGeom prst="rect">
            <a:avLst/>
          </a:prstGeom>
        </p:spPr>
        <p:txBody>
          <a:bodyPr/>
          <a:lstStyle/>
          <a:p>
            <a:r>
              <a:rPr lang="en-US" dirty="0"/>
              <a:t>Data exploration- Microchipped</a:t>
            </a:r>
          </a:p>
        </p:txBody>
      </p:sp>
      <p:pic>
        <p:nvPicPr>
          <p:cNvPr id="6" name="Picture 5" descr="A close up of a logo&#10;&#10;Description automatically generated">
            <a:extLst>
              <a:ext uri="{FF2B5EF4-FFF2-40B4-BE49-F238E27FC236}">
                <a16:creationId xmlns:a16="http://schemas.microsoft.com/office/drawing/2014/main" id="{41FB09F3-D531-4480-B201-81F9F23F55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4734" y="2111144"/>
            <a:ext cx="2954372" cy="2295555"/>
          </a:xfrm>
          <a:prstGeom prst="rect">
            <a:avLst/>
          </a:prstGeom>
        </p:spPr>
      </p:pic>
      <p:pic>
        <p:nvPicPr>
          <p:cNvPr id="8" name="Picture 7">
            <a:extLst>
              <a:ext uri="{FF2B5EF4-FFF2-40B4-BE49-F238E27FC236}">
                <a16:creationId xmlns:a16="http://schemas.microsoft.com/office/drawing/2014/main" id="{8C9E872A-F052-47B9-958E-B18D82A46C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03783" y="2107403"/>
            <a:ext cx="2775483" cy="2299296"/>
          </a:xfrm>
          <a:prstGeom prst="rect">
            <a:avLst/>
          </a:prstGeom>
        </p:spPr>
      </p:pic>
      <p:cxnSp>
        <p:nvCxnSpPr>
          <p:cNvPr id="10" name="Straight Arrow Connector 9">
            <a:extLst>
              <a:ext uri="{FF2B5EF4-FFF2-40B4-BE49-F238E27FC236}">
                <a16:creationId xmlns:a16="http://schemas.microsoft.com/office/drawing/2014/main" id="{354A37CC-BA00-4C3E-AC14-E636DA6CC557}"/>
              </a:ext>
            </a:extLst>
          </p:cNvPr>
          <p:cNvCxnSpPr>
            <a:cxnSpLocks/>
          </p:cNvCxnSpPr>
          <p:nvPr/>
        </p:nvCxnSpPr>
        <p:spPr>
          <a:xfrm>
            <a:off x="3106723" y="3592702"/>
            <a:ext cx="23557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347052"/>
      </p:ext>
    </p:extLst>
  </p:cSld>
  <p:clrMapOvr>
    <a:masterClrMapping/>
  </p:clrMapOvr>
</p:sld>
</file>

<file path=ppt/theme/theme1.xml><?xml version="1.0" encoding="utf-8"?>
<a:theme xmlns:a="http://schemas.openxmlformats.org/drawingml/2006/main" name="DeckTemplate-AWS">
  <a:themeElements>
    <a:clrScheme name="AWSome Day 2018">
      <a:dk1>
        <a:srgbClr val="232F3D"/>
      </a:dk1>
      <a:lt1>
        <a:srgbClr val="FFFFFF"/>
      </a:lt1>
      <a:dk2>
        <a:srgbClr val="008295"/>
      </a:dk2>
      <a:lt2>
        <a:srgbClr val="FFEBB7"/>
      </a:lt2>
      <a:accent1>
        <a:srgbClr val="36C1B2"/>
      </a:accent1>
      <a:accent2>
        <a:srgbClr val="008295"/>
      </a:accent2>
      <a:accent3>
        <a:srgbClr val="DDEEEE"/>
      </a:accent3>
      <a:accent4>
        <a:srgbClr val="B6B6B5"/>
      </a:accent4>
      <a:accent5>
        <a:srgbClr val="6E6E6E"/>
      </a:accent5>
      <a:accent6>
        <a:srgbClr val="DFE0DF"/>
      </a:accent6>
      <a:hlink>
        <a:srgbClr val="232F3D"/>
      </a:hlink>
      <a:folHlink>
        <a:srgbClr val="232F3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33753</TotalTime>
  <Words>2087</Words>
  <Application>Microsoft Office PowerPoint</Application>
  <PresentationFormat>On-screen Show (16:9)</PresentationFormat>
  <Paragraphs>220</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Amazon Ember</vt:lpstr>
      <vt:lpstr>Amazon Ember Light</vt:lpstr>
      <vt:lpstr>Arial</vt:lpstr>
      <vt:lpstr>Calibri</vt:lpstr>
      <vt:lpstr>Lucida Console</vt:lpstr>
      <vt:lpstr>DeckTemplate-AWS</vt:lpstr>
      <vt:lpstr>PowerPoint Presentation</vt:lpstr>
      <vt:lpstr>PowerPoint Presentation</vt:lpstr>
      <vt:lpstr>Greetings</vt:lpstr>
      <vt:lpstr>Data Science Roadmap </vt:lpstr>
      <vt:lpstr>The Data </vt:lpstr>
      <vt:lpstr>Explore the data </vt:lpstr>
      <vt:lpstr>Data exploration- Dog breeds</vt:lpstr>
      <vt:lpstr>Data exploration- Dog Breeds</vt:lpstr>
      <vt:lpstr>Data exploration- Microchipped</vt:lpstr>
      <vt:lpstr>Data exploration-Registrations</vt:lpstr>
      <vt:lpstr>Questions to ask the data  </vt:lpstr>
      <vt:lpstr>Clean the Data </vt:lpstr>
      <vt:lpstr>Clean the Data </vt:lpstr>
      <vt:lpstr>Clean the data </vt:lpstr>
      <vt:lpstr>Data Transformation </vt:lpstr>
      <vt:lpstr>Data transformation</vt:lpstr>
      <vt:lpstr>Clean the Data </vt:lpstr>
      <vt:lpstr>4 flavours of models in ML </vt:lpstr>
      <vt:lpstr>Model Selection</vt:lpstr>
      <vt:lpstr>Model </vt:lpstr>
      <vt:lpstr>Building the Model</vt:lpstr>
      <vt:lpstr>Result</vt:lpstr>
      <vt:lpstr>Data Science Roadmap </vt:lpstr>
      <vt:lpstr>A data scientist is..</vt:lpstr>
      <vt:lpstr>Follow us!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Emma Arrigo</cp:lastModifiedBy>
  <cp:revision>270</cp:revision>
  <dcterms:created xsi:type="dcterms:W3CDTF">2015-11-23T23:45:57Z</dcterms:created>
  <dcterms:modified xsi:type="dcterms:W3CDTF">2019-08-28T08:09:12Z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