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8" r:id="rId4"/>
    <p:sldMasterId id="2147483710" r:id="rId5"/>
    <p:sldMasterId id="2147483723" r:id="rId6"/>
    <p:sldMasterId id="2147483735" r:id="rId7"/>
  </p:sldMasterIdLst>
  <p:notesMasterIdLst>
    <p:notesMasterId r:id="rId19"/>
  </p:notesMasterIdLst>
  <p:sldIdLst>
    <p:sldId id="256" r:id="rId8"/>
    <p:sldId id="258" r:id="rId9"/>
    <p:sldId id="306" r:id="rId10"/>
    <p:sldId id="270" r:id="rId11"/>
    <p:sldId id="281" r:id="rId12"/>
    <p:sldId id="293" r:id="rId13"/>
    <p:sldId id="291" r:id="rId14"/>
    <p:sldId id="292" r:id="rId15"/>
    <p:sldId id="290" r:id="rId16"/>
    <p:sldId id="302" r:id="rId17"/>
    <p:sldId id="28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01"/>
    <a:srgbClr val="FE9606"/>
    <a:srgbClr val="FA8202"/>
    <a:srgbClr val="C30003"/>
    <a:srgbClr val="2A6DBC"/>
    <a:srgbClr val="FF0208"/>
    <a:srgbClr val="1C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28075-D603-BA4A-BE7C-A6B58309A671}" v="3" dt="2020-02-18T13:30:50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94762"/>
  </p:normalViewPr>
  <p:slideViewPr>
    <p:cSldViewPr snapToGrid="0" snapToObjects="1">
      <p:cViewPr varScale="1">
        <p:scale>
          <a:sx n="52" d="100"/>
          <a:sy n="52" d="100"/>
        </p:scale>
        <p:origin x="200" y="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Emma" userId="604bf8ae-27c2-4d4d-a82b-f9254ed3bf26" providerId="ADAL" clId="{A0728075-D603-BA4A-BE7C-A6B58309A671}"/>
    <pc:docChg chg="addSld delSld modSld">
      <pc:chgData name="Bell, Emma" userId="604bf8ae-27c2-4d4d-a82b-f9254ed3bf26" providerId="ADAL" clId="{A0728075-D603-BA4A-BE7C-A6B58309A671}" dt="2020-02-18T13:30:50.876" v="3"/>
      <pc:docMkLst>
        <pc:docMk/>
      </pc:docMkLst>
      <pc:sldChg chg="add">
        <pc:chgData name="Bell, Emma" userId="604bf8ae-27c2-4d4d-a82b-f9254ed3bf26" providerId="ADAL" clId="{A0728075-D603-BA4A-BE7C-A6B58309A671}" dt="2020-02-18T13:30:50.876" v="3"/>
        <pc:sldMkLst>
          <pc:docMk/>
          <pc:sldMk cId="80436896" sldId="306"/>
        </pc:sldMkLst>
      </pc:sldChg>
      <pc:sldChg chg="addSp delSp add del setBg delDesignElem">
        <pc:chgData name="Bell, Emma" userId="604bf8ae-27c2-4d4d-a82b-f9254ed3bf26" providerId="ADAL" clId="{A0728075-D603-BA4A-BE7C-A6B58309A671}" dt="2020-02-18T13:30:50.814" v="2"/>
        <pc:sldMkLst>
          <pc:docMk/>
          <pc:sldMk cId="2023506442" sldId="306"/>
        </pc:sldMkLst>
        <pc:spChg chg="add del">
          <ac:chgData name="Bell, Emma" userId="604bf8ae-27c2-4d4d-a82b-f9254ed3bf26" providerId="ADAL" clId="{A0728075-D603-BA4A-BE7C-A6B58309A671}" dt="2020-02-18T13:30:50.814" v="2"/>
          <ac:spMkLst>
            <pc:docMk/>
            <pc:sldMk cId="2023506442" sldId="306"/>
            <ac:spMk id="12" creationId="{A4DE4307-BDF3-4CB8-BB73-53E14EF990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73AE-4BF1-E44A-BA01-3BBB7E758EB7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4F67-936A-8645-B208-605DB105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the data not the 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Microsatellites</a:t>
            </a:r>
          </a:p>
          <a:p>
            <a:r>
              <a:rPr lang="en-US" dirty="0"/>
              <a:t>Used in forensic science – slippage during DNA synthesis creates a unique genetic fingerprint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F34F67-936A-8645-B208-605DB10582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848A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848A3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6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15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454-6592-7A47-84EF-5520781C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E3E6-8558-AE42-8E20-74B82E0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FE82-38D0-6D46-8F57-94502D30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2A37-C366-204B-BEC9-67A1DF2E8BC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DDD5-E9A2-5249-8CD4-37DC4C81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83F9-749D-5E47-88ED-BC7F0DA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2DAA-5AB0-A349-A5F5-2C4F5442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68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83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58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83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33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29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396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0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463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125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429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74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913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6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373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6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7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56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71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97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9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365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73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5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5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89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498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3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46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92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90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8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3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860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004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53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302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914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57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481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548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3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1235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213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96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21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8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493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83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777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52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85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016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79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79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29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228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9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13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9649-DA60-584E-9344-D9BD4090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C58D-1F0C-B64D-BA70-D79F9B7B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F8F9-156A-814C-AEC9-46A772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316-7F98-3649-BED3-424C4338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2E5D-97A1-7043-BEFE-D3F2F42A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5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8B7-BB0A-5A45-B720-8249B1E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C9B-E5E8-4B47-A597-D7A8D4F8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666-454D-CC40-B1E2-E5599A84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1B68-34E0-4145-BA7B-FB4294E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A139-26A7-7343-AFAD-2A015594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4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77E-59D0-4547-A2DF-DDDB03B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723-A967-CB4D-989C-FC6469BF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F031-5702-9047-A29C-43CE390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858F-AEF7-044A-BB05-C775E12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A3F-17C7-884C-88EB-61E0082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4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8C3-76BA-4441-B432-8DE94B2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0D5E-59DF-A04B-935D-9FEFE60A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C9B-D8EE-EA42-BDA2-76A2F366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8C5F-5971-5A49-8B73-75A0B0A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6D5E-9943-EF4F-9047-AF45C39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6464-AB25-E74E-AF35-ABCED98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2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EC7-6AF3-3949-8A46-3C65A21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B760-F1DC-4548-8BA0-CDCD54C9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D685-3515-2248-87AF-41ECC1A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CBD7-77A7-5540-A0A3-D56D346A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C1D8-2E14-F349-854E-8F477E62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BCE7-5C64-6E40-891F-974C6E8D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4F34-264D-824F-A344-3EE77981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35B3A-4318-2846-810E-4965221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F7F7-30EE-4146-9962-EA6DBF5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AFA3-6509-124F-B103-2A44922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273D-D4AA-924E-B400-4DCF513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E181-6802-7648-A924-03E2A65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8B59-25FB-204E-BFB0-5AACE91F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E9BA-BECC-2C42-86EF-88CE21A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1C7A-9717-0444-AA2D-22C0121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1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E29-AC5C-CA4A-887A-14A4D14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EC9-7CC6-F740-9A47-6B945A90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1402-54C2-8147-B847-7BBF2F79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1D87-31F3-1448-A5E1-0A79091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FF70-4CDB-F34A-B8E4-A1E771C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E7CC-9218-B940-8615-C3E1A32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6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D63-6669-E24C-B4A5-FC3EE9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3C34-A1E6-4843-A3C0-269582A7C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B106-86E0-BF4C-BDA2-515CAF01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E8A1-0C71-C244-9844-C6D8EFF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FFE2-C99D-DB4A-B92E-B82F39E7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9DD8-A3D6-E34D-9757-FACD940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3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EBD5-ABA4-7B4C-AE05-C5D12F27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720C-E90A-5C46-820C-40E82F03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6FC5-037A-AB47-A213-AFC7DAAC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F6-D8C4-4245-AA44-5CD339B6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9A9F-DA4D-5743-AB11-056D733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4523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9CD4-F3CD-F748-99D1-D2C6E3D93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DAC6-827D-C247-9181-38CAA034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E917-5D89-1047-BA53-F9CA046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D2FF-2A26-504B-A71E-FB33BF8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B47B-4BC1-8A42-9A55-8441CFE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21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681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29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FEE66-DA4D-564A-8ADD-8E967ABA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7AA2-9D2F-6E44-A436-86101663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0AB8-4E78-884F-87BA-7FE9F542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1435-0C09-2646-9F4F-0AC3F7D3A97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D4D9-FFDE-F347-9D31-A0FD78B0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0208-FDAD-C742-B3BC-96A95EC8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24C3-257E-7346-82A5-F0969302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+mn-lt"/>
                <a:ea typeface="+mj-ea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7B25-64B0-A140-A0E4-D246FC04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687F6D-A6D1-BA44-B50C-6376396D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20" r="51731"/>
          <a:stretch/>
        </p:blipFill>
        <p:spPr>
          <a:xfrm>
            <a:off x="6096000" y="2733463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  <a:latin typeface="+mn-lt"/>
              </a:rPr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7CD3-55BD-D94B-8A6B-E11856D2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D4CF828-A3F8-2A4D-ADCD-E60C95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0" r="51731"/>
          <a:stretch/>
        </p:blipFill>
        <p:spPr>
          <a:xfrm>
            <a:off x="6260123" y="4826848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0070A-36FE-2E4B-8AA0-03B9B6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References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3F8E88-5466-2942-9F6D-A4E426F0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CA" sz="2400" dirty="0">
                <a:latin typeface="+mn-lt"/>
              </a:rPr>
              <a:t>Reference 1</a:t>
            </a:r>
          </a:p>
          <a:p>
            <a:r>
              <a:rPr lang="en-CA" sz="2400" dirty="0"/>
              <a:t>Reference 2</a:t>
            </a:r>
          </a:p>
          <a:p>
            <a:r>
              <a:rPr lang="en-CA" sz="2400" dirty="0">
                <a:latin typeface="+mn-lt"/>
              </a:rPr>
              <a:t>Reference 3</a:t>
            </a:r>
          </a:p>
        </p:txBody>
      </p:sp>
    </p:spTree>
    <p:extLst>
      <p:ext uri="{BB962C8B-B14F-4D97-AF65-F5344CB8AC3E}">
        <p14:creationId xmlns:p14="http://schemas.microsoft.com/office/powerpoint/2010/main" val="1744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Question 1</a:t>
            </a:r>
          </a:p>
          <a:p>
            <a:r>
              <a:rPr lang="en-US" sz="2400"/>
              <a:t>Question 2</a:t>
            </a:r>
          </a:p>
          <a:p>
            <a:r>
              <a:rPr lang="en-US" sz="240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54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1F909-625E-254A-A0BA-6BE69D1C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 Short Tandem Repeat?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CDEF88-67B8-C645-9917-480B0B273F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31428"/>
          <a:ext cx="10515600" cy="346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446">
                  <a:extLst>
                    <a:ext uri="{9D8B030D-6E8A-4147-A177-3AD203B41FA5}">
                      <a16:colId xmlns:a16="http://schemas.microsoft.com/office/drawing/2014/main" val="929313844"/>
                    </a:ext>
                  </a:extLst>
                </a:gridCol>
                <a:gridCol w="8724154">
                  <a:extLst>
                    <a:ext uri="{9D8B030D-6E8A-4147-A177-3AD203B41FA5}">
                      <a16:colId xmlns:a16="http://schemas.microsoft.com/office/drawing/2014/main" val="43801305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Repeat unit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Sequence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189113586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r>
                        <a:rPr lang="en-US" sz="2400" dirty="0"/>
                        <a:t>Monomer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r>
                        <a:rPr lang="en-US" sz="2400" spc="300" dirty="0">
                          <a:latin typeface="Courier" pitchFamily="2" charset="0"/>
                        </a:rPr>
                        <a:t>5’-GGTAGCC </a:t>
                      </a:r>
                      <a:r>
                        <a:rPr lang="en-US" sz="2400" spc="3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A A A A A A (A)</a:t>
                      </a:r>
                      <a:r>
                        <a:rPr lang="en-US" sz="2400" spc="300" baseline="-250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n </a:t>
                      </a:r>
                      <a:r>
                        <a:rPr lang="en-US" sz="2400" spc="300" dirty="0">
                          <a:latin typeface="Courier" pitchFamily="2" charset="0"/>
                        </a:rPr>
                        <a:t>CGATCCA-3’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280345753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r>
                        <a:rPr lang="en-US" sz="2400" dirty="0"/>
                        <a:t>Dimer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r>
                        <a:rPr lang="en-US" sz="2400" spc="300" dirty="0">
                          <a:latin typeface="Courier" pitchFamily="2" charset="0"/>
                        </a:rPr>
                        <a:t>5’-TCGCATG </a:t>
                      </a:r>
                      <a:r>
                        <a:rPr lang="en-US" sz="2400" spc="3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CA CA CA (CA)</a:t>
                      </a:r>
                      <a:r>
                        <a:rPr lang="en-US" sz="2400" spc="300" baseline="-250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n </a:t>
                      </a:r>
                      <a:r>
                        <a:rPr lang="en-US" sz="2400" spc="300" dirty="0">
                          <a:latin typeface="Courier" pitchFamily="2" charset="0"/>
                        </a:rPr>
                        <a:t>ATTCGCA-3’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2207187428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r>
                        <a:rPr lang="en-US" sz="2400" dirty="0"/>
                        <a:t>Trimer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r>
                        <a:rPr lang="en-US" sz="2400" spc="300" dirty="0">
                          <a:latin typeface="Courier" pitchFamily="2" charset="0"/>
                        </a:rPr>
                        <a:t>5’-TTAGCAT </a:t>
                      </a:r>
                      <a:r>
                        <a:rPr lang="en-US" sz="2400" spc="3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CAG CAG (CAG)</a:t>
                      </a:r>
                      <a:r>
                        <a:rPr lang="en-US" sz="2400" spc="300" baseline="-250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n </a:t>
                      </a:r>
                      <a:r>
                        <a:rPr lang="en-US" sz="2400" spc="300" dirty="0">
                          <a:latin typeface="Courier" pitchFamily="2" charset="0"/>
                        </a:rPr>
                        <a:t>CCAGTGA-3’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336229083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r>
                        <a:rPr lang="en-US" sz="2400" dirty="0"/>
                        <a:t>Tetramer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r>
                        <a:rPr lang="en-US" sz="2400" spc="300" dirty="0">
                          <a:latin typeface="Courier" pitchFamily="2" charset="0"/>
                        </a:rPr>
                        <a:t>5’-AATGGTA </a:t>
                      </a:r>
                      <a:r>
                        <a:rPr lang="en-US" sz="2400" spc="3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CCGG (CCGG)</a:t>
                      </a:r>
                      <a:r>
                        <a:rPr lang="en-US" sz="2400" spc="300" baseline="-250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n </a:t>
                      </a:r>
                      <a:r>
                        <a:rPr lang="en-US" sz="2400" spc="300" dirty="0">
                          <a:latin typeface="Courier" pitchFamily="2" charset="0"/>
                        </a:rPr>
                        <a:t>GTCACGT-3’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221646722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r>
                        <a:rPr lang="en-US" sz="2400" dirty="0"/>
                        <a:t>Pentamer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r>
                        <a:rPr lang="en-US" sz="2400" spc="300" dirty="0">
                          <a:latin typeface="Courier" pitchFamily="2" charset="0"/>
                        </a:rPr>
                        <a:t>5’-CGATGAT </a:t>
                      </a:r>
                      <a:r>
                        <a:rPr lang="en-US" sz="2400" spc="3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CCAAG (CCAAG)</a:t>
                      </a:r>
                      <a:r>
                        <a:rPr lang="en-US" sz="2400" spc="300" baseline="-250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n </a:t>
                      </a:r>
                      <a:r>
                        <a:rPr lang="en-US" sz="2400" spc="300" dirty="0">
                          <a:latin typeface="Courier" pitchFamily="2" charset="0"/>
                        </a:rPr>
                        <a:t>TTACGTA-3’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205052802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r>
                        <a:rPr lang="en-US" sz="2400" dirty="0"/>
                        <a:t>Hexamer</a:t>
                      </a:r>
                    </a:p>
                  </a:txBody>
                  <a:tcPr marL="91575" marR="91575" marT="45788" marB="45788"/>
                </a:tc>
                <a:tc>
                  <a:txBody>
                    <a:bodyPr/>
                    <a:lstStyle/>
                    <a:p>
                      <a:r>
                        <a:rPr lang="en-US" sz="2400" spc="300" dirty="0">
                          <a:latin typeface="Courier" pitchFamily="2" charset="0"/>
                        </a:rPr>
                        <a:t>5’-GCTAAGG </a:t>
                      </a:r>
                      <a:r>
                        <a:rPr lang="en-US" sz="2400" spc="3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CCATTG (CCATTG)</a:t>
                      </a:r>
                      <a:r>
                        <a:rPr lang="en-US" sz="2400" spc="300" baseline="-25000" dirty="0">
                          <a:solidFill>
                            <a:srgbClr val="C30003"/>
                          </a:solidFill>
                          <a:latin typeface="Courier" pitchFamily="2" charset="0"/>
                        </a:rPr>
                        <a:t>n </a:t>
                      </a:r>
                      <a:r>
                        <a:rPr lang="en-US" sz="2400" spc="300" dirty="0">
                          <a:latin typeface="Courier" pitchFamily="2" charset="0"/>
                        </a:rPr>
                        <a:t>ACTGTCA-3’</a:t>
                      </a:r>
                    </a:p>
                  </a:txBody>
                  <a:tcPr marL="91575" marR="91575" marT="45788" marB="45788"/>
                </a:tc>
                <a:extLst>
                  <a:ext uri="{0D108BD9-81ED-4DB2-BD59-A6C34878D82A}">
                    <a16:rowId xmlns:a16="http://schemas.microsoft.com/office/drawing/2014/main" val="123537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Point 1</a:t>
            </a:r>
          </a:p>
          <a:p>
            <a:r>
              <a:rPr lang="en-US" sz="2400" dirty="0"/>
              <a:t>Point 2</a:t>
            </a:r>
          </a:p>
          <a:p>
            <a:r>
              <a:rPr lang="en-US" sz="2400" dirty="0"/>
              <a:t>Point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66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Problem</a:t>
            </a:r>
          </a:p>
          <a:p>
            <a:r>
              <a:rPr lang="en-US" sz="2400"/>
              <a:t>Context</a:t>
            </a:r>
          </a:p>
          <a:p>
            <a:r>
              <a:rPr lang="en-US" sz="2400"/>
              <a:t>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Problem</a:t>
            </a:r>
          </a:p>
          <a:p>
            <a:pPr lvl="1"/>
            <a:r>
              <a:rPr lang="en-US" sz="2000" dirty="0"/>
              <a:t>A</a:t>
            </a:r>
          </a:p>
          <a:p>
            <a:pPr lvl="1"/>
            <a:r>
              <a:rPr lang="en-US" sz="2000" dirty="0"/>
              <a:t>B</a:t>
            </a:r>
          </a:p>
          <a:p>
            <a:pPr lvl="1"/>
            <a:r>
              <a:rPr lang="en-US" sz="2000" dirty="0"/>
              <a:t>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F9C7-DF0D-E04D-B211-E485F6A6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772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Context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5633-5961-C346-B2AF-21567CF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398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Solution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Solution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C91F-C086-8E45-99E3-F828ECDF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812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Point 1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2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3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5712975"/>
      </p:ext>
    </p:extLst>
  </p:cSld>
  <p:clrMapOvr>
    <a:masterClrMapping/>
  </p:clrMapOvr>
</p:sld>
</file>

<file path=ppt/theme/theme1.xml><?xml version="1.0" encoding="utf-8"?>
<a:theme xmlns:a="http://schemas.openxmlformats.org/drawingml/2006/main" name="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2.xml><?xml version="1.0" encoding="utf-8"?>
<a:theme xmlns:a="http://schemas.openxmlformats.org/drawingml/2006/main" name="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4.xml><?xml version="1.0" encoding="utf-8"?>
<a:theme xmlns:a="http://schemas.openxmlformats.org/drawingml/2006/main" name="1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6.xml><?xml version="1.0" encoding="utf-8"?>
<a:theme xmlns:a="http://schemas.openxmlformats.org/drawingml/2006/main" name="2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Macintosh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Times New Roman</vt:lpstr>
      <vt:lpstr>uhn</vt:lpstr>
      <vt:lpstr>Title Slide</vt:lpstr>
      <vt:lpstr>1_uhn</vt:lpstr>
      <vt:lpstr>1_Title Slide</vt:lpstr>
      <vt:lpstr>2_uhn</vt:lpstr>
      <vt:lpstr>2_Title Slide</vt:lpstr>
      <vt:lpstr>Office Theme</vt:lpstr>
      <vt:lpstr>TITLE</vt:lpstr>
      <vt:lpstr>Background</vt:lpstr>
      <vt:lpstr>What is a Short Tandem Repeat?</vt:lpstr>
      <vt:lpstr>Introduction</vt:lpstr>
      <vt:lpstr>Point 1</vt:lpstr>
      <vt:lpstr>Point 1 - Problem</vt:lpstr>
      <vt:lpstr>Point 1 - Context</vt:lpstr>
      <vt:lpstr>Point 1 - Solution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Bell, Emma</dc:creator>
  <cp:lastModifiedBy>Bell, Emma</cp:lastModifiedBy>
  <cp:revision>1</cp:revision>
  <dcterms:created xsi:type="dcterms:W3CDTF">2019-06-02T18:41:22Z</dcterms:created>
  <dcterms:modified xsi:type="dcterms:W3CDTF">2020-02-18T13:30:57Z</dcterms:modified>
</cp:coreProperties>
</file>