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FAB-1ABC-4A56-AFC0-2CDFDDA6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FEA30-433D-4B9A-83F7-F0D10E64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149D-4428-4521-876B-B9A11BB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BA29-28C3-45A0-934F-B2FE5EB6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9BA1-D633-41CD-8DBC-94AC3B94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3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3C7D-CCF6-46F6-9F51-DD35F070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CD6E-FB3D-46F6-8FB3-8D6B3B3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FEF7-609F-4B38-8F6A-09707486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006B-F748-46A7-8638-4DAB596F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2811-853C-4910-A752-EA15BC1E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359C3-715B-4F13-9CB9-9646BA2F0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F86B1-0EB6-4FC8-9B63-F7EDD47B3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2F84-8687-4E65-958B-CE292237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2714-6E60-4C24-89AB-AB6F52E4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19ED-0CC1-4363-839F-AC31F3C8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4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AF52-AF5F-4944-82E4-DAE56DC3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D1F3-0205-4D84-91A1-AB604003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34A2-515C-428D-88A7-899E0C4F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7593-6CAD-46C5-BDF5-9C1C5739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DA35-E935-41B6-8AE1-7B29407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1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9D3E-2505-447E-92B3-90CBD05B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24B1-F134-4523-9175-1A4157CE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E704-4334-4AAC-9E5C-E7940823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4AB8-C692-4626-8E71-7584652C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04F4-373D-4CE8-80FF-0B4B8F0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B9D-A269-4DCD-B522-268FF5D5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44A-6967-4452-B9C5-DC11980A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71A13-9AA7-4C02-8EB0-867DB65E4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A83C-AA94-4D94-AD0E-02C2F075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DCB99-74C6-46C5-A6D8-69C0292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BC01-B557-40E9-98BE-AEC7B696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0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02E4-794B-4BA7-B00A-1C82EBF0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1099-0E10-4094-934B-32792AAA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810C7-3D36-4875-8B7C-A62A1BD6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EED26-9E8E-4B73-B1F0-2D47D508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8437A-D4DC-435C-B8D4-D59F8806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05681-2E30-444B-B541-9C1F3001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E6D-F382-4C0B-BD7F-C2C159C0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72014-5E45-4A8E-8996-B02CAF32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4597-5216-4303-8E4B-77DAEC3E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CE2B-9916-461B-9ABE-A6542E43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3765-85D5-4873-B26D-A1B10CEF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9FD0A-2BC5-495F-88BB-90E52819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9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086AA-CB3D-4DF9-A341-3DF5A111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52CB5-2CF2-4FB4-8915-4D2E71E2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E3C6-5FA6-467C-8486-F4FDB762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C448-DF8B-43FC-8A88-5716A19F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10D7-546B-4812-9308-087E6CB8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5A397-F8C8-45B2-98F9-0BB10542E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8C83-F4EB-488D-9E71-3B6C66AE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6D21-74D3-43D6-BF65-DA359BE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988E-1BB2-468A-A8B2-51C13DD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57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220-A7BD-406D-A689-9C71346D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908A-7661-41C8-B90F-D41145BBA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140D-BA9A-4360-B95E-3DA29A8F4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E747-FB29-4B74-B4B8-4E1B0F9B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6127-B362-4BE9-A56F-98FCF778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0074-634B-48A2-A4FC-2C1DCA5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2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66E61-2C2A-4CF1-83C0-E90F990C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AC0C-3894-4A35-AD16-64F76D6A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006E-061F-413B-A13E-DCF8FEC5B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62E4-6DCF-4F6A-A54C-A5E66C790A2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6BA6-9587-4344-AE30-77923E36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8C14-6D37-49D8-84B9-AC235C27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947-73C3-4541-BBD7-B5CEC787B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92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70C1AA8C-8590-41F3-ABE7-CC1B615C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7"/>
          <a:stretch>
            <a:fillRect/>
          </a:stretch>
        </p:blipFill>
        <p:spPr bwMode="auto">
          <a:xfrm>
            <a:off x="0" y="3059113"/>
            <a:ext cx="25146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>
            <a:extLst>
              <a:ext uri="{FF2B5EF4-FFF2-40B4-BE49-F238E27FC236}">
                <a16:creationId xmlns:a16="http://schemas.microsoft.com/office/drawing/2014/main" id="{985ADD18-6736-4689-B5B7-404E0C0B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5"/>
          <a:stretch>
            <a:fillRect/>
          </a:stretch>
        </p:blipFill>
        <p:spPr bwMode="auto">
          <a:xfrm>
            <a:off x="180975" y="4927600"/>
            <a:ext cx="2278063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>
            <a:extLst>
              <a:ext uri="{FF2B5EF4-FFF2-40B4-BE49-F238E27FC236}">
                <a16:creationId xmlns:a16="http://schemas.microsoft.com/office/drawing/2014/main" id="{296D413D-5CE8-4ADF-BEE1-8B927E5E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2"/>
          <a:stretch>
            <a:fillRect/>
          </a:stretch>
        </p:blipFill>
        <p:spPr bwMode="auto">
          <a:xfrm>
            <a:off x="2976563" y="1109663"/>
            <a:ext cx="28130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>
            <a:extLst>
              <a:ext uri="{FF2B5EF4-FFF2-40B4-BE49-F238E27FC236}">
                <a16:creationId xmlns:a16="http://schemas.microsoft.com/office/drawing/2014/main" id="{B0865D00-66E5-486C-BCB9-549E0048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44"/>
          <a:stretch>
            <a:fillRect/>
          </a:stretch>
        </p:blipFill>
        <p:spPr bwMode="auto">
          <a:xfrm>
            <a:off x="3108325" y="3246438"/>
            <a:ext cx="2549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5">
            <a:extLst>
              <a:ext uri="{FF2B5EF4-FFF2-40B4-BE49-F238E27FC236}">
                <a16:creationId xmlns:a16="http://schemas.microsoft.com/office/drawing/2014/main" id="{C6D0CE96-4407-4B95-A9AE-774C94C6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2613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Responders</a:t>
            </a:r>
          </a:p>
        </p:txBody>
      </p:sp>
      <p:sp>
        <p:nvSpPr>
          <p:cNvPr id="29703" name="TextBox 6">
            <a:extLst>
              <a:ext uri="{FF2B5EF4-FFF2-40B4-BE49-F238E27FC236}">
                <a16:creationId xmlns:a16="http://schemas.microsoft.com/office/drawing/2014/main" id="{330A05EE-EC9A-4C10-A1A9-A115947A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582613"/>
            <a:ext cx="192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Non- Responders</a:t>
            </a:r>
          </a:p>
        </p:txBody>
      </p:sp>
      <p:sp>
        <p:nvSpPr>
          <p:cNvPr id="29704" name="TextBox 8">
            <a:extLst>
              <a:ext uri="{FF2B5EF4-FFF2-40B4-BE49-F238E27FC236}">
                <a16:creationId xmlns:a16="http://schemas.microsoft.com/office/drawing/2014/main" id="{346C5E3B-B52C-493E-A425-8DEB16971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77788"/>
            <a:ext cx="45767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PDX-Model and OSCC Cells – 5-AZA Treatment</a:t>
            </a:r>
          </a:p>
        </p:txBody>
      </p:sp>
      <p:pic>
        <p:nvPicPr>
          <p:cNvPr id="29705" name="Picture 9">
            <a:extLst>
              <a:ext uri="{FF2B5EF4-FFF2-40B4-BE49-F238E27FC236}">
                <a16:creationId xmlns:a16="http://schemas.microsoft.com/office/drawing/2014/main" id="{48FD5E71-3AC4-490B-8FB6-04C02F4A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5" y="1030288"/>
            <a:ext cx="2900363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>
            <a:extLst>
              <a:ext uri="{FF2B5EF4-FFF2-40B4-BE49-F238E27FC236}">
                <a16:creationId xmlns:a16="http://schemas.microsoft.com/office/drawing/2014/main" id="{91812DDF-5467-4FA7-BB85-4C2DC026A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9"/>
          <a:stretch>
            <a:fillRect/>
          </a:stretch>
        </p:blipFill>
        <p:spPr bwMode="auto">
          <a:xfrm>
            <a:off x="6765925" y="935038"/>
            <a:ext cx="4611688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>
            <a:extLst>
              <a:ext uri="{FF2B5EF4-FFF2-40B4-BE49-F238E27FC236}">
                <a16:creationId xmlns:a16="http://schemas.microsoft.com/office/drawing/2014/main" id="{6B33D524-D455-4141-B4A2-C0087DE9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5"/>
          <a:stretch>
            <a:fillRect/>
          </a:stretch>
        </p:blipFill>
        <p:spPr bwMode="auto">
          <a:xfrm>
            <a:off x="6977063" y="4152900"/>
            <a:ext cx="44005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7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>
            <a:extLst>
              <a:ext uri="{FF2B5EF4-FFF2-40B4-BE49-F238E27FC236}">
                <a16:creationId xmlns:a16="http://schemas.microsoft.com/office/drawing/2014/main" id="{B34068BF-E076-4005-834E-D2BF8E43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01613"/>
            <a:ext cx="1804988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5-AZA Treatment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37E1D369-2DB9-45FA-A340-38ABD843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1"/>
          <a:stretch>
            <a:fillRect/>
          </a:stretch>
        </p:blipFill>
        <p:spPr bwMode="auto">
          <a:xfrm>
            <a:off x="0" y="698500"/>
            <a:ext cx="8710613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>
            <a:extLst>
              <a:ext uri="{FF2B5EF4-FFF2-40B4-BE49-F238E27FC236}">
                <a16:creationId xmlns:a16="http://schemas.microsoft.com/office/drawing/2014/main" id="{5273F596-D6CF-48BE-9FD0-5508A895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9" t="7768"/>
          <a:stretch>
            <a:fillRect/>
          </a:stretch>
        </p:blipFill>
        <p:spPr bwMode="auto">
          <a:xfrm>
            <a:off x="8710613" y="201613"/>
            <a:ext cx="2332037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>
            <a:extLst>
              <a:ext uri="{FF2B5EF4-FFF2-40B4-BE49-F238E27FC236}">
                <a16:creationId xmlns:a16="http://schemas.microsoft.com/office/drawing/2014/main" id="{179CEC96-07E8-4AFF-B6EC-4A562027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3" y="4724400"/>
            <a:ext cx="34813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>
            <a:extLst>
              <a:ext uri="{FF2B5EF4-FFF2-40B4-BE49-F238E27FC236}">
                <a16:creationId xmlns:a16="http://schemas.microsoft.com/office/drawing/2014/main" id="{CC70CED5-D0AC-446B-975A-A0117BF0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/>
          <a:stretch>
            <a:fillRect/>
          </a:stretch>
        </p:blipFill>
        <p:spPr bwMode="auto">
          <a:xfrm>
            <a:off x="10888663" y="2241550"/>
            <a:ext cx="13033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6">
            <a:extLst>
              <a:ext uri="{FF2B5EF4-FFF2-40B4-BE49-F238E27FC236}">
                <a16:creationId xmlns:a16="http://schemas.microsoft.com/office/drawing/2014/main" id="{A7568A49-3389-4748-8048-A5143AEB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/>
          <a:stretch>
            <a:fillRect/>
          </a:stretch>
        </p:blipFill>
        <p:spPr bwMode="auto">
          <a:xfrm>
            <a:off x="10888663" y="31750"/>
            <a:ext cx="13033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10">
            <a:extLst>
              <a:ext uri="{FF2B5EF4-FFF2-40B4-BE49-F238E27FC236}">
                <a16:creationId xmlns:a16="http://schemas.microsoft.com/office/drawing/2014/main" id="{91C3FEFE-C9DD-4E7B-AFE3-95F5E723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100" y="5010150"/>
            <a:ext cx="1546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000" b="1"/>
              <a:t>AV+/PI-; AV+/PI+;AV-/PI+</a:t>
            </a:r>
          </a:p>
        </p:txBody>
      </p:sp>
      <p:sp>
        <p:nvSpPr>
          <p:cNvPr id="30729" name="TextBox 8">
            <a:extLst>
              <a:ext uri="{FF2B5EF4-FFF2-40B4-BE49-F238E27FC236}">
                <a16:creationId xmlns:a16="http://schemas.microsoft.com/office/drawing/2014/main" id="{4E4AE3CA-2BFD-48D9-9E1A-DE5D0EB7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01613"/>
            <a:ext cx="347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Death Rates: AnnexinV/PI Staining</a:t>
            </a:r>
          </a:p>
        </p:txBody>
      </p:sp>
    </p:spTree>
    <p:extLst>
      <p:ext uri="{BB962C8B-B14F-4D97-AF65-F5344CB8AC3E}">
        <p14:creationId xmlns:p14="http://schemas.microsoft.com/office/powerpoint/2010/main" val="10221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>
            <a:extLst>
              <a:ext uri="{FF2B5EF4-FFF2-40B4-BE49-F238E27FC236}">
                <a16:creationId xmlns:a16="http://schemas.microsoft.com/office/drawing/2014/main" id="{22E0B8F2-6F7B-49DD-9DAD-6660FBF0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097088"/>
            <a:ext cx="8039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E1A5E408-B70A-4423-B0A0-507E7DF27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827588"/>
          <a:ext cx="2397125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ism 5" r:id="rId4" imgW="3740040" imgH="3166920" progId="Prism5.Document">
                  <p:embed/>
                </p:oleObj>
              </mc:Choice>
              <mc:Fallback>
                <p:oleObj name="Prism 5" r:id="rId4" imgW="3740040" imgH="3166920" progId="Prism5.Document">
                  <p:embed/>
                  <p:pic>
                    <p:nvPicPr>
                      <p:cNvPr id="31747" name="Object 2">
                        <a:extLst>
                          <a:ext uri="{FF2B5EF4-FFF2-40B4-BE49-F238E27FC236}">
                            <a16:creationId xmlns:a16="http://schemas.microsoft.com/office/drawing/2014/main" id="{E1A5E408-B70A-4423-B0A0-507E7DF27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27588"/>
                        <a:ext cx="2397125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DF85A859-E221-4743-A03C-1F1283D59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4827588"/>
          <a:ext cx="2384425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5" r:id="rId6" imgW="3721680" imgH="3166920" progId="Prism5.Document">
                  <p:embed/>
                </p:oleObj>
              </mc:Choice>
              <mc:Fallback>
                <p:oleObj name="Prism 5" r:id="rId6" imgW="3721680" imgH="3166920" progId="Prism5.Document">
                  <p:embed/>
                  <p:pic>
                    <p:nvPicPr>
                      <p:cNvPr id="31748" name="Object 3">
                        <a:extLst>
                          <a:ext uri="{FF2B5EF4-FFF2-40B4-BE49-F238E27FC236}">
                            <a16:creationId xmlns:a16="http://schemas.microsoft.com/office/drawing/2014/main" id="{DF85A859-E221-4743-A03C-1F1283D59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827588"/>
                        <a:ext cx="2384425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CF3BDC76-E5F1-4171-BAF7-A0635F5AB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4827588"/>
          <a:ext cx="2397125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5" r:id="rId8" imgW="3740040" imgH="3166920" progId="Prism5.Document">
                  <p:embed/>
                </p:oleObj>
              </mc:Choice>
              <mc:Fallback>
                <p:oleObj name="Prism 5" r:id="rId8" imgW="3740040" imgH="3166920" progId="Prism5.Document">
                  <p:embed/>
                  <p:pic>
                    <p:nvPicPr>
                      <p:cNvPr id="31749" name="Object 4">
                        <a:extLst>
                          <a:ext uri="{FF2B5EF4-FFF2-40B4-BE49-F238E27FC236}">
                            <a16:creationId xmlns:a16="http://schemas.microsoft.com/office/drawing/2014/main" id="{CF3BDC76-E5F1-4171-BAF7-A0635F5AB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827588"/>
                        <a:ext cx="2397125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5">
            <a:extLst>
              <a:ext uri="{FF2B5EF4-FFF2-40B4-BE49-F238E27FC236}">
                <a16:creationId xmlns:a16="http://schemas.microsoft.com/office/drawing/2014/main" id="{7CD23D2C-B75B-4EA4-8865-286E80BE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01613"/>
            <a:ext cx="1804988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5-AZA Treatment</a:t>
            </a:r>
          </a:p>
        </p:txBody>
      </p:sp>
      <p:sp>
        <p:nvSpPr>
          <p:cNvPr id="31751" name="TextBox 6">
            <a:extLst>
              <a:ext uri="{FF2B5EF4-FFF2-40B4-BE49-F238E27FC236}">
                <a16:creationId xmlns:a16="http://schemas.microsoft.com/office/drawing/2014/main" id="{432EB582-44E4-493E-93D3-B41C68B8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201613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Proliferation Assay: CTV Staining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89B9D-150F-4A28-9584-EFAF91B9C9D8}"/>
              </a:ext>
            </a:extLst>
          </p:cNvPr>
          <p:cNvCxnSpPr>
            <a:cxnSpLocks/>
          </p:cNvCxnSpPr>
          <p:nvPr/>
        </p:nvCxnSpPr>
        <p:spPr>
          <a:xfrm>
            <a:off x="3478213" y="887413"/>
            <a:ext cx="6411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6C9E8C-3B90-4F2F-B84D-B6DF6E2D7293}"/>
              </a:ext>
            </a:extLst>
          </p:cNvPr>
          <p:cNvCxnSpPr>
            <a:cxnSpLocks/>
          </p:cNvCxnSpPr>
          <p:nvPr/>
        </p:nvCxnSpPr>
        <p:spPr>
          <a:xfrm>
            <a:off x="3478213" y="727075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6E5789-01D1-4D91-BE54-C67C4BA5CF91}"/>
              </a:ext>
            </a:extLst>
          </p:cNvPr>
          <p:cNvCxnSpPr>
            <a:cxnSpLocks/>
          </p:cNvCxnSpPr>
          <p:nvPr/>
        </p:nvCxnSpPr>
        <p:spPr>
          <a:xfrm>
            <a:off x="4533900" y="727075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334F6-6659-4C1E-AFE2-FFF46E4EF8A0}"/>
              </a:ext>
            </a:extLst>
          </p:cNvPr>
          <p:cNvCxnSpPr>
            <a:cxnSpLocks/>
          </p:cNvCxnSpPr>
          <p:nvPr/>
        </p:nvCxnSpPr>
        <p:spPr>
          <a:xfrm>
            <a:off x="5586413" y="727075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251CD2-FAD9-4EFD-8426-258EAD319434}"/>
              </a:ext>
            </a:extLst>
          </p:cNvPr>
          <p:cNvCxnSpPr>
            <a:cxnSpLocks/>
          </p:cNvCxnSpPr>
          <p:nvPr/>
        </p:nvCxnSpPr>
        <p:spPr>
          <a:xfrm>
            <a:off x="6643688" y="727075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813E-7E58-4814-A782-5294E96EADFE}"/>
              </a:ext>
            </a:extLst>
          </p:cNvPr>
          <p:cNvCxnSpPr>
            <a:cxnSpLocks/>
          </p:cNvCxnSpPr>
          <p:nvPr/>
        </p:nvCxnSpPr>
        <p:spPr>
          <a:xfrm>
            <a:off x="7780338" y="722313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9B3F0-FB26-4C33-94FE-1B0764ED1D6B}"/>
              </a:ext>
            </a:extLst>
          </p:cNvPr>
          <p:cNvCxnSpPr>
            <a:cxnSpLocks/>
          </p:cNvCxnSpPr>
          <p:nvPr/>
        </p:nvCxnSpPr>
        <p:spPr>
          <a:xfrm>
            <a:off x="8832850" y="722313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89C0E7-D6F0-4F85-853D-602D707CCAA8}"/>
              </a:ext>
            </a:extLst>
          </p:cNvPr>
          <p:cNvCxnSpPr>
            <a:cxnSpLocks/>
          </p:cNvCxnSpPr>
          <p:nvPr/>
        </p:nvCxnSpPr>
        <p:spPr>
          <a:xfrm>
            <a:off x="9890125" y="722313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6202C2-0CE1-4E5F-9DC3-F25B21F4FACA}"/>
              </a:ext>
            </a:extLst>
          </p:cNvPr>
          <p:cNvSpPr txBox="1"/>
          <p:nvPr/>
        </p:nvSpPr>
        <p:spPr>
          <a:xfrm>
            <a:off x="4327525" y="1062038"/>
            <a:ext cx="36036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DC572-D616-41E6-999C-F784A2EE7B33}"/>
              </a:ext>
            </a:extLst>
          </p:cNvPr>
          <p:cNvSpPr txBox="1"/>
          <p:nvPr/>
        </p:nvSpPr>
        <p:spPr>
          <a:xfrm>
            <a:off x="5389563" y="1062038"/>
            <a:ext cx="36195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3EBD7-18FA-4FE1-A553-E67E87A570CD}"/>
              </a:ext>
            </a:extLst>
          </p:cNvPr>
          <p:cNvSpPr txBox="1"/>
          <p:nvPr/>
        </p:nvSpPr>
        <p:spPr>
          <a:xfrm>
            <a:off x="6499225" y="1057275"/>
            <a:ext cx="3619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88D68-D608-430B-8F20-4FE0320190E3}"/>
              </a:ext>
            </a:extLst>
          </p:cNvPr>
          <p:cNvSpPr txBox="1"/>
          <p:nvPr/>
        </p:nvSpPr>
        <p:spPr>
          <a:xfrm>
            <a:off x="7573963" y="1057275"/>
            <a:ext cx="3603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CED99-C29B-4C47-922C-A50CC66C879B}"/>
              </a:ext>
            </a:extLst>
          </p:cNvPr>
          <p:cNvSpPr txBox="1"/>
          <p:nvPr/>
        </p:nvSpPr>
        <p:spPr>
          <a:xfrm>
            <a:off x="8658225" y="1057275"/>
            <a:ext cx="3619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BECC1-2003-44F8-B941-E4FF86E8C192}"/>
              </a:ext>
            </a:extLst>
          </p:cNvPr>
          <p:cNvSpPr txBox="1"/>
          <p:nvPr/>
        </p:nvSpPr>
        <p:spPr>
          <a:xfrm>
            <a:off x="9691688" y="1068388"/>
            <a:ext cx="3603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D5</a:t>
            </a:r>
          </a:p>
        </p:txBody>
      </p:sp>
      <p:sp>
        <p:nvSpPr>
          <p:cNvPr id="31766" name="TextBox 21">
            <a:extLst>
              <a:ext uri="{FF2B5EF4-FFF2-40B4-BE49-F238E27FC236}">
                <a16:creationId xmlns:a16="http://schemas.microsoft.com/office/drawing/2014/main" id="{630EAD93-D697-4D5B-ACB0-C67C60AB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068388"/>
            <a:ext cx="839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Plate Cells</a:t>
            </a:r>
          </a:p>
        </p:txBody>
      </p:sp>
      <p:sp>
        <p:nvSpPr>
          <p:cNvPr id="31767" name="TextBox 22">
            <a:extLst>
              <a:ext uri="{FF2B5EF4-FFF2-40B4-BE49-F238E27FC236}">
                <a16:creationId xmlns:a16="http://schemas.microsoft.com/office/drawing/2014/main" id="{5D1E1E0C-76F2-4B57-A6BC-ED473329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1344613"/>
            <a:ext cx="862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Add 5-AZA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1</a:t>
            </a:r>
            <a:r>
              <a:rPr lang="en-CA" altLang="en-US" sz="1200" b="1" baseline="30000"/>
              <a:t>st</a:t>
            </a:r>
            <a:r>
              <a:rPr lang="en-CA" altLang="en-US" sz="1200" b="1"/>
              <a:t> dose</a:t>
            </a:r>
          </a:p>
        </p:txBody>
      </p:sp>
      <p:sp>
        <p:nvSpPr>
          <p:cNvPr id="31768" name="TextBox 23">
            <a:extLst>
              <a:ext uri="{FF2B5EF4-FFF2-40B4-BE49-F238E27FC236}">
                <a16:creationId xmlns:a16="http://schemas.microsoft.com/office/drawing/2014/main" id="{99C72B5E-0361-4F0E-A05B-76BAF963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133350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Add 5-AZA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2</a:t>
            </a:r>
            <a:r>
              <a:rPr lang="en-CA" altLang="en-US" sz="1200" b="1" baseline="30000"/>
              <a:t>nd</a:t>
            </a:r>
            <a:r>
              <a:rPr lang="en-CA" altLang="en-US" sz="1200" b="1"/>
              <a:t> dose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4539ED-5E12-433B-ACB7-B3BE274A45B3}"/>
              </a:ext>
            </a:extLst>
          </p:cNvPr>
          <p:cNvSpPr/>
          <p:nvPr/>
        </p:nvSpPr>
        <p:spPr>
          <a:xfrm>
            <a:off x="9694863" y="1068388"/>
            <a:ext cx="357187" cy="312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31770" name="TextBox 25">
            <a:extLst>
              <a:ext uri="{FF2B5EF4-FFF2-40B4-BE49-F238E27FC236}">
                <a16:creationId xmlns:a16="http://schemas.microsoft.com/office/drawing/2014/main" id="{AB44CE99-4A66-4FD8-A73A-D0FA93A5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057275"/>
            <a:ext cx="987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200" b="1"/>
              <a:t>CTV Staining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F62356-E7AE-4569-9661-1CF7E573AA5C}"/>
              </a:ext>
            </a:extLst>
          </p:cNvPr>
          <p:cNvCxnSpPr>
            <a:stCxn id="31770" idx="3"/>
            <a:endCxn id="31766" idx="1"/>
          </p:cNvCxnSpPr>
          <p:nvPr/>
        </p:nvCxnSpPr>
        <p:spPr>
          <a:xfrm>
            <a:off x="2622550" y="1195388"/>
            <a:ext cx="436563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1">
            <a:extLst>
              <a:ext uri="{FF2B5EF4-FFF2-40B4-BE49-F238E27FC236}">
                <a16:creationId xmlns:a16="http://schemas.microsoft.com/office/drawing/2014/main" id="{2C7988AE-421E-425B-82D1-1A9C88BA8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647700"/>
          <a:ext cx="32861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rism 5" r:id="rId3" imgW="3410640" imgH="2976480" progId="Prism5.Document">
                  <p:embed/>
                </p:oleObj>
              </mc:Choice>
              <mc:Fallback>
                <p:oleObj name="Prism 5" r:id="rId3" imgW="3410640" imgH="2976480" progId="Prism5.Document">
                  <p:embed/>
                  <p:pic>
                    <p:nvPicPr>
                      <p:cNvPr id="32770" name="Object 1">
                        <a:extLst>
                          <a:ext uri="{FF2B5EF4-FFF2-40B4-BE49-F238E27FC236}">
                            <a16:creationId xmlns:a16="http://schemas.microsoft.com/office/drawing/2014/main" id="{2C7988AE-421E-425B-82D1-1A9C88BA8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647700"/>
                        <a:ext cx="3286125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8">
            <a:extLst>
              <a:ext uri="{FF2B5EF4-FFF2-40B4-BE49-F238E27FC236}">
                <a16:creationId xmlns:a16="http://schemas.microsoft.com/office/drawing/2014/main" id="{9B2AA52E-001B-416E-B917-8DEE66962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833438"/>
          <a:ext cx="4873625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rism 5" r:id="rId5" imgW="4874040" imgH="5363280" progId="Prism5.Document">
                  <p:embed/>
                </p:oleObj>
              </mc:Choice>
              <mc:Fallback>
                <p:oleObj name="Prism 5" r:id="rId5" imgW="4874040" imgH="5363280" progId="Prism5.Document">
                  <p:embed/>
                  <p:pic>
                    <p:nvPicPr>
                      <p:cNvPr id="32771" name="Object 8">
                        <a:extLst>
                          <a:ext uri="{FF2B5EF4-FFF2-40B4-BE49-F238E27FC236}">
                            <a16:creationId xmlns:a16="http://schemas.microsoft.com/office/drawing/2014/main" id="{9B2AA52E-001B-416E-B917-8DEE66962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833438"/>
                        <a:ext cx="4873625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>
            <a:extLst>
              <a:ext uri="{FF2B5EF4-FFF2-40B4-BE49-F238E27FC236}">
                <a16:creationId xmlns:a16="http://schemas.microsoft.com/office/drawing/2014/main" id="{7274979B-2151-4481-B571-DEDC5AE75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3514725"/>
          <a:ext cx="4452937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ism 5" r:id="rId7" imgW="4452840" imgH="2965680" progId="Prism5.Document">
                  <p:embed/>
                </p:oleObj>
              </mc:Choice>
              <mc:Fallback>
                <p:oleObj name="Prism 5" r:id="rId7" imgW="4452840" imgH="2965680" progId="Prism5.Document">
                  <p:embed/>
                  <p:pic>
                    <p:nvPicPr>
                      <p:cNvPr id="32772" name="Object 3">
                        <a:extLst>
                          <a:ext uri="{FF2B5EF4-FFF2-40B4-BE49-F238E27FC236}">
                            <a16:creationId xmlns:a16="http://schemas.microsoft.com/office/drawing/2014/main" id="{7274979B-2151-4481-B571-DEDC5AE75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514725"/>
                        <a:ext cx="4452937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4">
            <a:extLst>
              <a:ext uri="{FF2B5EF4-FFF2-40B4-BE49-F238E27FC236}">
                <a16:creationId xmlns:a16="http://schemas.microsoft.com/office/drawing/2014/main" id="{8D907B77-3BEB-4606-9272-951206C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01613"/>
            <a:ext cx="1804988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5-AZA Treatment</a:t>
            </a:r>
          </a:p>
        </p:txBody>
      </p:sp>
    </p:spTree>
    <p:extLst>
      <p:ext uri="{BB962C8B-B14F-4D97-AF65-F5344CB8AC3E}">
        <p14:creationId xmlns:p14="http://schemas.microsoft.com/office/powerpoint/2010/main" val="12698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69210A5D-7ED8-4CBF-8ACE-BDA286B1A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01613"/>
            <a:ext cx="1804988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/>
              <a:t>5-AZA Treatment</a:t>
            </a:r>
          </a:p>
        </p:txBody>
      </p:sp>
      <p:graphicFrame>
        <p:nvGraphicFramePr>
          <p:cNvPr id="33795" name="Object 1">
            <a:extLst>
              <a:ext uri="{FF2B5EF4-FFF2-40B4-BE49-F238E27FC236}">
                <a16:creationId xmlns:a16="http://schemas.microsoft.com/office/drawing/2014/main" id="{0A6C6480-314F-4FBB-8803-FA9F19804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260350"/>
          <a:ext cx="52752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rism 5" r:id="rId3" imgW="5275800" imgH="3295080" progId="Prism5.Document">
                  <p:embed/>
                </p:oleObj>
              </mc:Choice>
              <mc:Fallback>
                <p:oleObj name="Prism 5" r:id="rId3" imgW="5275800" imgH="3295080" progId="Prism5.Document">
                  <p:embed/>
                  <p:pic>
                    <p:nvPicPr>
                      <p:cNvPr id="33795" name="Object 1">
                        <a:extLst>
                          <a:ext uri="{FF2B5EF4-FFF2-40B4-BE49-F238E27FC236}">
                            <a16:creationId xmlns:a16="http://schemas.microsoft.com/office/drawing/2014/main" id="{0A6C6480-314F-4FBB-8803-FA9F19804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60350"/>
                        <a:ext cx="52752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7">
            <a:extLst>
              <a:ext uri="{FF2B5EF4-FFF2-40B4-BE49-F238E27FC236}">
                <a16:creationId xmlns:a16="http://schemas.microsoft.com/office/drawing/2014/main" id="{23F6BFED-4D8A-4538-A3FC-A83A30D52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263525"/>
          <a:ext cx="52752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rism 5" r:id="rId5" imgW="5275800" imgH="3295080" progId="Prism5.Document">
                  <p:embed/>
                </p:oleObj>
              </mc:Choice>
              <mc:Fallback>
                <p:oleObj name="Prism 5" r:id="rId5" imgW="5275800" imgH="3295080" progId="Prism5.Document">
                  <p:embed/>
                  <p:pic>
                    <p:nvPicPr>
                      <p:cNvPr id="33796" name="Object 7">
                        <a:extLst>
                          <a:ext uri="{FF2B5EF4-FFF2-40B4-BE49-F238E27FC236}">
                            <a16:creationId xmlns:a16="http://schemas.microsoft.com/office/drawing/2014/main" id="{23F6BFED-4D8A-4538-A3FC-A83A30D52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63525"/>
                        <a:ext cx="5275262" cy="329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293B8D6D-08BB-45F4-AEA7-BA143AB1B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617913"/>
          <a:ext cx="52752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rism 5" r:id="rId7" imgW="5275800" imgH="3295080" progId="Prism5.Document">
                  <p:embed/>
                </p:oleObj>
              </mc:Choice>
              <mc:Fallback>
                <p:oleObj name="Prism 5" r:id="rId7" imgW="5275800" imgH="3295080" progId="Prism5.Document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293B8D6D-08BB-45F4-AEA7-BA143AB1B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617913"/>
                        <a:ext cx="5275262" cy="329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EC3919E5-140E-4705-9F90-ABA93A724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3614738"/>
          <a:ext cx="52752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rism 5" r:id="rId9" imgW="5275800" imgH="3295080" progId="Prism5.Document">
                  <p:embed/>
                </p:oleObj>
              </mc:Choice>
              <mc:Fallback>
                <p:oleObj name="Prism 5" r:id="rId9" imgW="5275800" imgH="3295080" progId="Prism5.Document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EC3919E5-140E-4705-9F90-ABA93A724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3614738"/>
                        <a:ext cx="5275262" cy="329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7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B78B6-0DFF-4734-A1F9-2CD96591E31F}"/>
              </a:ext>
            </a:extLst>
          </p:cNvPr>
          <p:cNvSpPr txBox="1"/>
          <p:nvPr/>
        </p:nvSpPr>
        <p:spPr>
          <a:xfrm>
            <a:off x="264160" y="914400"/>
            <a:ext cx="5532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 err="1"/>
              <a:t>RNAseq</a:t>
            </a:r>
            <a:r>
              <a:rPr lang="en-CA" dirty="0"/>
              <a:t> – Done (PDX-Tumors and OSCC Cells)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EPIC Methylome – Done (PDX-Tumors and OSCC Cells)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616FC41-E56F-412C-85FC-7B0A6B2F7FB9}"/>
              </a:ext>
            </a:extLst>
          </p:cNvPr>
          <p:cNvSpPr/>
          <p:nvPr/>
        </p:nvSpPr>
        <p:spPr>
          <a:xfrm>
            <a:off x="6035040" y="873760"/>
            <a:ext cx="243840" cy="1097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FDC58-DE27-4818-928F-D8CF3BD21522}"/>
              </a:ext>
            </a:extLst>
          </p:cNvPr>
          <p:cNvSpPr txBox="1"/>
          <p:nvPr/>
        </p:nvSpPr>
        <p:spPr>
          <a:xfrm>
            <a:off x="6974230" y="1140986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Integrated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1B572F-DB08-4621-9BA5-5589C9AB78BE}"/>
              </a:ext>
            </a:extLst>
          </p:cNvPr>
          <p:cNvGrpSpPr/>
          <p:nvPr/>
        </p:nvGrpSpPr>
        <p:grpSpPr>
          <a:xfrm>
            <a:off x="4134990" y="1754326"/>
            <a:ext cx="7376027" cy="4911240"/>
            <a:chOff x="4134990" y="1754326"/>
            <a:chExt cx="7376027" cy="491124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3012C-69EC-4185-9ADA-1171AD2B910C}"/>
                </a:ext>
              </a:extLst>
            </p:cNvPr>
            <p:cNvCxnSpPr/>
            <p:nvPr/>
          </p:nvCxnSpPr>
          <p:spPr>
            <a:xfrm flipH="1">
              <a:off x="5796444" y="1791563"/>
              <a:ext cx="1681316" cy="11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0828E4-B0FE-48C5-A57A-08ED8032B5A0}"/>
                </a:ext>
              </a:extLst>
            </p:cNvPr>
            <p:cNvCxnSpPr>
              <a:cxnSpLocks/>
            </p:cNvCxnSpPr>
            <p:nvPr/>
          </p:nvCxnSpPr>
          <p:spPr>
            <a:xfrm>
              <a:off x="8391833" y="1754326"/>
              <a:ext cx="1681316" cy="11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151257-6396-4E14-AE5D-14A9A6F8219B}"/>
                </a:ext>
              </a:extLst>
            </p:cNvPr>
            <p:cNvSpPr txBox="1"/>
            <p:nvPr/>
          </p:nvSpPr>
          <p:spPr>
            <a:xfrm>
              <a:off x="4873436" y="3110577"/>
              <a:ext cx="20217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Supervised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6B2864-0ED3-4690-80F4-0DB5ABA93DDC}"/>
                </a:ext>
              </a:extLst>
            </p:cNvPr>
            <p:cNvSpPr txBox="1"/>
            <p:nvPr/>
          </p:nvSpPr>
          <p:spPr>
            <a:xfrm>
              <a:off x="4548210" y="3598594"/>
              <a:ext cx="2516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Viral Mimicry Signatures </a:t>
              </a:r>
            </a:p>
            <a:p>
              <a:pPr algn="ctr"/>
              <a:r>
                <a:rPr lang="en-CA" dirty="0"/>
                <a:t>and Response for 5-AZA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A5E6FE-5E0A-480D-8698-6FDF40C8530D}"/>
                </a:ext>
              </a:extLst>
            </p:cNvPr>
            <p:cNvSpPr txBox="1"/>
            <p:nvPr/>
          </p:nvSpPr>
          <p:spPr>
            <a:xfrm>
              <a:off x="4547721" y="4541738"/>
              <a:ext cx="24974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Embryogenesis-related Pathways and Response for 5-AZA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0C5E4-0E61-45AC-A97C-518141C19282}"/>
                </a:ext>
              </a:extLst>
            </p:cNvPr>
            <p:cNvSpPr txBox="1"/>
            <p:nvPr/>
          </p:nvSpPr>
          <p:spPr>
            <a:xfrm>
              <a:off x="9013571" y="3110577"/>
              <a:ext cx="227498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Unsupervised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F58695-8D80-4CF2-9524-B53972579988}"/>
                </a:ext>
              </a:extLst>
            </p:cNvPr>
            <p:cNvSpPr txBox="1"/>
            <p:nvPr/>
          </p:nvSpPr>
          <p:spPr>
            <a:xfrm>
              <a:off x="4134990" y="5742236"/>
              <a:ext cx="3342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Enrichment analysis to see what pathways can discriminate responders and non-responders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95377F-1D90-4A4B-8378-D4E5150654E2}"/>
                </a:ext>
              </a:extLst>
            </p:cNvPr>
            <p:cNvSpPr txBox="1"/>
            <p:nvPr/>
          </p:nvSpPr>
          <p:spPr>
            <a:xfrm>
              <a:off x="9013571" y="3701643"/>
              <a:ext cx="2497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Clusters of responders and non-responders?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DA8FC-D87B-45FE-9798-8D1DA5412B88}"/>
                </a:ext>
              </a:extLst>
            </p:cNvPr>
            <p:cNvSpPr txBox="1"/>
            <p:nvPr/>
          </p:nvSpPr>
          <p:spPr>
            <a:xfrm>
              <a:off x="8902339" y="4507736"/>
              <a:ext cx="24974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What pathways can discriminate responders and non-responders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9C44E4-9673-453E-B38A-2FC891D1C8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062" y="4285565"/>
              <a:ext cx="0" cy="26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C2D65A-16A9-48A2-9DD5-A97B1AE38160}"/>
              </a:ext>
            </a:extLst>
          </p:cNvPr>
          <p:cNvGrpSpPr/>
          <p:nvPr/>
        </p:nvGrpSpPr>
        <p:grpSpPr>
          <a:xfrm>
            <a:off x="673479" y="2668726"/>
            <a:ext cx="3207641" cy="3996840"/>
            <a:chOff x="673479" y="2668726"/>
            <a:chExt cx="3207641" cy="3996840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E339FA66-244E-41C9-B105-A5448E7F1E35}"/>
                </a:ext>
              </a:extLst>
            </p:cNvPr>
            <p:cNvSpPr/>
            <p:nvPr/>
          </p:nvSpPr>
          <p:spPr>
            <a:xfrm>
              <a:off x="3596640" y="2668726"/>
              <a:ext cx="284480" cy="39968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94677C-CC5A-4F3B-8931-D506FB3710F4}"/>
                </a:ext>
              </a:extLst>
            </p:cNvPr>
            <p:cNvSpPr txBox="1"/>
            <p:nvPr/>
          </p:nvSpPr>
          <p:spPr>
            <a:xfrm>
              <a:off x="673479" y="2926080"/>
              <a:ext cx="258505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Modulate pathways involved in 5-AZA response and resistance</a:t>
              </a:r>
            </a:p>
            <a:p>
              <a:pPr algn="ctr"/>
              <a:endParaRPr lang="en-CA" dirty="0"/>
            </a:p>
            <a:p>
              <a:pPr marL="285750" indent="-285750">
                <a:buFontTx/>
                <a:buChar char="-"/>
              </a:pPr>
              <a:r>
                <a:rPr lang="en-CA" dirty="0"/>
                <a:t>In vitro assays</a:t>
              </a:r>
            </a:p>
            <a:p>
              <a:pPr marL="742950" lvl="1" indent="-285750">
                <a:buFontTx/>
                <a:buChar char="-"/>
              </a:pPr>
              <a:r>
                <a:rPr lang="en-CA" dirty="0"/>
                <a:t>KD</a:t>
              </a:r>
            </a:p>
            <a:p>
              <a:pPr marL="742950" lvl="1" indent="-285750">
                <a:buFontTx/>
                <a:buChar char="-"/>
              </a:pPr>
              <a:r>
                <a:rPr lang="en-CA" dirty="0"/>
                <a:t>Transductions</a:t>
              </a:r>
            </a:p>
            <a:p>
              <a:pPr marL="742950" lvl="1" indent="-285750">
                <a:buFontTx/>
                <a:buChar char="-"/>
              </a:pPr>
              <a:endParaRPr lang="en-CA" dirty="0"/>
            </a:p>
            <a:p>
              <a:pPr marL="285750" indent="-285750">
                <a:buFontTx/>
                <a:buChar char="-"/>
              </a:pPr>
              <a:r>
                <a:rPr lang="en-CA" dirty="0"/>
                <a:t>In vivo assays</a:t>
              </a:r>
            </a:p>
            <a:p>
              <a:pPr marL="742950" lvl="1" indent="-285750">
                <a:buFontTx/>
                <a:buChar char="-"/>
              </a:pPr>
              <a:r>
                <a:rPr lang="en-CA" dirty="0"/>
                <a:t>PDX-Tumors </a:t>
              </a:r>
            </a:p>
            <a:p>
              <a:pPr marL="742950" lvl="1" indent="-285750">
                <a:buFontTx/>
                <a:buChar char="-"/>
              </a:pPr>
              <a:r>
                <a:rPr lang="en-CA" dirty="0"/>
                <a:t>Inhibitors agents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Prism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Isabela Gonzaga</dc:creator>
  <cp:lastModifiedBy>Gonzaga, Isabela</cp:lastModifiedBy>
  <cp:revision>2</cp:revision>
  <dcterms:created xsi:type="dcterms:W3CDTF">2017-11-15T00:56:01Z</dcterms:created>
  <dcterms:modified xsi:type="dcterms:W3CDTF">2021-04-20T14:41:52Z</dcterms:modified>
</cp:coreProperties>
</file>