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5143500" cx="9144000"/>
  <p:notesSz cx="6858000" cy="9144000"/>
  <p:embeddedFontLst>
    <p:embeddedFont>
      <p:font typeface="Amatic SC"/>
      <p:regular r:id="rId45"/>
      <p:bold r:id="rId46"/>
    </p:embeddedFont>
    <p:embeddedFont>
      <p:font typeface="Source Code Pro"/>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font" Target="fonts/AmaticSC-bold.fntdata"/><Relationship Id="rId23" Type="http://schemas.openxmlformats.org/officeDocument/2006/relationships/slide" Target="slides/slide19.xml"/><Relationship Id="rId45" Type="http://schemas.openxmlformats.org/officeDocument/2006/relationships/font" Target="fonts/AmaticSC-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schemas.openxmlformats.org/officeDocument/2006/relationships/font" Target="fonts/SourceCodePro-bold.fntdata"/><Relationship Id="rId25" Type="http://schemas.openxmlformats.org/officeDocument/2006/relationships/slide" Target="slides/slide21.xml"/><Relationship Id="rId47" Type="http://schemas.openxmlformats.org/officeDocument/2006/relationships/font" Target="fonts/SourceCodePro-regular.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Shape 3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7" name="Shape 3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7" name="Shape 3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REPLACE SECOND IMAGE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Shape 4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4" name="Shape 4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0" name="Shape 4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Shape 4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6" name="Shape 4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rIns="91425" wrap="square" tIns="91425"/>
          <a:lstStyle>
            <a:lvl1pPr lvl="0" algn="ctr">
              <a:spcBef>
                <a:spcPts val="0"/>
              </a:spcBef>
              <a:buSzPts val="8000"/>
              <a:buNone/>
              <a:defRPr sz="8000"/>
            </a:lvl1pPr>
            <a:lvl2pPr lvl="1" algn="ctr">
              <a:spcBef>
                <a:spcPts val="0"/>
              </a:spcBef>
              <a:buSzPts val="8000"/>
              <a:buNone/>
              <a:defRPr sz="8000"/>
            </a:lvl2pPr>
            <a:lvl3pPr lvl="2" algn="ctr">
              <a:spcBef>
                <a:spcPts val="0"/>
              </a:spcBef>
              <a:buSzPts val="8000"/>
              <a:buNone/>
              <a:defRPr sz="8000"/>
            </a:lvl3pPr>
            <a:lvl4pPr lvl="3" algn="ctr">
              <a:spcBef>
                <a:spcPts val="0"/>
              </a:spcBef>
              <a:buSzPts val="8000"/>
              <a:buNone/>
              <a:defRPr sz="8000"/>
            </a:lvl4pPr>
            <a:lvl5pPr lvl="4" algn="ctr">
              <a:spcBef>
                <a:spcPts val="0"/>
              </a:spcBef>
              <a:buSzPts val="8000"/>
              <a:buNone/>
              <a:defRPr sz="8000"/>
            </a:lvl5pPr>
            <a:lvl6pPr lvl="5" algn="ctr">
              <a:spcBef>
                <a:spcPts val="0"/>
              </a:spcBef>
              <a:buSzPts val="8000"/>
              <a:buNone/>
              <a:defRPr sz="8000"/>
            </a:lvl6pPr>
            <a:lvl7pPr lvl="6" algn="ctr">
              <a:spcBef>
                <a:spcPts val="0"/>
              </a:spcBef>
              <a:buSzPts val="8000"/>
              <a:buNone/>
              <a:defRPr sz="8000"/>
            </a:lvl7pPr>
            <a:lvl8pPr lvl="7" algn="ctr">
              <a:spcBef>
                <a:spcPts val="0"/>
              </a:spcBef>
              <a:buSzPts val="8000"/>
              <a:buNone/>
              <a:defRPr sz="8000"/>
            </a:lvl8pPr>
            <a:lvl9pPr lvl="8" algn="ctr">
              <a:spcBef>
                <a:spcPts val="0"/>
              </a:spcBef>
              <a:buSzPts val="8000"/>
              <a:buNone/>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p:spPr>
        <p:txBody>
          <a:bodyPr anchorCtr="0" anchor="b" bIns="91425" lIns="91425" rIns="91425" wrap="square" tIns="91425"/>
          <a:lstStyle>
            <a:lvl1pPr lvl="0" algn="ctr">
              <a:spcBef>
                <a:spcPts val="0"/>
              </a:spcBef>
              <a:buClr>
                <a:schemeClr val="lt1"/>
              </a:buClr>
              <a:buSzPts val="12000"/>
              <a:buNone/>
              <a:defRPr sz="12000">
                <a:solidFill>
                  <a:schemeClr val="lt1"/>
                </a:solidFill>
              </a:defRPr>
            </a:lvl1pPr>
            <a:lvl2pPr lvl="1" algn="ctr">
              <a:spcBef>
                <a:spcPts val="0"/>
              </a:spcBef>
              <a:buClr>
                <a:schemeClr val="lt1"/>
              </a:buClr>
              <a:buSzPts val="12000"/>
              <a:buNone/>
              <a:defRPr sz="12000">
                <a:solidFill>
                  <a:schemeClr val="lt1"/>
                </a:solidFill>
              </a:defRPr>
            </a:lvl2pPr>
            <a:lvl3pPr lvl="2" algn="ctr">
              <a:spcBef>
                <a:spcPts val="0"/>
              </a:spcBef>
              <a:buClr>
                <a:schemeClr val="lt1"/>
              </a:buClr>
              <a:buSzPts val="12000"/>
              <a:buNone/>
              <a:defRPr sz="12000">
                <a:solidFill>
                  <a:schemeClr val="lt1"/>
                </a:solidFill>
              </a:defRPr>
            </a:lvl3pPr>
            <a:lvl4pPr lvl="3" algn="ctr">
              <a:spcBef>
                <a:spcPts val="0"/>
              </a:spcBef>
              <a:buClr>
                <a:schemeClr val="lt1"/>
              </a:buClr>
              <a:buSzPts val="12000"/>
              <a:buNone/>
              <a:defRPr sz="12000">
                <a:solidFill>
                  <a:schemeClr val="lt1"/>
                </a:solidFill>
              </a:defRPr>
            </a:lvl4pPr>
            <a:lvl5pPr lvl="4" algn="ctr">
              <a:spcBef>
                <a:spcPts val="0"/>
              </a:spcBef>
              <a:buClr>
                <a:schemeClr val="lt1"/>
              </a:buClr>
              <a:buSzPts val="12000"/>
              <a:buNone/>
              <a:defRPr sz="12000">
                <a:solidFill>
                  <a:schemeClr val="lt1"/>
                </a:solidFill>
              </a:defRPr>
            </a:lvl5pPr>
            <a:lvl6pPr lvl="5" algn="ctr">
              <a:spcBef>
                <a:spcPts val="0"/>
              </a:spcBef>
              <a:buClr>
                <a:schemeClr val="lt1"/>
              </a:buClr>
              <a:buSzPts val="12000"/>
              <a:buNone/>
              <a:defRPr sz="12000">
                <a:solidFill>
                  <a:schemeClr val="lt1"/>
                </a:solidFill>
              </a:defRPr>
            </a:lvl6pPr>
            <a:lvl7pPr lvl="6" algn="ctr">
              <a:spcBef>
                <a:spcPts val="0"/>
              </a:spcBef>
              <a:buClr>
                <a:schemeClr val="lt1"/>
              </a:buClr>
              <a:buSzPts val="12000"/>
              <a:buNone/>
              <a:defRPr sz="12000">
                <a:solidFill>
                  <a:schemeClr val="lt1"/>
                </a:solidFill>
              </a:defRPr>
            </a:lvl7pPr>
            <a:lvl8pPr lvl="7" algn="ctr">
              <a:spcBef>
                <a:spcPts val="0"/>
              </a:spcBef>
              <a:buClr>
                <a:schemeClr val="lt1"/>
              </a:buClr>
              <a:buSzPts val="12000"/>
              <a:buNone/>
              <a:defRPr sz="12000">
                <a:solidFill>
                  <a:schemeClr val="lt1"/>
                </a:solidFill>
              </a:defRPr>
            </a:lvl8pPr>
            <a:lvl9pPr lvl="8" algn="ctr">
              <a:spcBef>
                <a:spcPts val="0"/>
              </a:spcBef>
              <a:buClr>
                <a:schemeClr val="lt1"/>
              </a:buClr>
              <a:buSzPts val="12000"/>
              <a:buNone/>
              <a:defRPr sz="12000">
                <a:solidFill>
                  <a:schemeClr val="lt1"/>
                </a:solidFill>
              </a:defRPr>
            </a:lvl9pPr>
          </a:lstStyle>
          <a:p/>
        </p:txBody>
      </p:sp>
      <p:sp>
        <p:nvSpPr>
          <p:cNvPr id="48" name="Shape 48"/>
          <p:cNvSpPr txBox="1"/>
          <p:nvPr>
            <p:ph idx="1" type="body"/>
          </p:nvPr>
        </p:nvSpPr>
        <p:spPr>
          <a:xfrm>
            <a:off x="311700" y="3304625"/>
            <a:ext cx="8520600" cy="1300800"/>
          </a:xfrm>
          <a:prstGeom prst="rect">
            <a:avLst/>
          </a:prstGeom>
        </p:spPr>
        <p:txBody>
          <a:bodyPr anchorCtr="0" anchor="t" bIns="91425" lIns="91425" rIns="91425" wrap="square" tIns="91425"/>
          <a:lstStyle>
            <a:lvl1pPr lvl="0" algn="ctr">
              <a:spcBef>
                <a:spcPts val="0"/>
              </a:spcBef>
              <a:buClr>
                <a:schemeClr val="accent1"/>
              </a:buClr>
              <a:buSzPts val="1800"/>
              <a:buChar char="●"/>
              <a:defRPr>
                <a:solidFill>
                  <a:schemeClr val="accent1"/>
                </a:solidFill>
              </a:defRPr>
            </a:lvl1pPr>
            <a:lvl2pPr lvl="1" algn="ctr">
              <a:spcBef>
                <a:spcPts val="0"/>
              </a:spcBef>
              <a:buClr>
                <a:schemeClr val="accent1"/>
              </a:buClr>
              <a:buSzPts val="1400"/>
              <a:buChar char="○"/>
              <a:defRPr>
                <a:solidFill>
                  <a:schemeClr val="accent1"/>
                </a:solidFill>
              </a:defRPr>
            </a:lvl2pPr>
            <a:lvl3pPr lvl="2" algn="ctr">
              <a:spcBef>
                <a:spcPts val="0"/>
              </a:spcBef>
              <a:buClr>
                <a:schemeClr val="accent1"/>
              </a:buClr>
              <a:buSzPts val="1400"/>
              <a:buChar char="■"/>
              <a:defRPr>
                <a:solidFill>
                  <a:schemeClr val="accent1"/>
                </a:solidFill>
              </a:defRPr>
            </a:lvl3pPr>
            <a:lvl4pPr lvl="3" algn="ctr">
              <a:spcBef>
                <a:spcPts val="0"/>
              </a:spcBef>
              <a:buClr>
                <a:schemeClr val="accent1"/>
              </a:buClr>
              <a:buSzPts val="1400"/>
              <a:buChar char="●"/>
              <a:defRPr>
                <a:solidFill>
                  <a:schemeClr val="accent1"/>
                </a:solidFill>
              </a:defRPr>
            </a:lvl4pPr>
            <a:lvl5pPr lvl="4" algn="ctr">
              <a:spcBef>
                <a:spcPts val="0"/>
              </a:spcBef>
              <a:buClr>
                <a:schemeClr val="accent1"/>
              </a:buClr>
              <a:buSzPts val="1400"/>
              <a:buChar char="○"/>
              <a:defRPr>
                <a:solidFill>
                  <a:schemeClr val="accent1"/>
                </a:solidFill>
              </a:defRPr>
            </a:lvl5pPr>
            <a:lvl6pPr lvl="5" algn="ctr">
              <a:spcBef>
                <a:spcPts val="0"/>
              </a:spcBef>
              <a:buClr>
                <a:schemeClr val="accent1"/>
              </a:buClr>
              <a:buSzPts val="1400"/>
              <a:buChar char="■"/>
              <a:defRPr>
                <a:solidFill>
                  <a:schemeClr val="accent1"/>
                </a:solidFill>
              </a:defRPr>
            </a:lvl6pPr>
            <a:lvl7pPr lvl="6" algn="ctr">
              <a:spcBef>
                <a:spcPts val="0"/>
              </a:spcBef>
              <a:buClr>
                <a:schemeClr val="accent1"/>
              </a:buClr>
              <a:buSzPts val="1400"/>
              <a:buChar char="●"/>
              <a:defRPr>
                <a:solidFill>
                  <a:schemeClr val="accent1"/>
                </a:solidFill>
              </a:defRPr>
            </a:lvl7pPr>
            <a:lvl8pPr lvl="7" algn="ctr">
              <a:spcBef>
                <a:spcPts val="0"/>
              </a:spcBef>
              <a:buClr>
                <a:schemeClr val="accent1"/>
              </a:buClr>
              <a:buSzPts val="1400"/>
              <a:buChar char="○"/>
              <a:defRPr>
                <a:solidFill>
                  <a:schemeClr val="accent1"/>
                </a:solidFill>
              </a:defRPr>
            </a:lvl8pPr>
            <a:lvl9pPr lvl="8" algn="ctr">
              <a:spcBef>
                <a:spcPts val="0"/>
              </a:spcBef>
              <a:buClr>
                <a:schemeClr val="accent1"/>
              </a:buClr>
              <a:buSzPts val="1400"/>
              <a:buChar char="■"/>
              <a:defRPr>
                <a:solidFill>
                  <a:schemeClr val="accent1"/>
                </a:solidFill>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rIns="91425" wrap="square" tIns="91425"/>
          <a:lstStyle>
            <a:lvl1pPr lvl="0" algn="ctr">
              <a:spcBef>
                <a:spcPts val="0"/>
              </a:spcBef>
              <a:buSzPts val="4800"/>
              <a:buNone/>
              <a:defRPr sz="4800"/>
            </a:lvl1pPr>
            <a:lvl2pPr lvl="1" algn="ctr">
              <a:spcBef>
                <a:spcPts val="0"/>
              </a:spcBef>
              <a:buSzPts val="4800"/>
              <a:buNone/>
              <a:defRPr sz="4800"/>
            </a:lvl2pPr>
            <a:lvl3pPr lvl="2" algn="ctr">
              <a:spcBef>
                <a:spcPts val="0"/>
              </a:spcBef>
              <a:buSzPts val="4800"/>
              <a:buNone/>
              <a:defRPr sz="4800"/>
            </a:lvl3pPr>
            <a:lvl4pPr lvl="3" algn="ctr">
              <a:spcBef>
                <a:spcPts val="0"/>
              </a:spcBef>
              <a:buSzPts val="4800"/>
              <a:buNone/>
              <a:defRPr sz="4800"/>
            </a:lvl4pPr>
            <a:lvl5pPr lvl="4" algn="ctr">
              <a:spcBef>
                <a:spcPts val="0"/>
              </a:spcBef>
              <a:buSzPts val="4800"/>
              <a:buNone/>
              <a:defRPr sz="4800"/>
            </a:lvl5pPr>
            <a:lvl6pPr lvl="5" algn="ctr">
              <a:spcBef>
                <a:spcPts val="0"/>
              </a:spcBef>
              <a:buSzPts val="4800"/>
              <a:buNone/>
              <a:defRPr sz="4800"/>
            </a:lvl6pPr>
            <a:lvl7pPr lvl="6" algn="ctr">
              <a:spcBef>
                <a:spcPts val="0"/>
              </a:spcBef>
              <a:buSzPts val="4800"/>
              <a:buNone/>
              <a:defRPr sz="4800"/>
            </a:lvl7pPr>
            <a:lvl8pPr lvl="7" algn="ctr">
              <a:spcBef>
                <a:spcPts val="0"/>
              </a:spcBef>
              <a:buSzPts val="4800"/>
              <a:buNone/>
              <a:defRPr sz="4800"/>
            </a:lvl8pPr>
            <a:lvl9pPr lvl="8" algn="ctr">
              <a:spcBef>
                <a:spcPts val="0"/>
              </a:spcBef>
              <a:buSzPts val="4800"/>
              <a:buNone/>
              <a:defRPr sz="4800"/>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rIns="91425" wrap="square" tIns="91425"/>
          <a:lstStyle>
            <a:lvl1pPr lvl="0">
              <a:spcBef>
                <a:spcPts val="0"/>
              </a:spcBef>
              <a:buSzPts val="4200"/>
              <a:buNone/>
              <a:defRPr/>
            </a:lvl1pPr>
            <a:lvl2pPr lvl="1">
              <a:spcBef>
                <a:spcPts val="0"/>
              </a:spcBef>
              <a:buSzPts val="4200"/>
              <a:buNone/>
              <a:defRPr/>
            </a:lvl2pPr>
            <a:lvl3pPr lvl="2">
              <a:spcBef>
                <a:spcPts val="0"/>
              </a:spcBef>
              <a:buSzPts val="4200"/>
              <a:buNone/>
              <a:defRPr/>
            </a:lvl3pPr>
            <a:lvl4pPr lvl="3">
              <a:spcBef>
                <a:spcPts val="0"/>
              </a:spcBef>
              <a:buSzPts val="4200"/>
              <a:buNone/>
              <a:defRPr/>
            </a:lvl4pPr>
            <a:lvl5pPr lvl="4">
              <a:spcBef>
                <a:spcPts val="0"/>
              </a:spcBef>
              <a:buSzPts val="4200"/>
              <a:buNone/>
              <a:defRPr/>
            </a:lvl5pPr>
            <a:lvl6pPr lvl="5">
              <a:spcBef>
                <a:spcPts val="0"/>
              </a:spcBef>
              <a:buSzPts val="4200"/>
              <a:buNone/>
              <a:defRPr/>
            </a:lvl6pPr>
            <a:lvl7pPr lvl="6">
              <a:spcBef>
                <a:spcPts val="0"/>
              </a:spcBef>
              <a:buSzPts val="4200"/>
              <a:buNone/>
              <a:defRPr/>
            </a:lvl7pPr>
            <a:lvl8pPr lvl="7">
              <a:spcBef>
                <a:spcPts val="0"/>
              </a:spcBef>
              <a:buSzPts val="4200"/>
              <a:buNone/>
              <a:defRPr/>
            </a:lvl8pPr>
            <a:lvl9pPr lvl="8">
              <a:spcBef>
                <a:spcPts val="0"/>
              </a:spcBef>
              <a:buSzPts val="4200"/>
              <a:buNone/>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rIns="91425" wrap="square" tIns="91425"/>
          <a:lstStyle>
            <a:lvl1pPr lvl="0">
              <a:spcBef>
                <a:spcPts val="0"/>
              </a:spcBef>
              <a:buSzPts val="4200"/>
              <a:buNone/>
              <a:defRPr/>
            </a:lvl1pPr>
            <a:lvl2pPr lvl="1">
              <a:spcBef>
                <a:spcPts val="0"/>
              </a:spcBef>
              <a:buSzPts val="4200"/>
              <a:buNone/>
              <a:defRPr/>
            </a:lvl2pPr>
            <a:lvl3pPr lvl="2">
              <a:spcBef>
                <a:spcPts val="0"/>
              </a:spcBef>
              <a:buSzPts val="4200"/>
              <a:buNone/>
              <a:defRPr/>
            </a:lvl3pPr>
            <a:lvl4pPr lvl="3">
              <a:spcBef>
                <a:spcPts val="0"/>
              </a:spcBef>
              <a:buSzPts val="4200"/>
              <a:buNone/>
              <a:defRPr/>
            </a:lvl4pPr>
            <a:lvl5pPr lvl="4">
              <a:spcBef>
                <a:spcPts val="0"/>
              </a:spcBef>
              <a:buSzPts val="4200"/>
              <a:buNone/>
              <a:defRPr/>
            </a:lvl5pPr>
            <a:lvl6pPr lvl="5">
              <a:spcBef>
                <a:spcPts val="0"/>
              </a:spcBef>
              <a:buSzPts val="4200"/>
              <a:buNone/>
              <a:defRPr/>
            </a:lvl6pPr>
            <a:lvl7pPr lvl="6">
              <a:spcBef>
                <a:spcPts val="0"/>
              </a:spcBef>
              <a:buSzPts val="4200"/>
              <a:buNone/>
              <a:defRPr/>
            </a:lvl7pPr>
            <a:lvl8pPr lvl="7">
              <a:spcBef>
                <a:spcPts val="0"/>
              </a:spcBef>
              <a:buSzPts val="4200"/>
              <a:buNone/>
              <a:defRPr/>
            </a:lvl8pPr>
            <a:lvl9pPr lvl="8">
              <a:spcBef>
                <a:spcPts val="0"/>
              </a:spcBef>
              <a:buSzPts val="4200"/>
              <a:buNone/>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rIns="91425" wrap="square" tIns="91425"/>
          <a:lstStyle>
            <a:lvl1pPr lvl="0">
              <a:spcBef>
                <a:spcPts val="0"/>
              </a:spcBef>
              <a:buSzPts val="4000"/>
              <a:buNone/>
              <a:defRPr sz="4000"/>
            </a:lvl1pPr>
            <a:lvl2pPr lvl="1">
              <a:spcBef>
                <a:spcPts val="0"/>
              </a:spcBef>
              <a:buSzPts val="4000"/>
              <a:buNone/>
              <a:defRPr sz="4000"/>
            </a:lvl2pPr>
            <a:lvl3pPr lvl="2">
              <a:spcBef>
                <a:spcPts val="0"/>
              </a:spcBef>
              <a:buSzPts val="4000"/>
              <a:buNone/>
              <a:defRPr sz="4000"/>
            </a:lvl3pPr>
            <a:lvl4pPr lvl="3">
              <a:spcBef>
                <a:spcPts val="0"/>
              </a:spcBef>
              <a:buSzPts val="4000"/>
              <a:buNone/>
              <a:defRPr sz="4000"/>
            </a:lvl4pPr>
            <a:lvl5pPr lvl="4">
              <a:spcBef>
                <a:spcPts val="0"/>
              </a:spcBef>
              <a:buSzPts val="4000"/>
              <a:buNone/>
              <a:defRPr sz="4000"/>
            </a:lvl5pPr>
            <a:lvl6pPr lvl="5">
              <a:spcBef>
                <a:spcPts val="0"/>
              </a:spcBef>
              <a:buSzPts val="4000"/>
              <a:buNone/>
              <a:defRPr sz="4000"/>
            </a:lvl6pPr>
            <a:lvl7pPr lvl="6">
              <a:spcBef>
                <a:spcPts val="0"/>
              </a:spcBef>
              <a:buSzPts val="4000"/>
              <a:buNone/>
              <a:defRPr sz="4000"/>
            </a:lvl7pPr>
            <a:lvl8pPr lvl="7">
              <a:spcBef>
                <a:spcPts val="0"/>
              </a:spcBef>
              <a:buSzPts val="4000"/>
              <a:buNone/>
              <a:defRPr sz="4000"/>
            </a:lvl8pPr>
            <a:lvl9pPr lvl="8">
              <a:spcBef>
                <a:spcPts val="0"/>
              </a:spcBef>
              <a:buSzPts val="4000"/>
              <a:buNone/>
              <a:defRPr sz="40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Clr>
                <a:schemeClr val="lt1"/>
              </a:buClr>
              <a:buSzPts val="6000"/>
              <a:buNone/>
              <a:defRPr sz="6000">
                <a:solidFill>
                  <a:schemeClr val="lt1"/>
                </a:solidFill>
              </a:defRPr>
            </a:lvl1pPr>
            <a:lvl2pPr lvl="1">
              <a:spcBef>
                <a:spcPts val="0"/>
              </a:spcBef>
              <a:buClr>
                <a:schemeClr val="lt1"/>
              </a:buClr>
              <a:buSzPts val="6000"/>
              <a:buNone/>
              <a:defRPr sz="6000">
                <a:solidFill>
                  <a:schemeClr val="lt1"/>
                </a:solidFill>
              </a:defRPr>
            </a:lvl2pPr>
            <a:lvl3pPr lvl="2">
              <a:spcBef>
                <a:spcPts val="0"/>
              </a:spcBef>
              <a:buClr>
                <a:schemeClr val="lt1"/>
              </a:buClr>
              <a:buSzPts val="6000"/>
              <a:buNone/>
              <a:defRPr sz="6000">
                <a:solidFill>
                  <a:schemeClr val="lt1"/>
                </a:solidFill>
              </a:defRPr>
            </a:lvl3pPr>
            <a:lvl4pPr lvl="3">
              <a:spcBef>
                <a:spcPts val="0"/>
              </a:spcBef>
              <a:buClr>
                <a:schemeClr val="lt1"/>
              </a:buClr>
              <a:buSzPts val="6000"/>
              <a:buNone/>
              <a:defRPr sz="6000">
                <a:solidFill>
                  <a:schemeClr val="lt1"/>
                </a:solidFill>
              </a:defRPr>
            </a:lvl4pPr>
            <a:lvl5pPr lvl="4">
              <a:spcBef>
                <a:spcPts val="0"/>
              </a:spcBef>
              <a:buClr>
                <a:schemeClr val="lt1"/>
              </a:buClr>
              <a:buSzPts val="6000"/>
              <a:buNone/>
              <a:defRPr sz="6000">
                <a:solidFill>
                  <a:schemeClr val="lt1"/>
                </a:solidFill>
              </a:defRPr>
            </a:lvl5pPr>
            <a:lvl6pPr lvl="5">
              <a:spcBef>
                <a:spcPts val="0"/>
              </a:spcBef>
              <a:buClr>
                <a:schemeClr val="lt1"/>
              </a:buClr>
              <a:buSzPts val="6000"/>
              <a:buNone/>
              <a:defRPr sz="6000">
                <a:solidFill>
                  <a:schemeClr val="lt1"/>
                </a:solidFill>
              </a:defRPr>
            </a:lvl6pPr>
            <a:lvl7pPr lvl="6">
              <a:spcBef>
                <a:spcPts val="0"/>
              </a:spcBef>
              <a:buClr>
                <a:schemeClr val="lt1"/>
              </a:buClr>
              <a:buSzPts val="6000"/>
              <a:buNone/>
              <a:defRPr sz="6000">
                <a:solidFill>
                  <a:schemeClr val="lt1"/>
                </a:solidFill>
              </a:defRPr>
            </a:lvl7pPr>
            <a:lvl8pPr lvl="7">
              <a:spcBef>
                <a:spcPts val="0"/>
              </a:spcBef>
              <a:buClr>
                <a:schemeClr val="lt1"/>
              </a:buClr>
              <a:buSzPts val="6000"/>
              <a:buNone/>
              <a:defRPr sz="6000">
                <a:solidFill>
                  <a:schemeClr val="lt1"/>
                </a:solidFill>
              </a:defRPr>
            </a:lvl8pPr>
            <a:lvl9pPr lvl="8">
              <a:spcBef>
                <a:spcPts val="0"/>
              </a:spcBef>
              <a:buClr>
                <a:schemeClr val="lt1"/>
              </a:buClr>
              <a:buSzPts val="6000"/>
              <a:buNone/>
              <a:defRPr sz="6000">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200" cy="1710300"/>
          </a:xfrm>
          <a:prstGeom prst="rect">
            <a:avLst/>
          </a:prstGeom>
        </p:spPr>
        <p:txBody>
          <a:bodyPr anchorCtr="0" anchor="b" bIns="91425" lIns="91425" rIns="91425" wrap="square" tIns="91425"/>
          <a:lstStyle>
            <a:lvl1pPr lvl="0" algn="ctr">
              <a:spcBef>
                <a:spcPts val="0"/>
              </a:spcBef>
              <a:buSzPts val="5400"/>
              <a:buNone/>
              <a:defRPr sz="5400"/>
            </a:lvl1pPr>
            <a:lvl2pPr lvl="1" algn="ctr">
              <a:spcBef>
                <a:spcPts val="0"/>
              </a:spcBef>
              <a:buSzPts val="5400"/>
              <a:buNone/>
              <a:defRPr sz="5400"/>
            </a:lvl2pPr>
            <a:lvl3pPr lvl="2" algn="ctr">
              <a:spcBef>
                <a:spcPts val="0"/>
              </a:spcBef>
              <a:buSzPts val="5400"/>
              <a:buNone/>
              <a:defRPr sz="5400"/>
            </a:lvl3pPr>
            <a:lvl4pPr lvl="3" algn="ctr">
              <a:spcBef>
                <a:spcPts val="0"/>
              </a:spcBef>
              <a:buSzPts val="5400"/>
              <a:buNone/>
              <a:defRPr sz="5400"/>
            </a:lvl4pPr>
            <a:lvl5pPr lvl="4" algn="ctr">
              <a:spcBef>
                <a:spcPts val="0"/>
              </a:spcBef>
              <a:buSzPts val="5400"/>
              <a:buNone/>
              <a:defRPr sz="5400"/>
            </a:lvl5pPr>
            <a:lvl6pPr lvl="5" algn="ctr">
              <a:spcBef>
                <a:spcPts val="0"/>
              </a:spcBef>
              <a:buSzPts val="5400"/>
              <a:buNone/>
              <a:defRPr sz="5400"/>
            </a:lvl6pPr>
            <a:lvl7pPr lvl="6" algn="ctr">
              <a:spcBef>
                <a:spcPts val="0"/>
              </a:spcBef>
              <a:buSzPts val="5400"/>
              <a:buNone/>
              <a:defRPr sz="5400"/>
            </a:lvl7pPr>
            <a:lvl8pPr lvl="7" algn="ctr">
              <a:spcBef>
                <a:spcPts val="0"/>
              </a:spcBef>
              <a:buSzPts val="5400"/>
              <a:buNone/>
              <a:defRPr sz="5400"/>
            </a:lvl8pPr>
            <a:lvl9pPr lvl="8" algn="ctr">
              <a:spcBef>
                <a:spcPts val="0"/>
              </a:spcBef>
              <a:buSzPts val="5400"/>
              <a:buNone/>
              <a:defRPr sz="5400"/>
            </a:lvl9pPr>
          </a:lstStyle>
          <a:p/>
        </p:txBody>
      </p:sp>
      <p:sp>
        <p:nvSpPr>
          <p:cNvPr id="40" name="Shape 40"/>
          <p:cNvSpPr txBox="1"/>
          <p:nvPr>
            <p:ph idx="1" type="subTitle"/>
          </p:nvPr>
        </p:nvSpPr>
        <p:spPr>
          <a:xfrm>
            <a:off x="265500" y="2845223"/>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accent1"/>
              </a:buClr>
              <a:buSzPts val="1800"/>
              <a:buChar char="●"/>
              <a:defRPr>
                <a:solidFill>
                  <a:schemeClr val="accent1"/>
                </a:solidFill>
              </a:defRPr>
            </a:lvl1pPr>
            <a:lvl2pPr lvl="1">
              <a:spcBef>
                <a:spcPts val="0"/>
              </a:spcBef>
              <a:buClr>
                <a:schemeClr val="accent1"/>
              </a:buClr>
              <a:buSzPts val="1400"/>
              <a:buChar char="○"/>
              <a:defRPr>
                <a:solidFill>
                  <a:schemeClr val="accent1"/>
                </a:solidFill>
              </a:defRPr>
            </a:lvl2pPr>
            <a:lvl3pPr lvl="2">
              <a:spcBef>
                <a:spcPts val="0"/>
              </a:spcBef>
              <a:buClr>
                <a:schemeClr val="accent1"/>
              </a:buClr>
              <a:buSzPts val="1400"/>
              <a:buChar char="■"/>
              <a:defRPr>
                <a:solidFill>
                  <a:schemeClr val="accent1"/>
                </a:solidFill>
              </a:defRPr>
            </a:lvl3pPr>
            <a:lvl4pPr lvl="3">
              <a:spcBef>
                <a:spcPts val="0"/>
              </a:spcBef>
              <a:buClr>
                <a:schemeClr val="accent1"/>
              </a:buClr>
              <a:buSzPts val="1400"/>
              <a:buChar char="●"/>
              <a:defRPr>
                <a:solidFill>
                  <a:schemeClr val="accent1"/>
                </a:solidFill>
              </a:defRPr>
            </a:lvl4pPr>
            <a:lvl5pPr lvl="4">
              <a:spcBef>
                <a:spcPts val="0"/>
              </a:spcBef>
              <a:buClr>
                <a:schemeClr val="accent1"/>
              </a:buClr>
              <a:buSzPts val="1400"/>
              <a:buChar char="○"/>
              <a:defRPr>
                <a:solidFill>
                  <a:schemeClr val="accent1"/>
                </a:solidFill>
              </a:defRPr>
            </a:lvl5pPr>
            <a:lvl6pPr lvl="5">
              <a:spcBef>
                <a:spcPts val="0"/>
              </a:spcBef>
              <a:buClr>
                <a:schemeClr val="accent1"/>
              </a:buClr>
              <a:buSzPts val="1400"/>
              <a:buChar char="■"/>
              <a:defRPr>
                <a:solidFill>
                  <a:schemeClr val="accent1"/>
                </a:solidFill>
              </a:defRPr>
            </a:lvl6pPr>
            <a:lvl7pPr lvl="6">
              <a:spcBef>
                <a:spcPts val="0"/>
              </a:spcBef>
              <a:buClr>
                <a:schemeClr val="accent1"/>
              </a:buClr>
              <a:buSzPts val="1400"/>
              <a:buChar char="●"/>
              <a:defRPr>
                <a:solidFill>
                  <a:schemeClr val="accent1"/>
                </a:solidFill>
              </a:defRPr>
            </a:lvl7pPr>
            <a:lvl8pPr lvl="7">
              <a:spcBef>
                <a:spcPts val="0"/>
              </a:spcBef>
              <a:buClr>
                <a:schemeClr val="accent1"/>
              </a:buClr>
              <a:buSzPts val="1400"/>
              <a:buChar char="○"/>
              <a:defRPr>
                <a:solidFill>
                  <a:schemeClr val="accent1"/>
                </a:solidFill>
              </a:defRPr>
            </a:lvl8pPr>
            <a:lvl9pPr lvl="8">
              <a:spcBef>
                <a:spcPts val="0"/>
              </a:spcBef>
              <a:buClr>
                <a:schemeClr val="accent1"/>
              </a:buClr>
              <a:buSzPts val="1400"/>
              <a:buChar char="■"/>
              <a:defRPr>
                <a:solidFill>
                  <a:schemeClr val="accent1"/>
                </a:solidFill>
              </a:defRPr>
            </a:lvl9pPr>
          </a:lstStyle>
          <a:p/>
        </p:txBody>
      </p:sp>
      <p:sp>
        <p:nvSpPr>
          <p:cNvPr id="42" name="Shape 4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rIns="91425" wrap="square" tIns="91425"/>
          <a:lstStyle>
            <a:lvl1pPr lvl="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rIns="91425" wrap="square" tIns="91425"/>
          <a:lstStyle>
            <a:lvl1pPr lvl="0">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9.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0.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0.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2.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2.png"/><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5.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5.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2"/>
        </a:solidFill>
      </p:bgPr>
    </p:bg>
    <p:spTree>
      <p:nvGrpSpPr>
        <p:cNvPr id="55" name="Shape 55"/>
        <p:cNvGrpSpPr/>
        <p:nvPr/>
      </p:nvGrpSpPr>
      <p:grpSpPr>
        <a:xfrm>
          <a:off x="0" y="0"/>
          <a:ext cx="0" cy="0"/>
          <a:chOff x="0" y="0"/>
          <a:chExt cx="0" cy="0"/>
        </a:xfrm>
      </p:grpSpPr>
      <p:sp>
        <p:nvSpPr>
          <p:cNvPr id="56" name="Shape 56"/>
          <p:cNvSpPr txBox="1"/>
          <p:nvPr>
            <p:ph type="ctrTitle"/>
          </p:nvPr>
        </p:nvSpPr>
        <p:spPr>
          <a:xfrm>
            <a:off x="311700" y="392150"/>
            <a:ext cx="8520600" cy="2690400"/>
          </a:xfrm>
          <a:prstGeom prst="rect">
            <a:avLst/>
          </a:prstGeom>
        </p:spPr>
        <p:txBody>
          <a:bodyPr anchorCtr="0" anchor="ctr" bIns="91425" lIns="91425" rIns="91425" wrap="square" tIns="91425">
            <a:noAutofit/>
          </a:bodyPr>
          <a:lstStyle/>
          <a:p>
            <a:pPr indent="0" lvl="0" marL="0">
              <a:spcBef>
                <a:spcPts val="0"/>
              </a:spcBef>
              <a:buNone/>
            </a:pPr>
            <a:r>
              <a:rPr lang="en">
                <a:solidFill>
                  <a:schemeClr val="dk1"/>
                </a:solidFill>
              </a:rPr>
              <a:t>Pocket Circuits TA</a:t>
            </a:r>
            <a:r>
              <a:rPr lang="en"/>
              <a:t>        Project Architecture</a:t>
            </a:r>
          </a:p>
        </p:txBody>
      </p:sp>
      <p:sp>
        <p:nvSpPr>
          <p:cNvPr id="57" name="Shape 57"/>
          <p:cNvSpPr txBox="1"/>
          <p:nvPr>
            <p:ph type="ctrTitle"/>
          </p:nvPr>
        </p:nvSpPr>
        <p:spPr>
          <a:xfrm>
            <a:off x="1198375" y="3834575"/>
            <a:ext cx="7093200" cy="823800"/>
          </a:xfrm>
          <a:prstGeom prst="rect">
            <a:avLst/>
          </a:prstGeom>
        </p:spPr>
        <p:txBody>
          <a:bodyPr anchorCtr="0" anchor="ctr" bIns="91425" lIns="91425" rIns="91425" wrap="square" tIns="91425">
            <a:noAutofit/>
          </a:bodyPr>
          <a:lstStyle/>
          <a:p>
            <a:pPr indent="0" lvl="0" marL="0" rtl="0" algn="l">
              <a:spcBef>
                <a:spcPts val="0"/>
              </a:spcBef>
              <a:buNone/>
            </a:pPr>
            <a:r>
              <a:rPr b="0" lang="en" sz="2400">
                <a:solidFill>
                  <a:srgbClr val="FFFFFF"/>
                </a:solidFill>
              </a:rPr>
              <a:t>Addison Ogonoski, Evan Gonzales, Emma Howard, Jessica Seto, Swathi Jaisankar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accent2"/>
                </a:solidFill>
              </a:rPr>
              <a:t>Lab 1: Multimeter Diagram</a:t>
            </a:r>
          </a:p>
        </p:txBody>
      </p:sp>
      <p:sp>
        <p:nvSpPr>
          <p:cNvPr id="140" name="Shape 140"/>
          <p:cNvSpPr txBox="1"/>
          <p:nvPr>
            <p:ph idx="1" type="body"/>
          </p:nvPr>
        </p:nvSpPr>
        <p:spPr>
          <a:xfrm>
            <a:off x="5533200" y="1152475"/>
            <a:ext cx="3299100" cy="3416400"/>
          </a:xfrm>
          <a:prstGeom prst="rect">
            <a:avLst/>
          </a:prstGeom>
        </p:spPr>
        <p:txBody>
          <a:bodyPr anchorCtr="0" anchor="t" bIns="91425" lIns="91425" rIns="91425" wrap="square" tIns="91425">
            <a:noAutofit/>
          </a:bodyPr>
          <a:lstStyle/>
          <a:p>
            <a:pPr indent="0" lvl="0" marL="0" rtl="0">
              <a:spcBef>
                <a:spcPts val="0"/>
              </a:spcBef>
              <a:buNone/>
            </a:pPr>
            <a:r>
              <a:rPr lang="en"/>
              <a:t>The Multimeter Diagram button clicks into an activity that displays a diagram of a multimeter with port explanations. </a:t>
            </a:r>
          </a:p>
        </p:txBody>
      </p:sp>
      <p:pic>
        <p:nvPicPr>
          <p:cNvPr id="141" name="Shape 141"/>
          <p:cNvPicPr preferRelativeResize="0"/>
          <p:nvPr/>
        </p:nvPicPr>
        <p:blipFill>
          <a:blip r:embed="rId3">
            <a:alphaModFix/>
          </a:blip>
          <a:stretch>
            <a:fillRect/>
          </a:stretch>
        </p:blipFill>
        <p:spPr>
          <a:xfrm>
            <a:off x="3094200" y="1052800"/>
            <a:ext cx="2095450" cy="3516070"/>
          </a:xfrm>
          <a:prstGeom prst="rect">
            <a:avLst/>
          </a:prstGeom>
          <a:noFill/>
          <a:ln>
            <a:noFill/>
          </a:ln>
        </p:spPr>
      </p:pic>
      <p:pic>
        <p:nvPicPr>
          <p:cNvPr id="142" name="Shape 142"/>
          <p:cNvPicPr preferRelativeResize="0"/>
          <p:nvPr/>
        </p:nvPicPr>
        <p:blipFill>
          <a:blip r:embed="rId4">
            <a:alphaModFix/>
          </a:blip>
          <a:stretch>
            <a:fillRect/>
          </a:stretch>
        </p:blipFill>
        <p:spPr>
          <a:xfrm>
            <a:off x="372725" y="1108550"/>
            <a:ext cx="2095450" cy="3504255"/>
          </a:xfrm>
          <a:prstGeom prst="rect">
            <a:avLst/>
          </a:prstGeom>
          <a:noFill/>
          <a:ln>
            <a:noFill/>
          </a:ln>
        </p:spPr>
      </p:pic>
      <p:sp>
        <p:nvSpPr>
          <p:cNvPr id="143" name="Shape 143"/>
          <p:cNvSpPr/>
          <p:nvPr/>
        </p:nvSpPr>
        <p:spPr>
          <a:xfrm>
            <a:off x="905250" y="2583525"/>
            <a:ext cx="1027500" cy="305100"/>
          </a:xfrm>
          <a:prstGeom prst="rect">
            <a:avLst/>
          </a:prstGeom>
          <a:noFill/>
          <a:ln cap="flat" cmpd="sng" w="11430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144" name="Shape 144"/>
          <p:cNvCxnSpPr/>
          <p:nvPr/>
        </p:nvCxnSpPr>
        <p:spPr>
          <a:xfrm flipH="1" rot="10800000">
            <a:off x="2000625" y="2734125"/>
            <a:ext cx="924000" cy="3900"/>
          </a:xfrm>
          <a:prstGeom prst="straightConnector1">
            <a:avLst/>
          </a:prstGeom>
          <a:noFill/>
          <a:ln cap="flat" cmpd="sng" w="38100">
            <a:solidFill>
              <a:srgbClr val="FF0000"/>
            </a:solidFill>
            <a:prstDash val="solid"/>
            <a:round/>
            <a:headEnd len="lg" w="lg" type="none"/>
            <a:tailEnd len="lg" w="lg"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accent2"/>
                </a:solidFill>
              </a:rPr>
              <a:t>Lab 1: Breadboard Diagram</a:t>
            </a:r>
          </a:p>
        </p:txBody>
      </p:sp>
      <p:sp>
        <p:nvSpPr>
          <p:cNvPr id="150" name="Shape 150"/>
          <p:cNvSpPr txBox="1"/>
          <p:nvPr>
            <p:ph idx="1" type="body"/>
          </p:nvPr>
        </p:nvSpPr>
        <p:spPr>
          <a:xfrm>
            <a:off x="5533200" y="1152475"/>
            <a:ext cx="3299100" cy="3416400"/>
          </a:xfrm>
          <a:prstGeom prst="rect">
            <a:avLst/>
          </a:prstGeom>
        </p:spPr>
        <p:txBody>
          <a:bodyPr anchorCtr="0" anchor="t" bIns="91425" lIns="91425" rIns="91425" wrap="square" tIns="91425">
            <a:noAutofit/>
          </a:bodyPr>
          <a:lstStyle/>
          <a:p>
            <a:pPr indent="0" lvl="0" marL="0" rtl="0">
              <a:spcBef>
                <a:spcPts val="0"/>
              </a:spcBef>
              <a:buNone/>
            </a:pPr>
            <a:r>
              <a:rPr lang="en"/>
              <a:t>The Breadboard Diagram clicks into an activity that displays an original breadboard diagram. This diagram shows how ports are connected vertically and horizontally. </a:t>
            </a:r>
          </a:p>
        </p:txBody>
      </p:sp>
      <p:pic>
        <p:nvPicPr>
          <p:cNvPr id="151" name="Shape 151"/>
          <p:cNvPicPr preferRelativeResize="0"/>
          <p:nvPr/>
        </p:nvPicPr>
        <p:blipFill>
          <a:blip r:embed="rId3">
            <a:alphaModFix/>
          </a:blip>
          <a:stretch>
            <a:fillRect/>
          </a:stretch>
        </p:blipFill>
        <p:spPr>
          <a:xfrm>
            <a:off x="3070575" y="1093850"/>
            <a:ext cx="2095450" cy="3508123"/>
          </a:xfrm>
          <a:prstGeom prst="rect">
            <a:avLst/>
          </a:prstGeom>
          <a:noFill/>
          <a:ln>
            <a:noFill/>
          </a:ln>
        </p:spPr>
      </p:pic>
      <p:pic>
        <p:nvPicPr>
          <p:cNvPr id="152" name="Shape 152"/>
          <p:cNvPicPr preferRelativeResize="0"/>
          <p:nvPr/>
        </p:nvPicPr>
        <p:blipFill>
          <a:blip r:embed="rId4">
            <a:alphaModFix/>
          </a:blip>
          <a:stretch>
            <a:fillRect/>
          </a:stretch>
        </p:blipFill>
        <p:spPr>
          <a:xfrm>
            <a:off x="372725" y="1108550"/>
            <a:ext cx="2095450" cy="3504255"/>
          </a:xfrm>
          <a:prstGeom prst="rect">
            <a:avLst/>
          </a:prstGeom>
          <a:noFill/>
          <a:ln>
            <a:noFill/>
          </a:ln>
        </p:spPr>
      </p:pic>
      <p:sp>
        <p:nvSpPr>
          <p:cNvPr id="153" name="Shape 153"/>
          <p:cNvSpPr/>
          <p:nvPr/>
        </p:nvSpPr>
        <p:spPr>
          <a:xfrm>
            <a:off x="906700" y="2980225"/>
            <a:ext cx="1027500" cy="305100"/>
          </a:xfrm>
          <a:prstGeom prst="rect">
            <a:avLst/>
          </a:prstGeom>
          <a:noFill/>
          <a:ln cap="flat" cmpd="sng" w="11430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154" name="Shape 154"/>
          <p:cNvCxnSpPr/>
          <p:nvPr/>
        </p:nvCxnSpPr>
        <p:spPr>
          <a:xfrm flipH="1" rot="10800000">
            <a:off x="1980275" y="3130825"/>
            <a:ext cx="924000" cy="3900"/>
          </a:xfrm>
          <a:prstGeom prst="straightConnector1">
            <a:avLst/>
          </a:prstGeom>
          <a:noFill/>
          <a:ln cap="flat" cmpd="sng" w="38100">
            <a:solidFill>
              <a:srgbClr val="FF0000"/>
            </a:solidFill>
            <a:prstDash val="solid"/>
            <a:round/>
            <a:headEnd len="lg" w="lg" type="none"/>
            <a:tailEnd len="lg" w="lg"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accent2"/>
                </a:solidFill>
              </a:rPr>
              <a:t>Lab 2: Homepage</a:t>
            </a:r>
          </a:p>
        </p:txBody>
      </p:sp>
      <p:sp>
        <p:nvSpPr>
          <p:cNvPr id="160" name="Shape 160"/>
          <p:cNvSpPr txBox="1"/>
          <p:nvPr>
            <p:ph idx="1" type="body"/>
          </p:nvPr>
        </p:nvSpPr>
        <p:spPr>
          <a:xfrm>
            <a:off x="5065300" y="1152475"/>
            <a:ext cx="3767100" cy="3597600"/>
          </a:xfrm>
          <a:prstGeom prst="rect">
            <a:avLst/>
          </a:prstGeom>
        </p:spPr>
        <p:txBody>
          <a:bodyPr anchorCtr="0" anchor="t" bIns="91425" lIns="91425" rIns="91425" wrap="square" tIns="91425">
            <a:noAutofit/>
          </a:bodyPr>
          <a:lstStyle/>
          <a:p>
            <a:pPr indent="0" lvl="0" marL="0">
              <a:spcBef>
                <a:spcPts val="0"/>
              </a:spcBef>
              <a:buNone/>
            </a:pPr>
            <a:r>
              <a:rPr lang="en"/>
              <a:t>Lab 2 button from the main page clicks into the Lab 2 activity. The Lab 2 activity consists of four buttons that click into four separate activities: Voltage Divider Calculator, Equivalent Resistance Calculator, Multimeter Diagram, and Breadboard Diagram.</a:t>
            </a:r>
          </a:p>
          <a:p>
            <a:pPr indent="0" lvl="0" marL="0">
              <a:spcBef>
                <a:spcPts val="0"/>
              </a:spcBef>
              <a:buNone/>
            </a:pPr>
            <a:r>
              <a:t/>
            </a:r>
            <a:endParaRPr/>
          </a:p>
          <a:p>
            <a:pPr indent="0" lvl="0" marL="0" rtl="0">
              <a:spcBef>
                <a:spcPts val="0"/>
              </a:spcBef>
              <a:buNone/>
            </a:pPr>
            <a:r>
              <a:t/>
            </a:r>
            <a:endParaRPr/>
          </a:p>
        </p:txBody>
      </p:sp>
      <p:pic>
        <p:nvPicPr>
          <p:cNvPr id="161" name="Shape 161"/>
          <p:cNvPicPr preferRelativeResize="0"/>
          <p:nvPr/>
        </p:nvPicPr>
        <p:blipFill>
          <a:blip r:embed="rId3">
            <a:alphaModFix/>
          </a:blip>
          <a:stretch>
            <a:fillRect/>
          </a:stretch>
        </p:blipFill>
        <p:spPr>
          <a:xfrm>
            <a:off x="2803675" y="1122273"/>
            <a:ext cx="2095450" cy="3476802"/>
          </a:xfrm>
          <a:prstGeom prst="rect">
            <a:avLst/>
          </a:prstGeom>
          <a:noFill/>
          <a:ln>
            <a:noFill/>
          </a:ln>
        </p:spPr>
      </p:pic>
      <p:pic>
        <p:nvPicPr>
          <p:cNvPr id="162" name="Shape 162"/>
          <p:cNvPicPr preferRelativeResize="0"/>
          <p:nvPr/>
        </p:nvPicPr>
        <p:blipFill>
          <a:blip r:embed="rId4">
            <a:alphaModFix/>
          </a:blip>
          <a:stretch>
            <a:fillRect/>
          </a:stretch>
        </p:blipFill>
        <p:spPr>
          <a:xfrm>
            <a:off x="253950" y="1111744"/>
            <a:ext cx="2095450" cy="3497869"/>
          </a:xfrm>
          <a:prstGeom prst="rect">
            <a:avLst/>
          </a:prstGeom>
          <a:noFill/>
          <a:ln>
            <a:noFill/>
          </a:ln>
        </p:spPr>
      </p:pic>
      <p:sp>
        <p:nvSpPr>
          <p:cNvPr id="163" name="Shape 163"/>
          <p:cNvSpPr/>
          <p:nvPr/>
        </p:nvSpPr>
        <p:spPr>
          <a:xfrm>
            <a:off x="589925" y="2654700"/>
            <a:ext cx="549300" cy="305100"/>
          </a:xfrm>
          <a:prstGeom prst="rect">
            <a:avLst/>
          </a:prstGeom>
          <a:noFill/>
          <a:ln cap="flat" cmpd="sng" w="11430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164" name="Shape 164"/>
          <p:cNvCxnSpPr>
            <a:stCxn id="163" idx="3"/>
            <a:endCxn id="161" idx="1"/>
          </p:cNvCxnSpPr>
          <p:nvPr/>
        </p:nvCxnSpPr>
        <p:spPr>
          <a:xfrm>
            <a:off x="1139225" y="2807250"/>
            <a:ext cx="1664400" cy="53400"/>
          </a:xfrm>
          <a:prstGeom prst="straightConnector1">
            <a:avLst/>
          </a:prstGeom>
          <a:noFill/>
          <a:ln cap="flat" cmpd="sng" w="38100">
            <a:solidFill>
              <a:srgbClr val="FF0000"/>
            </a:solidFill>
            <a:prstDash val="solid"/>
            <a:round/>
            <a:headEnd len="lg" w="lg" type="none"/>
            <a:tailEnd len="lg" w="lg"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accent2"/>
                </a:solidFill>
              </a:rPr>
              <a:t>Lab 2: Voltage Divider Calculator</a:t>
            </a:r>
          </a:p>
        </p:txBody>
      </p:sp>
      <p:sp>
        <p:nvSpPr>
          <p:cNvPr id="170" name="Shape 170"/>
          <p:cNvSpPr txBox="1"/>
          <p:nvPr>
            <p:ph idx="1" type="body"/>
          </p:nvPr>
        </p:nvSpPr>
        <p:spPr>
          <a:xfrm>
            <a:off x="4974175" y="1059325"/>
            <a:ext cx="4261200" cy="3602700"/>
          </a:xfrm>
          <a:prstGeom prst="rect">
            <a:avLst/>
          </a:prstGeom>
        </p:spPr>
        <p:txBody>
          <a:bodyPr anchorCtr="0" anchor="t" bIns="91425" lIns="91425" rIns="91425" wrap="square" tIns="91425">
            <a:noAutofit/>
          </a:bodyPr>
          <a:lstStyle/>
          <a:p>
            <a:pPr indent="0" lvl="0" marL="0">
              <a:spcBef>
                <a:spcPts val="0"/>
              </a:spcBef>
              <a:buNone/>
            </a:pPr>
            <a:r>
              <a:rPr lang="en" sz="1600"/>
              <a:t>The Voltage Divider Calculator accepts three inputs and calculates the third. All three user inputs must be filled to calculate the Vout value. Once the calculate button is pressed, the answer will display below the Calculate button. There is also an original circuit diagram as reference.</a:t>
            </a:r>
          </a:p>
          <a:p>
            <a:pPr indent="0" lvl="0" marL="0" rtl="0">
              <a:spcBef>
                <a:spcPts val="0"/>
              </a:spcBef>
              <a:buNone/>
            </a:pPr>
            <a:r>
              <a:t/>
            </a:r>
            <a:endParaRPr sz="1600"/>
          </a:p>
        </p:txBody>
      </p:sp>
      <p:pic>
        <p:nvPicPr>
          <p:cNvPr id="171" name="Shape 171"/>
          <p:cNvPicPr preferRelativeResize="0"/>
          <p:nvPr/>
        </p:nvPicPr>
        <p:blipFill>
          <a:blip r:embed="rId3">
            <a:alphaModFix/>
          </a:blip>
          <a:stretch>
            <a:fillRect/>
          </a:stretch>
        </p:blipFill>
        <p:spPr>
          <a:xfrm>
            <a:off x="380125" y="1122273"/>
            <a:ext cx="2095450" cy="3476802"/>
          </a:xfrm>
          <a:prstGeom prst="rect">
            <a:avLst/>
          </a:prstGeom>
          <a:noFill/>
          <a:ln>
            <a:noFill/>
          </a:ln>
        </p:spPr>
      </p:pic>
      <p:sp>
        <p:nvSpPr>
          <p:cNvPr id="172" name="Shape 172"/>
          <p:cNvSpPr/>
          <p:nvPr/>
        </p:nvSpPr>
        <p:spPr>
          <a:xfrm>
            <a:off x="736200" y="1806475"/>
            <a:ext cx="1383300" cy="305100"/>
          </a:xfrm>
          <a:prstGeom prst="rect">
            <a:avLst/>
          </a:prstGeom>
          <a:noFill/>
          <a:ln cap="flat" cmpd="sng" w="11430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173" name="Shape 173"/>
          <p:cNvCxnSpPr/>
          <p:nvPr/>
        </p:nvCxnSpPr>
        <p:spPr>
          <a:xfrm flipH="1" rot="10800000">
            <a:off x="2135275" y="1953025"/>
            <a:ext cx="651900" cy="12000"/>
          </a:xfrm>
          <a:prstGeom prst="straightConnector1">
            <a:avLst/>
          </a:prstGeom>
          <a:noFill/>
          <a:ln cap="flat" cmpd="sng" w="38100">
            <a:solidFill>
              <a:srgbClr val="FF0000"/>
            </a:solidFill>
            <a:prstDash val="solid"/>
            <a:round/>
            <a:headEnd len="lg" w="lg" type="none"/>
            <a:tailEnd len="lg" w="lg" type="triangle"/>
          </a:ln>
        </p:spPr>
      </p:cxnSp>
      <p:pic>
        <p:nvPicPr>
          <p:cNvPr id="174" name="Shape 174"/>
          <p:cNvPicPr preferRelativeResize="0"/>
          <p:nvPr/>
        </p:nvPicPr>
        <p:blipFill>
          <a:blip r:embed="rId4">
            <a:alphaModFix/>
          </a:blip>
          <a:stretch>
            <a:fillRect/>
          </a:stretch>
        </p:blipFill>
        <p:spPr>
          <a:xfrm>
            <a:off x="2802950" y="1093538"/>
            <a:ext cx="2224150" cy="3534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accent2"/>
                </a:solidFill>
              </a:rPr>
              <a:t>Lab 2: EQ. Resistance Calculator</a:t>
            </a:r>
          </a:p>
        </p:txBody>
      </p:sp>
      <p:sp>
        <p:nvSpPr>
          <p:cNvPr id="180" name="Shape 180"/>
          <p:cNvSpPr txBox="1"/>
          <p:nvPr>
            <p:ph idx="1" type="body"/>
          </p:nvPr>
        </p:nvSpPr>
        <p:spPr>
          <a:xfrm>
            <a:off x="4994100" y="915425"/>
            <a:ext cx="4149900" cy="4149900"/>
          </a:xfrm>
          <a:prstGeom prst="rect">
            <a:avLst/>
          </a:prstGeom>
        </p:spPr>
        <p:txBody>
          <a:bodyPr anchorCtr="0" anchor="t" bIns="91425" lIns="91425" rIns="91425" wrap="square" tIns="91425">
            <a:noAutofit/>
          </a:bodyPr>
          <a:lstStyle/>
          <a:p>
            <a:pPr indent="0" lvl="0" marL="0">
              <a:spcBef>
                <a:spcPts val="0"/>
              </a:spcBef>
              <a:buNone/>
            </a:pPr>
            <a:r>
              <a:rPr lang="en" sz="1600"/>
              <a:t>The Equivalent Resistance Calculator accepts two inputs and calculates the equivalent resistance for parallel or series arrangements. Both user inputs must be filled to calculate the equivalent resistance value. Once the parallel or series button is pressed, the answer will display below. There are also circuit diagrams as reference. </a:t>
            </a:r>
          </a:p>
          <a:p>
            <a:pPr indent="0" lvl="0" marL="0">
              <a:spcBef>
                <a:spcPts val="0"/>
              </a:spcBef>
              <a:buNone/>
            </a:pPr>
            <a:r>
              <a:t/>
            </a:r>
            <a:endParaRPr sz="1600"/>
          </a:p>
          <a:p>
            <a:pPr indent="0" lvl="0" marL="0" rtl="0">
              <a:spcBef>
                <a:spcPts val="0"/>
              </a:spcBef>
              <a:buNone/>
            </a:pPr>
            <a:r>
              <a:t/>
            </a:r>
            <a:endParaRPr sz="1600"/>
          </a:p>
        </p:txBody>
      </p:sp>
      <p:pic>
        <p:nvPicPr>
          <p:cNvPr id="181" name="Shape 181"/>
          <p:cNvPicPr preferRelativeResize="0"/>
          <p:nvPr/>
        </p:nvPicPr>
        <p:blipFill>
          <a:blip r:embed="rId3">
            <a:alphaModFix/>
          </a:blip>
          <a:stretch>
            <a:fillRect/>
          </a:stretch>
        </p:blipFill>
        <p:spPr>
          <a:xfrm>
            <a:off x="461500" y="1122273"/>
            <a:ext cx="2095450" cy="3476802"/>
          </a:xfrm>
          <a:prstGeom prst="rect">
            <a:avLst/>
          </a:prstGeom>
          <a:noFill/>
          <a:ln>
            <a:noFill/>
          </a:ln>
        </p:spPr>
      </p:pic>
      <p:sp>
        <p:nvSpPr>
          <p:cNvPr id="182" name="Shape 182"/>
          <p:cNvSpPr/>
          <p:nvPr/>
        </p:nvSpPr>
        <p:spPr>
          <a:xfrm>
            <a:off x="864550" y="2197050"/>
            <a:ext cx="1291500" cy="305100"/>
          </a:xfrm>
          <a:prstGeom prst="rect">
            <a:avLst/>
          </a:prstGeom>
          <a:noFill/>
          <a:ln cap="flat" cmpd="sng" w="11430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183" name="Shape 183"/>
          <p:cNvCxnSpPr/>
          <p:nvPr/>
        </p:nvCxnSpPr>
        <p:spPr>
          <a:xfrm flipH="1" rot="10800000">
            <a:off x="2214813" y="2339550"/>
            <a:ext cx="572100" cy="12000"/>
          </a:xfrm>
          <a:prstGeom prst="straightConnector1">
            <a:avLst/>
          </a:prstGeom>
          <a:noFill/>
          <a:ln cap="flat" cmpd="sng" w="38100">
            <a:solidFill>
              <a:srgbClr val="FF0000"/>
            </a:solidFill>
            <a:prstDash val="solid"/>
            <a:round/>
            <a:headEnd len="lg" w="lg" type="none"/>
            <a:tailEnd len="lg" w="lg" type="triangle"/>
          </a:ln>
        </p:spPr>
      </p:cxnSp>
      <p:pic>
        <p:nvPicPr>
          <p:cNvPr id="184" name="Shape 184"/>
          <p:cNvPicPr preferRelativeResize="0"/>
          <p:nvPr/>
        </p:nvPicPr>
        <p:blipFill>
          <a:blip r:embed="rId4">
            <a:alphaModFix/>
          </a:blip>
          <a:stretch>
            <a:fillRect/>
          </a:stretch>
        </p:blipFill>
        <p:spPr>
          <a:xfrm>
            <a:off x="2856462" y="1122264"/>
            <a:ext cx="2068100" cy="338046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accent2"/>
                </a:solidFill>
              </a:rPr>
              <a:t>Lab 2: Multimeter Diagram</a:t>
            </a:r>
          </a:p>
        </p:txBody>
      </p:sp>
      <p:sp>
        <p:nvSpPr>
          <p:cNvPr id="190" name="Shape 190"/>
          <p:cNvSpPr txBox="1"/>
          <p:nvPr>
            <p:ph idx="1" type="body"/>
          </p:nvPr>
        </p:nvSpPr>
        <p:spPr>
          <a:xfrm>
            <a:off x="5533200" y="1152475"/>
            <a:ext cx="3299100" cy="3416400"/>
          </a:xfrm>
          <a:prstGeom prst="rect">
            <a:avLst/>
          </a:prstGeom>
        </p:spPr>
        <p:txBody>
          <a:bodyPr anchorCtr="0" anchor="t" bIns="91425" lIns="91425" rIns="91425" wrap="square" tIns="91425">
            <a:noAutofit/>
          </a:bodyPr>
          <a:lstStyle/>
          <a:p>
            <a:pPr indent="0" lvl="0" marL="0" rtl="0">
              <a:spcBef>
                <a:spcPts val="0"/>
              </a:spcBef>
              <a:buNone/>
            </a:pPr>
            <a:r>
              <a:rPr lang="en"/>
              <a:t>The Multimeter Diagram button clicks into an activity that displays a diagram of a multimeter with port explanations.</a:t>
            </a:r>
          </a:p>
        </p:txBody>
      </p:sp>
      <p:pic>
        <p:nvPicPr>
          <p:cNvPr id="191" name="Shape 191"/>
          <p:cNvPicPr preferRelativeResize="0"/>
          <p:nvPr/>
        </p:nvPicPr>
        <p:blipFill>
          <a:blip r:embed="rId3">
            <a:alphaModFix/>
          </a:blip>
          <a:stretch>
            <a:fillRect/>
          </a:stretch>
        </p:blipFill>
        <p:spPr>
          <a:xfrm>
            <a:off x="3106150" y="1093850"/>
            <a:ext cx="2095450" cy="3516101"/>
          </a:xfrm>
          <a:prstGeom prst="rect">
            <a:avLst/>
          </a:prstGeom>
          <a:noFill/>
          <a:ln>
            <a:noFill/>
          </a:ln>
        </p:spPr>
      </p:pic>
      <p:pic>
        <p:nvPicPr>
          <p:cNvPr id="192" name="Shape 192"/>
          <p:cNvPicPr preferRelativeResize="0"/>
          <p:nvPr/>
        </p:nvPicPr>
        <p:blipFill>
          <a:blip r:embed="rId4">
            <a:alphaModFix/>
          </a:blip>
          <a:stretch>
            <a:fillRect/>
          </a:stretch>
        </p:blipFill>
        <p:spPr>
          <a:xfrm>
            <a:off x="461500" y="1122273"/>
            <a:ext cx="2095450" cy="3476802"/>
          </a:xfrm>
          <a:prstGeom prst="rect">
            <a:avLst/>
          </a:prstGeom>
          <a:noFill/>
          <a:ln>
            <a:noFill/>
          </a:ln>
        </p:spPr>
      </p:pic>
      <p:sp>
        <p:nvSpPr>
          <p:cNvPr id="193" name="Shape 193"/>
          <p:cNvSpPr/>
          <p:nvPr/>
        </p:nvSpPr>
        <p:spPr>
          <a:xfrm>
            <a:off x="986625" y="2603925"/>
            <a:ext cx="1047600" cy="305100"/>
          </a:xfrm>
          <a:prstGeom prst="rect">
            <a:avLst/>
          </a:prstGeom>
          <a:noFill/>
          <a:ln cap="flat" cmpd="sng" w="11430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194" name="Shape 194"/>
          <p:cNvCxnSpPr/>
          <p:nvPr/>
        </p:nvCxnSpPr>
        <p:spPr>
          <a:xfrm flipH="1" rot="10800000">
            <a:off x="2034225" y="2754525"/>
            <a:ext cx="924000" cy="3900"/>
          </a:xfrm>
          <a:prstGeom prst="straightConnector1">
            <a:avLst/>
          </a:prstGeom>
          <a:noFill/>
          <a:ln cap="flat" cmpd="sng" w="38100">
            <a:solidFill>
              <a:srgbClr val="FF0000"/>
            </a:solidFill>
            <a:prstDash val="solid"/>
            <a:round/>
            <a:headEnd len="lg" w="lg" type="none"/>
            <a:tailEnd len="lg" w="lg"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accent2"/>
                </a:solidFill>
              </a:rPr>
              <a:t>Lab 2: Breadboard Diagram</a:t>
            </a:r>
          </a:p>
        </p:txBody>
      </p:sp>
      <p:sp>
        <p:nvSpPr>
          <p:cNvPr id="200" name="Shape 200"/>
          <p:cNvSpPr txBox="1"/>
          <p:nvPr>
            <p:ph idx="1" type="body"/>
          </p:nvPr>
        </p:nvSpPr>
        <p:spPr>
          <a:xfrm>
            <a:off x="5533200" y="1152475"/>
            <a:ext cx="3299100" cy="3416400"/>
          </a:xfrm>
          <a:prstGeom prst="rect">
            <a:avLst/>
          </a:prstGeom>
        </p:spPr>
        <p:txBody>
          <a:bodyPr anchorCtr="0" anchor="t" bIns="91425" lIns="91425" rIns="91425" wrap="square" tIns="91425">
            <a:noAutofit/>
          </a:bodyPr>
          <a:lstStyle/>
          <a:p>
            <a:pPr indent="0" lvl="0" marL="0">
              <a:spcBef>
                <a:spcPts val="0"/>
              </a:spcBef>
              <a:buNone/>
            </a:pPr>
            <a:r>
              <a:rPr lang="en"/>
              <a:t>The Breadboard Diagram button clicks into an activity that displays an original breadboard diagram. This diagram shows how ports are connected vertically and horizontally. </a:t>
            </a:r>
          </a:p>
          <a:p>
            <a:pPr indent="0" lvl="0" marL="0" rtl="0">
              <a:spcBef>
                <a:spcPts val="0"/>
              </a:spcBef>
              <a:buNone/>
            </a:pPr>
            <a:r>
              <a:t/>
            </a:r>
            <a:endParaRPr/>
          </a:p>
        </p:txBody>
      </p:sp>
      <p:pic>
        <p:nvPicPr>
          <p:cNvPr id="201" name="Shape 201"/>
          <p:cNvPicPr preferRelativeResize="0"/>
          <p:nvPr/>
        </p:nvPicPr>
        <p:blipFill>
          <a:blip r:embed="rId3">
            <a:alphaModFix/>
          </a:blip>
          <a:stretch>
            <a:fillRect/>
          </a:stretch>
        </p:blipFill>
        <p:spPr>
          <a:xfrm>
            <a:off x="3172275" y="1093850"/>
            <a:ext cx="2095450" cy="3508123"/>
          </a:xfrm>
          <a:prstGeom prst="rect">
            <a:avLst/>
          </a:prstGeom>
          <a:noFill/>
          <a:ln>
            <a:noFill/>
          </a:ln>
        </p:spPr>
      </p:pic>
      <p:pic>
        <p:nvPicPr>
          <p:cNvPr id="202" name="Shape 202"/>
          <p:cNvPicPr preferRelativeResize="0"/>
          <p:nvPr/>
        </p:nvPicPr>
        <p:blipFill>
          <a:blip r:embed="rId4">
            <a:alphaModFix/>
          </a:blip>
          <a:stretch>
            <a:fillRect/>
          </a:stretch>
        </p:blipFill>
        <p:spPr>
          <a:xfrm>
            <a:off x="461500" y="1122273"/>
            <a:ext cx="2095450" cy="3476802"/>
          </a:xfrm>
          <a:prstGeom prst="rect">
            <a:avLst/>
          </a:prstGeom>
          <a:noFill/>
          <a:ln>
            <a:noFill/>
          </a:ln>
        </p:spPr>
      </p:pic>
      <p:sp>
        <p:nvSpPr>
          <p:cNvPr id="203" name="Shape 203"/>
          <p:cNvSpPr/>
          <p:nvPr/>
        </p:nvSpPr>
        <p:spPr>
          <a:xfrm>
            <a:off x="995475" y="2980225"/>
            <a:ext cx="1027500" cy="305100"/>
          </a:xfrm>
          <a:prstGeom prst="rect">
            <a:avLst/>
          </a:prstGeom>
          <a:noFill/>
          <a:ln cap="flat" cmpd="sng" w="11430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204" name="Shape 204"/>
          <p:cNvCxnSpPr/>
          <p:nvPr/>
        </p:nvCxnSpPr>
        <p:spPr>
          <a:xfrm flipH="1" rot="10800000">
            <a:off x="2082000" y="3130825"/>
            <a:ext cx="924000" cy="3900"/>
          </a:xfrm>
          <a:prstGeom prst="straightConnector1">
            <a:avLst/>
          </a:prstGeom>
          <a:noFill/>
          <a:ln cap="flat" cmpd="sng" w="38100">
            <a:solidFill>
              <a:srgbClr val="FF0000"/>
            </a:solidFill>
            <a:prstDash val="solid"/>
            <a:round/>
            <a:headEnd len="lg" w="lg" type="none"/>
            <a:tailEnd len="lg" w="lg"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accent2"/>
                </a:solidFill>
              </a:rPr>
              <a:t>Lab 3: Homepage</a:t>
            </a:r>
          </a:p>
        </p:txBody>
      </p:sp>
      <p:sp>
        <p:nvSpPr>
          <p:cNvPr id="210" name="Shape 210"/>
          <p:cNvSpPr txBox="1"/>
          <p:nvPr>
            <p:ph idx="1" type="body"/>
          </p:nvPr>
        </p:nvSpPr>
        <p:spPr>
          <a:xfrm>
            <a:off x="5533200" y="1152475"/>
            <a:ext cx="3299100" cy="3416400"/>
          </a:xfrm>
          <a:prstGeom prst="rect">
            <a:avLst/>
          </a:prstGeom>
        </p:spPr>
        <p:txBody>
          <a:bodyPr anchorCtr="0" anchor="t" bIns="91425" lIns="91425" rIns="91425" wrap="square" tIns="91425">
            <a:noAutofit/>
          </a:bodyPr>
          <a:lstStyle/>
          <a:p>
            <a:pPr indent="0" lvl="0" marL="0">
              <a:spcBef>
                <a:spcPts val="0"/>
              </a:spcBef>
              <a:buNone/>
            </a:pPr>
            <a:r>
              <a:rPr lang="en"/>
              <a:t>Lab 3 button from the main page clicks into the Lab 3 activity. The Lab 3 activity consists of two buttons that click into two separate activities: Thevenin Equivalents and V=IR Calculator.</a:t>
            </a:r>
          </a:p>
          <a:p>
            <a:pPr indent="0" lvl="0" marL="0">
              <a:spcBef>
                <a:spcPts val="0"/>
              </a:spcBef>
              <a:buNone/>
            </a:pPr>
            <a:r>
              <a:t/>
            </a:r>
            <a:endParaRPr/>
          </a:p>
          <a:p>
            <a:pPr indent="0" lvl="0" marL="0">
              <a:spcBef>
                <a:spcPts val="0"/>
              </a:spcBef>
              <a:buNone/>
            </a:pPr>
            <a:r>
              <a:t/>
            </a:r>
            <a:endParaRPr/>
          </a:p>
          <a:p>
            <a:pPr indent="0" lvl="0" marL="0" rtl="0">
              <a:spcBef>
                <a:spcPts val="0"/>
              </a:spcBef>
              <a:buNone/>
            </a:pPr>
            <a:r>
              <a:t/>
            </a:r>
            <a:endParaRPr/>
          </a:p>
        </p:txBody>
      </p:sp>
      <p:pic>
        <p:nvPicPr>
          <p:cNvPr id="211" name="Shape 211"/>
          <p:cNvPicPr preferRelativeResize="0"/>
          <p:nvPr/>
        </p:nvPicPr>
        <p:blipFill>
          <a:blip r:embed="rId3">
            <a:alphaModFix/>
          </a:blip>
          <a:stretch>
            <a:fillRect/>
          </a:stretch>
        </p:blipFill>
        <p:spPr>
          <a:xfrm>
            <a:off x="3071925" y="1122275"/>
            <a:ext cx="2095450" cy="3476808"/>
          </a:xfrm>
          <a:prstGeom prst="rect">
            <a:avLst/>
          </a:prstGeom>
          <a:noFill/>
          <a:ln>
            <a:noFill/>
          </a:ln>
        </p:spPr>
      </p:pic>
      <p:pic>
        <p:nvPicPr>
          <p:cNvPr id="212" name="Shape 212"/>
          <p:cNvPicPr preferRelativeResize="0"/>
          <p:nvPr/>
        </p:nvPicPr>
        <p:blipFill>
          <a:blip r:embed="rId4">
            <a:alphaModFix/>
          </a:blip>
          <a:stretch>
            <a:fillRect/>
          </a:stretch>
        </p:blipFill>
        <p:spPr>
          <a:xfrm>
            <a:off x="311700" y="1111732"/>
            <a:ext cx="2095450" cy="3497869"/>
          </a:xfrm>
          <a:prstGeom prst="rect">
            <a:avLst/>
          </a:prstGeom>
          <a:noFill/>
          <a:ln>
            <a:noFill/>
          </a:ln>
        </p:spPr>
      </p:pic>
      <p:sp>
        <p:nvSpPr>
          <p:cNvPr id="213" name="Shape 213"/>
          <p:cNvSpPr/>
          <p:nvPr/>
        </p:nvSpPr>
        <p:spPr>
          <a:xfrm>
            <a:off x="1515525" y="2644525"/>
            <a:ext cx="549300" cy="305100"/>
          </a:xfrm>
          <a:prstGeom prst="rect">
            <a:avLst/>
          </a:prstGeom>
          <a:noFill/>
          <a:ln cap="flat" cmpd="sng" w="11430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214" name="Shape 214"/>
          <p:cNvCxnSpPr/>
          <p:nvPr/>
        </p:nvCxnSpPr>
        <p:spPr>
          <a:xfrm>
            <a:off x="2064825" y="2794525"/>
            <a:ext cx="1007100" cy="5100"/>
          </a:xfrm>
          <a:prstGeom prst="straightConnector1">
            <a:avLst/>
          </a:prstGeom>
          <a:noFill/>
          <a:ln cap="flat" cmpd="sng" w="38100">
            <a:solidFill>
              <a:srgbClr val="FF0000"/>
            </a:solidFill>
            <a:prstDash val="solid"/>
            <a:round/>
            <a:headEnd len="lg" w="lg" type="none"/>
            <a:tailEnd len="lg" w="lg"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accent2"/>
                </a:solidFill>
              </a:rPr>
              <a:t>Lab 3: Thevenin Equivalents</a:t>
            </a:r>
          </a:p>
        </p:txBody>
      </p:sp>
      <p:sp>
        <p:nvSpPr>
          <p:cNvPr id="220" name="Shape 220"/>
          <p:cNvSpPr txBox="1"/>
          <p:nvPr>
            <p:ph idx="1" type="body"/>
          </p:nvPr>
        </p:nvSpPr>
        <p:spPr>
          <a:xfrm>
            <a:off x="5533200" y="1152475"/>
            <a:ext cx="3299100" cy="3416400"/>
          </a:xfrm>
          <a:prstGeom prst="rect">
            <a:avLst/>
          </a:prstGeom>
        </p:spPr>
        <p:txBody>
          <a:bodyPr anchorCtr="0" anchor="t" bIns="91425" lIns="91425" rIns="91425" wrap="square" tIns="91425">
            <a:noAutofit/>
          </a:bodyPr>
          <a:lstStyle/>
          <a:p>
            <a:pPr indent="0" lvl="0" marL="0" rtl="0">
              <a:spcBef>
                <a:spcPts val="0"/>
              </a:spcBef>
              <a:buNone/>
            </a:pPr>
            <a:r>
              <a:rPr lang="en"/>
              <a:t>The Thevenin Equivalents button opens to an activity that displays two original diagrams that explain the Thevenin theorem. This diagram is original.</a:t>
            </a:r>
          </a:p>
        </p:txBody>
      </p:sp>
      <p:pic>
        <p:nvPicPr>
          <p:cNvPr id="221" name="Shape 221"/>
          <p:cNvPicPr preferRelativeResize="0"/>
          <p:nvPr/>
        </p:nvPicPr>
        <p:blipFill>
          <a:blip r:embed="rId3">
            <a:alphaModFix/>
          </a:blip>
          <a:stretch>
            <a:fillRect/>
          </a:stretch>
        </p:blipFill>
        <p:spPr>
          <a:xfrm>
            <a:off x="407025" y="1122275"/>
            <a:ext cx="2095450" cy="3476808"/>
          </a:xfrm>
          <a:prstGeom prst="rect">
            <a:avLst/>
          </a:prstGeom>
          <a:noFill/>
          <a:ln>
            <a:noFill/>
          </a:ln>
        </p:spPr>
      </p:pic>
      <p:sp>
        <p:nvSpPr>
          <p:cNvPr id="222" name="Shape 222"/>
          <p:cNvSpPr/>
          <p:nvPr/>
        </p:nvSpPr>
        <p:spPr>
          <a:xfrm>
            <a:off x="887750" y="1810525"/>
            <a:ext cx="1134000" cy="305100"/>
          </a:xfrm>
          <a:prstGeom prst="rect">
            <a:avLst/>
          </a:prstGeom>
          <a:noFill/>
          <a:ln cap="flat" cmpd="sng" w="11430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223" name="Shape 223"/>
          <p:cNvCxnSpPr/>
          <p:nvPr/>
        </p:nvCxnSpPr>
        <p:spPr>
          <a:xfrm>
            <a:off x="2021750" y="1960525"/>
            <a:ext cx="1007100" cy="5100"/>
          </a:xfrm>
          <a:prstGeom prst="straightConnector1">
            <a:avLst/>
          </a:prstGeom>
          <a:noFill/>
          <a:ln cap="flat" cmpd="sng" w="38100">
            <a:solidFill>
              <a:srgbClr val="FF0000"/>
            </a:solidFill>
            <a:prstDash val="solid"/>
            <a:round/>
            <a:headEnd len="lg" w="lg" type="none"/>
            <a:tailEnd len="lg" w="lg" type="triangle"/>
          </a:ln>
        </p:spPr>
      </p:cxnSp>
      <p:pic>
        <p:nvPicPr>
          <p:cNvPr id="224" name="Shape 224"/>
          <p:cNvPicPr preferRelativeResize="0"/>
          <p:nvPr/>
        </p:nvPicPr>
        <p:blipFill>
          <a:blip r:embed="rId4">
            <a:alphaModFix/>
          </a:blip>
          <a:stretch>
            <a:fillRect/>
          </a:stretch>
        </p:blipFill>
        <p:spPr>
          <a:xfrm>
            <a:off x="3079525" y="1122275"/>
            <a:ext cx="2095450" cy="351611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accent2"/>
                </a:solidFill>
              </a:rPr>
              <a:t>Lab 3: V=ir calculator</a:t>
            </a:r>
          </a:p>
        </p:txBody>
      </p:sp>
      <p:sp>
        <p:nvSpPr>
          <p:cNvPr id="230" name="Shape 230"/>
          <p:cNvSpPr txBox="1"/>
          <p:nvPr>
            <p:ph idx="1" type="body"/>
          </p:nvPr>
        </p:nvSpPr>
        <p:spPr>
          <a:xfrm>
            <a:off x="5140500" y="620450"/>
            <a:ext cx="4003500" cy="4261500"/>
          </a:xfrm>
          <a:prstGeom prst="rect">
            <a:avLst/>
          </a:prstGeom>
        </p:spPr>
        <p:txBody>
          <a:bodyPr anchorCtr="0" anchor="t" bIns="91425" lIns="91425" rIns="91425" wrap="square" tIns="91425">
            <a:noAutofit/>
          </a:bodyPr>
          <a:lstStyle/>
          <a:p>
            <a:pPr indent="0" lvl="0" marL="0">
              <a:spcBef>
                <a:spcPts val="0"/>
              </a:spcBef>
              <a:buNone/>
            </a:pPr>
            <a:r>
              <a:rPr lang="en"/>
              <a:t>The V=IR Calculator clicks into the V=IR Calculator activity. This activity takes two inputs and calculates the third. Two of the three user inputs must be filled to calculate the third value. Once the calculate button is pressed, the answer will display below the Calculate button. There is also a circuit diagram as reference. </a:t>
            </a:r>
          </a:p>
          <a:p>
            <a:pPr indent="0" lvl="0" marL="0" rtl="0">
              <a:spcBef>
                <a:spcPts val="0"/>
              </a:spcBef>
              <a:buNone/>
            </a:pPr>
            <a:r>
              <a:t/>
            </a:r>
            <a:endParaRPr/>
          </a:p>
        </p:txBody>
      </p:sp>
      <p:pic>
        <p:nvPicPr>
          <p:cNvPr id="231" name="Shape 231"/>
          <p:cNvPicPr preferRelativeResize="0"/>
          <p:nvPr/>
        </p:nvPicPr>
        <p:blipFill>
          <a:blip r:embed="rId3">
            <a:alphaModFix/>
          </a:blip>
          <a:stretch>
            <a:fillRect/>
          </a:stretch>
        </p:blipFill>
        <p:spPr>
          <a:xfrm>
            <a:off x="407025" y="1122275"/>
            <a:ext cx="2095450" cy="3476808"/>
          </a:xfrm>
          <a:prstGeom prst="rect">
            <a:avLst/>
          </a:prstGeom>
          <a:noFill/>
          <a:ln>
            <a:noFill/>
          </a:ln>
        </p:spPr>
      </p:pic>
      <p:sp>
        <p:nvSpPr>
          <p:cNvPr id="232" name="Shape 232"/>
          <p:cNvSpPr/>
          <p:nvPr/>
        </p:nvSpPr>
        <p:spPr>
          <a:xfrm>
            <a:off x="989600" y="2207175"/>
            <a:ext cx="930300" cy="305100"/>
          </a:xfrm>
          <a:prstGeom prst="rect">
            <a:avLst/>
          </a:prstGeom>
          <a:noFill/>
          <a:ln cap="flat" cmpd="sng" w="11430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233" name="Shape 233"/>
          <p:cNvCxnSpPr/>
          <p:nvPr/>
        </p:nvCxnSpPr>
        <p:spPr>
          <a:xfrm>
            <a:off x="1978900" y="2357175"/>
            <a:ext cx="1007100" cy="5100"/>
          </a:xfrm>
          <a:prstGeom prst="straightConnector1">
            <a:avLst/>
          </a:prstGeom>
          <a:noFill/>
          <a:ln cap="flat" cmpd="sng" w="38100">
            <a:solidFill>
              <a:srgbClr val="FF0000"/>
            </a:solidFill>
            <a:prstDash val="solid"/>
            <a:round/>
            <a:headEnd len="lg" w="lg" type="none"/>
            <a:tailEnd len="lg" w="lg" type="triangle"/>
          </a:ln>
        </p:spPr>
      </p:cxnSp>
      <p:pic>
        <p:nvPicPr>
          <p:cNvPr id="234" name="Shape 234"/>
          <p:cNvPicPr preferRelativeResize="0"/>
          <p:nvPr/>
        </p:nvPicPr>
        <p:blipFill>
          <a:blip r:embed="rId4">
            <a:alphaModFix/>
          </a:blip>
          <a:stretch>
            <a:fillRect/>
          </a:stretch>
        </p:blipFill>
        <p:spPr>
          <a:xfrm>
            <a:off x="2986000" y="1077302"/>
            <a:ext cx="2180700" cy="356673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311700" y="292850"/>
            <a:ext cx="8520600" cy="801000"/>
          </a:xfrm>
          <a:prstGeom prst="rect">
            <a:avLst/>
          </a:prstGeom>
          <a:ln>
            <a:noFill/>
          </a:ln>
        </p:spPr>
        <p:txBody>
          <a:bodyPr anchorCtr="0" anchor="t" bIns="91425" lIns="91425" rIns="91425" wrap="square" tIns="91425">
            <a:noAutofit/>
          </a:bodyPr>
          <a:lstStyle/>
          <a:p>
            <a:pPr indent="0" lvl="0" marL="0" rtl="0">
              <a:spcBef>
                <a:spcPts val="0"/>
              </a:spcBef>
              <a:buNone/>
            </a:pPr>
            <a:r>
              <a:rPr lang="en">
                <a:solidFill>
                  <a:schemeClr val="accent2"/>
                </a:solidFill>
              </a:rPr>
              <a:t>Main Page</a:t>
            </a:r>
          </a:p>
        </p:txBody>
      </p:sp>
      <p:sp>
        <p:nvSpPr>
          <p:cNvPr id="63" name="Shape 63"/>
          <p:cNvSpPr txBox="1"/>
          <p:nvPr>
            <p:ph idx="1" type="body"/>
          </p:nvPr>
        </p:nvSpPr>
        <p:spPr>
          <a:xfrm>
            <a:off x="3834600" y="1256825"/>
            <a:ext cx="3299100" cy="3416400"/>
          </a:xfrm>
          <a:prstGeom prst="rect">
            <a:avLst/>
          </a:prstGeom>
        </p:spPr>
        <p:txBody>
          <a:bodyPr anchorCtr="0" anchor="t" bIns="91425" lIns="91425" rIns="91425" wrap="square" tIns="91425">
            <a:noAutofit/>
          </a:bodyPr>
          <a:lstStyle/>
          <a:p>
            <a:pPr indent="0" lvl="0" marL="0" rtl="0">
              <a:spcBef>
                <a:spcPts val="0"/>
              </a:spcBef>
              <a:buNone/>
            </a:pPr>
            <a:r>
              <a:rPr lang="en"/>
              <a:t>The main page consists of 10 buttons that corresponds with Lab 0-9. Each activity holds relevant tools for each lab, such as calculators or diagrams.</a:t>
            </a:r>
          </a:p>
        </p:txBody>
      </p:sp>
      <p:pic>
        <p:nvPicPr>
          <p:cNvPr id="64" name="Shape 64"/>
          <p:cNvPicPr preferRelativeResize="0"/>
          <p:nvPr/>
        </p:nvPicPr>
        <p:blipFill>
          <a:blip r:embed="rId3">
            <a:alphaModFix/>
          </a:blip>
          <a:stretch>
            <a:fillRect/>
          </a:stretch>
        </p:blipFill>
        <p:spPr>
          <a:xfrm>
            <a:off x="382117" y="1093862"/>
            <a:ext cx="2241909" cy="37423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accent2"/>
                </a:solidFill>
              </a:rPr>
              <a:t>Lab 4</a:t>
            </a:r>
            <a:r>
              <a:rPr lang="en">
                <a:solidFill>
                  <a:schemeClr val="accent2"/>
                </a:solidFill>
              </a:rPr>
              <a:t>: Homepage</a:t>
            </a:r>
          </a:p>
        </p:txBody>
      </p:sp>
      <p:sp>
        <p:nvSpPr>
          <p:cNvPr id="240" name="Shape 240"/>
          <p:cNvSpPr txBox="1"/>
          <p:nvPr>
            <p:ph idx="1" type="body"/>
          </p:nvPr>
        </p:nvSpPr>
        <p:spPr>
          <a:xfrm>
            <a:off x="5533200" y="1152475"/>
            <a:ext cx="3458100" cy="3872100"/>
          </a:xfrm>
          <a:prstGeom prst="rect">
            <a:avLst/>
          </a:prstGeom>
        </p:spPr>
        <p:txBody>
          <a:bodyPr anchorCtr="0" anchor="t" bIns="91425" lIns="91425" rIns="91425" wrap="square" tIns="91425">
            <a:noAutofit/>
          </a:bodyPr>
          <a:lstStyle/>
          <a:p>
            <a:pPr indent="0" lvl="0" marL="0">
              <a:spcBef>
                <a:spcPts val="0"/>
              </a:spcBef>
              <a:buNone/>
            </a:pPr>
            <a:r>
              <a:rPr lang="en"/>
              <a:t>Lab 4 button from the main page opens the Lab 4 activity. The lab 4 activity consists of three buttons that click into three separate folders: Potentiometer Diagram, Op Amp Pin Out Diagram, and Non Inverting Op Amp Calculator.</a:t>
            </a: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rtl="0">
              <a:spcBef>
                <a:spcPts val="0"/>
              </a:spcBef>
              <a:buNone/>
            </a:pPr>
            <a:r>
              <a:t/>
            </a:r>
            <a:endParaRPr/>
          </a:p>
        </p:txBody>
      </p:sp>
      <p:pic>
        <p:nvPicPr>
          <p:cNvPr id="241" name="Shape 241"/>
          <p:cNvPicPr preferRelativeResize="0"/>
          <p:nvPr/>
        </p:nvPicPr>
        <p:blipFill>
          <a:blip r:embed="rId3">
            <a:alphaModFix/>
          </a:blip>
          <a:stretch>
            <a:fillRect/>
          </a:stretch>
        </p:blipFill>
        <p:spPr>
          <a:xfrm>
            <a:off x="3085389" y="1089500"/>
            <a:ext cx="2122436" cy="3497875"/>
          </a:xfrm>
          <a:prstGeom prst="rect">
            <a:avLst/>
          </a:prstGeom>
          <a:noFill/>
          <a:ln>
            <a:noFill/>
          </a:ln>
        </p:spPr>
      </p:pic>
      <p:pic>
        <p:nvPicPr>
          <p:cNvPr id="242" name="Shape 242"/>
          <p:cNvPicPr preferRelativeResize="0"/>
          <p:nvPr/>
        </p:nvPicPr>
        <p:blipFill>
          <a:blip r:embed="rId4">
            <a:alphaModFix/>
          </a:blip>
          <a:stretch>
            <a:fillRect/>
          </a:stretch>
        </p:blipFill>
        <p:spPr>
          <a:xfrm>
            <a:off x="311700" y="1111732"/>
            <a:ext cx="2095450" cy="3497869"/>
          </a:xfrm>
          <a:prstGeom prst="rect">
            <a:avLst/>
          </a:prstGeom>
          <a:noFill/>
          <a:ln>
            <a:noFill/>
          </a:ln>
        </p:spPr>
      </p:pic>
      <p:sp>
        <p:nvSpPr>
          <p:cNvPr id="243" name="Shape 243"/>
          <p:cNvSpPr/>
          <p:nvPr/>
        </p:nvSpPr>
        <p:spPr>
          <a:xfrm>
            <a:off x="640800" y="3102225"/>
            <a:ext cx="549300" cy="305100"/>
          </a:xfrm>
          <a:prstGeom prst="rect">
            <a:avLst/>
          </a:prstGeom>
          <a:noFill/>
          <a:ln cap="flat" cmpd="sng" w="11430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244" name="Shape 244"/>
          <p:cNvCxnSpPr/>
          <p:nvPr/>
        </p:nvCxnSpPr>
        <p:spPr>
          <a:xfrm>
            <a:off x="1190100" y="3285300"/>
            <a:ext cx="1871400" cy="30600"/>
          </a:xfrm>
          <a:prstGeom prst="straightConnector1">
            <a:avLst/>
          </a:prstGeom>
          <a:noFill/>
          <a:ln cap="flat" cmpd="sng" w="38100">
            <a:solidFill>
              <a:srgbClr val="FF0000"/>
            </a:solidFill>
            <a:prstDash val="solid"/>
            <a:round/>
            <a:headEnd len="lg" w="lg" type="none"/>
            <a:tailEnd len="lg" w="lg"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accent2"/>
                </a:solidFill>
              </a:rPr>
              <a:t>Lab 4: Potentiometer Diagram</a:t>
            </a:r>
          </a:p>
        </p:txBody>
      </p:sp>
      <p:sp>
        <p:nvSpPr>
          <p:cNvPr id="250" name="Shape 250"/>
          <p:cNvSpPr txBox="1"/>
          <p:nvPr>
            <p:ph idx="1" type="body"/>
          </p:nvPr>
        </p:nvSpPr>
        <p:spPr>
          <a:xfrm>
            <a:off x="5533200" y="1152475"/>
            <a:ext cx="3299100" cy="3416400"/>
          </a:xfrm>
          <a:prstGeom prst="rect">
            <a:avLst/>
          </a:prstGeom>
        </p:spPr>
        <p:txBody>
          <a:bodyPr anchorCtr="0" anchor="t" bIns="91425" lIns="91425" rIns="91425" wrap="square" tIns="91425">
            <a:noAutofit/>
          </a:bodyPr>
          <a:lstStyle/>
          <a:p>
            <a:pPr indent="0" lvl="0" marL="0" rtl="0">
              <a:spcBef>
                <a:spcPts val="0"/>
              </a:spcBef>
              <a:buNone/>
            </a:pPr>
            <a:r>
              <a:rPr lang="en"/>
              <a:t>The Potentiometer button opens an activity that displays a picture of original diagrams that explains the purpose and pins of a potentiometer.</a:t>
            </a:r>
          </a:p>
        </p:txBody>
      </p:sp>
      <p:pic>
        <p:nvPicPr>
          <p:cNvPr id="251" name="Shape 251"/>
          <p:cNvPicPr preferRelativeResize="0"/>
          <p:nvPr/>
        </p:nvPicPr>
        <p:blipFill>
          <a:blip r:embed="rId3">
            <a:alphaModFix/>
          </a:blip>
          <a:stretch>
            <a:fillRect/>
          </a:stretch>
        </p:blipFill>
        <p:spPr>
          <a:xfrm>
            <a:off x="389989" y="1093850"/>
            <a:ext cx="2122436" cy="3497875"/>
          </a:xfrm>
          <a:prstGeom prst="rect">
            <a:avLst/>
          </a:prstGeom>
          <a:noFill/>
          <a:ln>
            <a:noFill/>
          </a:ln>
        </p:spPr>
      </p:pic>
      <p:sp>
        <p:nvSpPr>
          <p:cNvPr id="252" name="Shape 252"/>
          <p:cNvSpPr/>
          <p:nvPr/>
        </p:nvSpPr>
        <p:spPr>
          <a:xfrm>
            <a:off x="877314" y="1769800"/>
            <a:ext cx="1147800" cy="305100"/>
          </a:xfrm>
          <a:prstGeom prst="rect">
            <a:avLst/>
          </a:prstGeom>
          <a:noFill/>
          <a:ln cap="flat" cmpd="sng" w="11430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253" name="Shape 253"/>
          <p:cNvCxnSpPr/>
          <p:nvPr/>
        </p:nvCxnSpPr>
        <p:spPr>
          <a:xfrm>
            <a:off x="2092950" y="1919800"/>
            <a:ext cx="1007100" cy="5100"/>
          </a:xfrm>
          <a:prstGeom prst="straightConnector1">
            <a:avLst/>
          </a:prstGeom>
          <a:noFill/>
          <a:ln cap="flat" cmpd="sng" w="38100">
            <a:solidFill>
              <a:srgbClr val="FF0000"/>
            </a:solidFill>
            <a:prstDash val="solid"/>
            <a:round/>
            <a:headEnd len="lg" w="lg" type="none"/>
            <a:tailEnd len="lg" w="lg" type="triangle"/>
          </a:ln>
        </p:spPr>
      </p:cxnSp>
      <p:pic>
        <p:nvPicPr>
          <p:cNvPr id="254" name="Shape 254"/>
          <p:cNvPicPr preferRelativeResize="0"/>
          <p:nvPr/>
        </p:nvPicPr>
        <p:blipFill>
          <a:blip r:embed="rId4">
            <a:alphaModFix/>
          </a:blip>
          <a:stretch>
            <a:fillRect/>
          </a:stretch>
        </p:blipFill>
        <p:spPr>
          <a:xfrm>
            <a:off x="3167875" y="1092813"/>
            <a:ext cx="2128350" cy="349995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accent2"/>
                </a:solidFill>
              </a:rPr>
              <a:t>Lab 4: OP AMP Pin Out Diagram</a:t>
            </a:r>
          </a:p>
        </p:txBody>
      </p:sp>
      <p:sp>
        <p:nvSpPr>
          <p:cNvPr id="260" name="Shape 260"/>
          <p:cNvSpPr txBox="1"/>
          <p:nvPr>
            <p:ph idx="1" type="body"/>
          </p:nvPr>
        </p:nvSpPr>
        <p:spPr>
          <a:xfrm>
            <a:off x="5533200" y="1152475"/>
            <a:ext cx="3299100" cy="3416400"/>
          </a:xfrm>
          <a:prstGeom prst="rect">
            <a:avLst/>
          </a:prstGeom>
        </p:spPr>
        <p:txBody>
          <a:bodyPr anchorCtr="0" anchor="t" bIns="91425" lIns="91425" rIns="91425" wrap="square" tIns="91425">
            <a:noAutofit/>
          </a:bodyPr>
          <a:lstStyle/>
          <a:p>
            <a:pPr indent="0" lvl="0" marL="0">
              <a:spcBef>
                <a:spcPts val="0"/>
              </a:spcBef>
              <a:buNone/>
            </a:pPr>
            <a:r>
              <a:rPr lang="en"/>
              <a:t>The </a:t>
            </a:r>
            <a:r>
              <a:rPr lang="en">
                <a:solidFill>
                  <a:schemeClr val="accent2"/>
                </a:solidFill>
              </a:rPr>
              <a:t>Op Amp Pin Out</a:t>
            </a:r>
            <a:r>
              <a:rPr lang="en"/>
              <a:t> button opens an activity that displays an original diagram with labelled op amp pins.</a:t>
            </a:r>
          </a:p>
          <a:p>
            <a:pPr indent="0" lvl="0" marL="0" rtl="0">
              <a:spcBef>
                <a:spcPts val="0"/>
              </a:spcBef>
              <a:buNone/>
            </a:pPr>
            <a:r>
              <a:t/>
            </a:r>
            <a:endParaRPr/>
          </a:p>
        </p:txBody>
      </p:sp>
      <p:pic>
        <p:nvPicPr>
          <p:cNvPr id="261" name="Shape 261"/>
          <p:cNvPicPr preferRelativeResize="0"/>
          <p:nvPr/>
        </p:nvPicPr>
        <p:blipFill>
          <a:blip r:embed="rId3">
            <a:alphaModFix/>
          </a:blip>
          <a:stretch>
            <a:fillRect/>
          </a:stretch>
        </p:blipFill>
        <p:spPr>
          <a:xfrm>
            <a:off x="389989" y="1093850"/>
            <a:ext cx="2122436" cy="3497875"/>
          </a:xfrm>
          <a:prstGeom prst="rect">
            <a:avLst/>
          </a:prstGeom>
          <a:noFill/>
          <a:ln>
            <a:noFill/>
          </a:ln>
        </p:spPr>
      </p:pic>
      <p:sp>
        <p:nvSpPr>
          <p:cNvPr id="262" name="Shape 262"/>
          <p:cNvSpPr/>
          <p:nvPr/>
        </p:nvSpPr>
        <p:spPr>
          <a:xfrm>
            <a:off x="836625" y="2176650"/>
            <a:ext cx="1207800" cy="305100"/>
          </a:xfrm>
          <a:prstGeom prst="rect">
            <a:avLst/>
          </a:prstGeom>
          <a:noFill/>
          <a:ln cap="flat" cmpd="sng" w="11430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263" name="Shape 263"/>
          <p:cNvCxnSpPr/>
          <p:nvPr/>
        </p:nvCxnSpPr>
        <p:spPr>
          <a:xfrm>
            <a:off x="2113300" y="2326650"/>
            <a:ext cx="1007100" cy="5100"/>
          </a:xfrm>
          <a:prstGeom prst="straightConnector1">
            <a:avLst/>
          </a:prstGeom>
          <a:noFill/>
          <a:ln cap="flat" cmpd="sng" w="38100">
            <a:solidFill>
              <a:srgbClr val="FF0000"/>
            </a:solidFill>
            <a:prstDash val="solid"/>
            <a:round/>
            <a:headEnd len="lg" w="lg" type="none"/>
            <a:tailEnd len="lg" w="lg" type="triangle"/>
          </a:ln>
        </p:spPr>
      </p:cxnSp>
      <p:pic>
        <p:nvPicPr>
          <p:cNvPr id="264" name="Shape 264"/>
          <p:cNvPicPr preferRelativeResize="0"/>
          <p:nvPr/>
        </p:nvPicPr>
        <p:blipFill>
          <a:blip r:embed="rId4">
            <a:alphaModFix/>
          </a:blip>
          <a:stretch>
            <a:fillRect/>
          </a:stretch>
        </p:blipFill>
        <p:spPr>
          <a:xfrm>
            <a:off x="3120400" y="1105975"/>
            <a:ext cx="2108000" cy="350940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accent2"/>
                </a:solidFill>
              </a:rPr>
              <a:t>Lab 4: Non Inverting Op Amp Calculator</a:t>
            </a:r>
          </a:p>
        </p:txBody>
      </p:sp>
      <p:sp>
        <p:nvSpPr>
          <p:cNvPr id="270" name="Shape 270"/>
          <p:cNvSpPr txBox="1"/>
          <p:nvPr>
            <p:ph idx="1" type="body"/>
          </p:nvPr>
        </p:nvSpPr>
        <p:spPr>
          <a:xfrm>
            <a:off x="5062050" y="939675"/>
            <a:ext cx="4081800" cy="4080000"/>
          </a:xfrm>
          <a:prstGeom prst="rect">
            <a:avLst/>
          </a:prstGeom>
        </p:spPr>
        <p:txBody>
          <a:bodyPr anchorCtr="0" anchor="t" bIns="91425" lIns="91425" rIns="91425" wrap="square" tIns="91425">
            <a:noAutofit/>
          </a:bodyPr>
          <a:lstStyle/>
          <a:p>
            <a:pPr indent="0" lvl="0" marL="0" rtl="0">
              <a:spcBef>
                <a:spcPts val="0"/>
              </a:spcBef>
              <a:buNone/>
            </a:pPr>
            <a:r>
              <a:rPr lang="en"/>
              <a:t>The Non-Inverting Op Amp Gain Calculator accepts three inputs and calculates the Vout and gain. If Vin is not given, then only gain is calculated. Once the calculate button is pressed, the answer will display below the Calculate button. There is also a circuit diagram as reference. </a:t>
            </a:r>
          </a:p>
        </p:txBody>
      </p:sp>
      <p:pic>
        <p:nvPicPr>
          <p:cNvPr id="271" name="Shape 271"/>
          <p:cNvPicPr preferRelativeResize="0"/>
          <p:nvPr/>
        </p:nvPicPr>
        <p:blipFill>
          <a:blip r:embed="rId3">
            <a:alphaModFix/>
          </a:blip>
          <a:stretch>
            <a:fillRect/>
          </a:stretch>
        </p:blipFill>
        <p:spPr>
          <a:xfrm>
            <a:off x="389989" y="1093850"/>
            <a:ext cx="2122436" cy="3497875"/>
          </a:xfrm>
          <a:prstGeom prst="rect">
            <a:avLst/>
          </a:prstGeom>
          <a:noFill/>
          <a:ln>
            <a:noFill/>
          </a:ln>
        </p:spPr>
      </p:pic>
      <p:sp>
        <p:nvSpPr>
          <p:cNvPr id="272" name="Shape 272"/>
          <p:cNvSpPr/>
          <p:nvPr/>
        </p:nvSpPr>
        <p:spPr>
          <a:xfrm>
            <a:off x="653550" y="2583500"/>
            <a:ext cx="1614600" cy="305100"/>
          </a:xfrm>
          <a:prstGeom prst="rect">
            <a:avLst/>
          </a:prstGeom>
          <a:noFill/>
          <a:ln cap="flat" cmpd="sng" w="11430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273" name="Shape 273"/>
          <p:cNvCxnSpPr/>
          <p:nvPr/>
        </p:nvCxnSpPr>
        <p:spPr>
          <a:xfrm flipH="1" rot="10800000">
            <a:off x="2349525" y="2727200"/>
            <a:ext cx="590100" cy="17700"/>
          </a:xfrm>
          <a:prstGeom prst="straightConnector1">
            <a:avLst/>
          </a:prstGeom>
          <a:noFill/>
          <a:ln cap="flat" cmpd="sng" w="38100">
            <a:solidFill>
              <a:srgbClr val="FF0000"/>
            </a:solidFill>
            <a:prstDash val="solid"/>
            <a:round/>
            <a:headEnd len="lg" w="lg" type="none"/>
            <a:tailEnd len="lg" w="lg" type="triangle"/>
          </a:ln>
        </p:spPr>
      </p:cxnSp>
      <p:pic>
        <p:nvPicPr>
          <p:cNvPr id="274" name="Shape 274"/>
          <p:cNvPicPr preferRelativeResize="0"/>
          <p:nvPr/>
        </p:nvPicPr>
        <p:blipFill>
          <a:blip r:embed="rId4">
            <a:alphaModFix/>
          </a:blip>
          <a:stretch>
            <a:fillRect/>
          </a:stretch>
        </p:blipFill>
        <p:spPr>
          <a:xfrm>
            <a:off x="3021001" y="1151312"/>
            <a:ext cx="2122425" cy="338296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accent2"/>
                </a:solidFill>
              </a:rPr>
              <a:t>Lab 5</a:t>
            </a:r>
            <a:r>
              <a:rPr lang="en">
                <a:solidFill>
                  <a:schemeClr val="accent2"/>
                </a:solidFill>
              </a:rPr>
              <a:t>: Homepage</a:t>
            </a:r>
          </a:p>
        </p:txBody>
      </p:sp>
      <p:sp>
        <p:nvSpPr>
          <p:cNvPr id="280" name="Shape 280"/>
          <p:cNvSpPr txBox="1"/>
          <p:nvPr>
            <p:ph idx="1" type="body"/>
          </p:nvPr>
        </p:nvSpPr>
        <p:spPr>
          <a:xfrm>
            <a:off x="5533200" y="1152475"/>
            <a:ext cx="3519300" cy="3567000"/>
          </a:xfrm>
          <a:prstGeom prst="rect">
            <a:avLst/>
          </a:prstGeom>
        </p:spPr>
        <p:txBody>
          <a:bodyPr anchorCtr="0" anchor="t" bIns="91425" lIns="91425" rIns="91425" wrap="square" tIns="91425">
            <a:noAutofit/>
          </a:bodyPr>
          <a:lstStyle/>
          <a:p>
            <a:pPr indent="0" lvl="0" marL="0">
              <a:spcBef>
                <a:spcPts val="0"/>
              </a:spcBef>
              <a:buNone/>
            </a:pPr>
            <a:r>
              <a:rPr lang="en"/>
              <a:t>Lab 5 button from the main page opens the Lab 5 activity. The Lab 5 activity consists of three buttons that open three activities: Op Amp Pin Out Diagram, Inverting Op Amp Calculator and Non Inverting Op Amp Calculator.</a:t>
            </a: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rtl="0">
              <a:spcBef>
                <a:spcPts val="0"/>
              </a:spcBef>
              <a:buNone/>
            </a:pPr>
            <a:r>
              <a:t/>
            </a:r>
            <a:endParaRPr/>
          </a:p>
        </p:txBody>
      </p:sp>
      <p:pic>
        <p:nvPicPr>
          <p:cNvPr id="281" name="Shape 281"/>
          <p:cNvPicPr preferRelativeResize="0"/>
          <p:nvPr/>
        </p:nvPicPr>
        <p:blipFill>
          <a:blip r:embed="rId3">
            <a:alphaModFix/>
          </a:blip>
          <a:stretch>
            <a:fillRect/>
          </a:stretch>
        </p:blipFill>
        <p:spPr>
          <a:xfrm>
            <a:off x="3129150" y="1152475"/>
            <a:ext cx="2095450" cy="3457493"/>
          </a:xfrm>
          <a:prstGeom prst="rect">
            <a:avLst/>
          </a:prstGeom>
          <a:noFill/>
          <a:ln>
            <a:noFill/>
          </a:ln>
        </p:spPr>
      </p:pic>
      <p:pic>
        <p:nvPicPr>
          <p:cNvPr id="282" name="Shape 282"/>
          <p:cNvPicPr preferRelativeResize="0"/>
          <p:nvPr/>
        </p:nvPicPr>
        <p:blipFill>
          <a:blip r:embed="rId4">
            <a:alphaModFix/>
          </a:blip>
          <a:stretch>
            <a:fillRect/>
          </a:stretch>
        </p:blipFill>
        <p:spPr>
          <a:xfrm>
            <a:off x="311700" y="1111732"/>
            <a:ext cx="2095450" cy="3497869"/>
          </a:xfrm>
          <a:prstGeom prst="rect">
            <a:avLst/>
          </a:prstGeom>
          <a:noFill/>
          <a:ln>
            <a:noFill/>
          </a:ln>
        </p:spPr>
      </p:pic>
      <p:sp>
        <p:nvSpPr>
          <p:cNvPr id="283" name="Shape 283"/>
          <p:cNvSpPr/>
          <p:nvPr/>
        </p:nvSpPr>
        <p:spPr>
          <a:xfrm>
            <a:off x="1525700" y="3122575"/>
            <a:ext cx="549300" cy="305100"/>
          </a:xfrm>
          <a:prstGeom prst="rect">
            <a:avLst/>
          </a:prstGeom>
          <a:noFill/>
          <a:ln cap="flat" cmpd="sng" w="11430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284" name="Shape 284"/>
          <p:cNvCxnSpPr/>
          <p:nvPr/>
        </p:nvCxnSpPr>
        <p:spPr>
          <a:xfrm>
            <a:off x="2075000" y="3272575"/>
            <a:ext cx="1007100" cy="5100"/>
          </a:xfrm>
          <a:prstGeom prst="straightConnector1">
            <a:avLst/>
          </a:prstGeom>
          <a:noFill/>
          <a:ln cap="flat" cmpd="sng" w="38100">
            <a:solidFill>
              <a:srgbClr val="FF0000"/>
            </a:solidFill>
            <a:prstDash val="solid"/>
            <a:round/>
            <a:headEnd len="lg" w="lg" type="none"/>
            <a:tailEnd len="lg" w="lg"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accent2"/>
                </a:solidFill>
              </a:rPr>
              <a:t>Lab 5: OP AMP Pin Out Diagram</a:t>
            </a:r>
          </a:p>
        </p:txBody>
      </p:sp>
      <p:sp>
        <p:nvSpPr>
          <p:cNvPr id="290" name="Shape 290"/>
          <p:cNvSpPr txBox="1"/>
          <p:nvPr>
            <p:ph idx="1" type="body"/>
          </p:nvPr>
        </p:nvSpPr>
        <p:spPr>
          <a:xfrm>
            <a:off x="5533200" y="1152475"/>
            <a:ext cx="3299100" cy="3416400"/>
          </a:xfrm>
          <a:prstGeom prst="rect">
            <a:avLst/>
          </a:prstGeom>
        </p:spPr>
        <p:txBody>
          <a:bodyPr anchorCtr="0" anchor="t" bIns="91425" lIns="91425" rIns="91425" wrap="square" tIns="91425">
            <a:noAutofit/>
          </a:bodyPr>
          <a:lstStyle/>
          <a:p>
            <a:pPr indent="0" lvl="0" marL="0">
              <a:spcBef>
                <a:spcPts val="0"/>
              </a:spcBef>
              <a:buNone/>
            </a:pPr>
            <a:r>
              <a:rPr lang="en"/>
              <a:t>The </a:t>
            </a:r>
            <a:r>
              <a:rPr lang="en">
                <a:solidFill>
                  <a:schemeClr val="accent2"/>
                </a:solidFill>
              </a:rPr>
              <a:t>Op Amp Pin Out</a:t>
            </a:r>
            <a:r>
              <a:rPr lang="en"/>
              <a:t> button opens to an original diagram that shows the different pins of the op amp. </a:t>
            </a:r>
          </a:p>
          <a:p>
            <a:pPr indent="0" lvl="0" marL="0">
              <a:spcBef>
                <a:spcPts val="0"/>
              </a:spcBef>
              <a:buNone/>
            </a:pPr>
            <a:r>
              <a:t/>
            </a:r>
            <a:endParaRPr/>
          </a:p>
          <a:p>
            <a:pPr indent="0" lvl="0" marL="0" rtl="0">
              <a:spcBef>
                <a:spcPts val="0"/>
              </a:spcBef>
              <a:buNone/>
            </a:pPr>
            <a:r>
              <a:t/>
            </a:r>
            <a:endParaRPr/>
          </a:p>
        </p:txBody>
      </p:sp>
      <p:pic>
        <p:nvPicPr>
          <p:cNvPr id="291" name="Shape 291"/>
          <p:cNvPicPr preferRelativeResize="0"/>
          <p:nvPr/>
        </p:nvPicPr>
        <p:blipFill>
          <a:blip r:embed="rId3">
            <a:alphaModFix/>
          </a:blip>
          <a:stretch>
            <a:fillRect/>
          </a:stretch>
        </p:blipFill>
        <p:spPr>
          <a:xfrm>
            <a:off x="3141875" y="1105975"/>
            <a:ext cx="2108000" cy="3509407"/>
          </a:xfrm>
          <a:prstGeom prst="rect">
            <a:avLst/>
          </a:prstGeom>
          <a:noFill/>
          <a:ln>
            <a:noFill/>
          </a:ln>
        </p:spPr>
      </p:pic>
      <p:pic>
        <p:nvPicPr>
          <p:cNvPr id="292" name="Shape 292"/>
          <p:cNvPicPr preferRelativeResize="0"/>
          <p:nvPr/>
        </p:nvPicPr>
        <p:blipFill>
          <a:blip r:embed="rId4">
            <a:alphaModFix/>
          </a:blip>
          <a:stretch>
            <a:fillRect/>
          </a:stretch>
        </p:blipFill>
        <p:spPr>
          <a:xfrm>
            <a:off x="422375" y="1131925"/>
            <a:ext cx="2095450" cy="3457493"/>
          </a:xfrm>
          <a:prstGeom prst="rect">
            <a:avLst/>
          </a:prstGeom>
          <a:noFill/>
          <a:ln>
            <a:noFill/>
          </a:ln>
        </p:spPr>
      </p:pic>
      <p:cxnSp>
        <p:nvCxnSpPr>
          <p:cNvPr id="293" name="Shape 293"/>
          <p:cNvCxnSpPr/>
          <p:nvPr/>
        </p:nvCxnSpPr>
        <p:spPr>
          <a:xfrm>
            <a:off x="2104388" y="1932550"/>
            <a:ext cx="1007100" cy="5100"/>
          </a:xfrm>
          <a:prstGeom prst="straightConnector1">
            <a:avLst/>
          </a:prstGeom>
          <a:noFill/>
          <a:ln cap="flat" cmpd="sng" w="38100">
            <a:solidFill>
              <a:srgbClr val="FF0000"/>
            </a:solidFill>
            <a:prstDash val="solid"/>
            <a:round/>
            <a:headEnd len="lg" w="lg" type="none"/>
            <a:tailEnd len="lg" w="lg" type="triangle"/>
          </a:ln>
        </p:spPr>
      </p:cxnSp>
      <p:sp>
        <p:nvSpPr>
          <p:cNvPr id="294" name="Shape 294"/>
          <p:cNvSpPr/>
          <p:nvPr/>
        </p:nvSpPr>
        <p:spPr>
          <a:xfrm>
            <a:off x="866200" y="1782550"/>
            <a:ext cx="1207800" cy="305100"/>
          </a:xfrm>
          <a:prstGeom prst="rect">
            <a:avLst/>
          </a:prstGeom>
          <a:noFill/>
          <a:ln cap="flat" cmpd="sng" w="11430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accent2"/>
                </a:solidFill>
              </a:rPr>
              <a:t>Lab 5: Inverting Op Amp Calculator</a:t>
            </a:r>
          </a:p>
        </p:txBody>
      </p:sp>
      <p:sp>
        <p:nvSpPr>
          <p:cNvPr id="300" name="Shape 300"/>
          <p:cNvSpPr txBox="1"/>
          <p:nvPr>
            <p:ph idx="1" type="body"/>
          </p:nvPr>
        </p:nvSpPr>
        <p:spPr>
          <a:xfrm>
            <a:off x="4871500" y="1013875"/>
            <a:ext cx="4272300" cy="4129500"/>
          </a:xfrm>
          <a:prstGeom prst="rect">
            <a:avLst/>
          </a:prstGeom>
        </p:spPr>
        <p:txBody>
          <a:bodyPr anchorCtr="0" anchor="t" bIns="91425" lIns="91425" rIns="91425" wrap="square" tIns="91425">
            <a:noAutofit/>
          </a:bodyPr>
          <a:lstStyle/>
          <a:p>
            <a:pPr indent="0" lvl="0" marL="0">
              <a:spcBef>
                <a:spcPts val="0"/>
              </a:spcBef>
              <a:buNone/>
            </a:pPr>
            <a:r>
              <a:rPr lang="en"/>
              <a:t>The Inverting Op Amp Gain Calculator accepts three inputs and calculates the Vout and gain. If Vin is not given, then gain is calculated. Once the calculate button is pressed, the answer will display below the Calculate button. There is also a circuit diagram as reference. </a:t>
            </a:r>
          </a:p>
          <a:p>
            <a:pPr indent="0" lvl="0" marL="0" rtl="0">
              <a:spcBef>
                <a:spcPts val="0"/>
              </a:spcBef>
              <a:buNone/>
            </a:pPr>
            <a:r>
              <a:t/>
            </a:r>
            <a:endParaRPr/>
          </a:p>
        </p:txBody>
      </p:sp>
      <p:pic>
        <p:nvPicPr>
          <p:cNvPr id="301" name="Shape 301"/>
          <p:cNvPicPr preferRelativeResize="0"/>
          <p:nvPr/>
        </p:nvPicPr>
        <p:blipFill>
          <a:blip r:embed="rId3">
            <a:alphaModFix/>
          </a:blip>
          <a:stretch>
            <a:fillRect/>
          </a:stretch>
        </p:blipFill>
        <p:spPr>
          <a:xfrm>
            <a:off x="199825" y="1131925"/>
            <a:ext cx="2095450" cy="3457493"/>
          </a:xfrm>
          <a:prstGeom prst="rect">
            <a:avLst/>
          </a:prstGeom>
          <a:noFill/>
          <a:ln>
            <a:noFill/>
          </a:ln>
        </p:spPr>
      </p:pic>
      <p:cxnSp>
        <p:nvCxnSpPr>
          <p:cNvPr id="302" name="Shape 302"/>
          <p:cNvCxnSpPr/>
          <p:nvPr/>
        </p:nvCxnSpPr>
        <p:spPr>
          <a:xfrm>
            <a:off x="1932525" y="2319050"/>
            <a:ext cx="787500" cy="17700"/>
          </a:xfrm>
          <a:prstGeom prst="straightConnector1">
            <a:avLst/>
          </a:prstGeom>
          <a:noFill/>
          <a:ln cap="flat" cmpd="sng" w="38100">
            <a:solidFill>
              <a:srgbClr val="FF0000"/>
            </a:solidFill>
            <a:prstDash val="solid"/>
            <a:round/>
            <a:headEnd len="lg" w="lg" type="none"/>
            <a:tailEnd len="lg" w="lg" type="triangle"/>
          </a:ln>
        </p:spPr>
      </p:cxnSp>
      <p:sp>
        <p:nvSpPr>
          <p:cNvPr id="303" name="Shape 303"/>
          <p:cNvSpPr/>
          <p:nvPr/>
        </p:nvSpPr>
        <p:spPr>
          <a:xfrm>
            <a:off x="559425" y="2169050"/>
            <a:ext cx="1373100" cy="305100"/>
          </a:xfrm>
          <a:prstGeom prst="rect">
            <a:avLst/>
          </a:prstGeom>
          <a:noFill/>
          <a:ln cap="flat" cmpd="sng" w="11430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pic>
        <p:nvPicPr>
          <p:cNvPr id="304" name="Shape 304"/>
          <p:cNvPicPr preferRelativeResize="0"/>
          <p:nvPr/>
        </p:nvPicPr>
        <p:blipFill>
          <a:blip r:embed="rId4">
            <a:alphaModFix/>
          </a:blip>
          <a:stretch>
            <a:fillRect/>
          </a:stretch>
        </p:blipFill>
        <p:spPr>
          <a:xfrm>
            <a:off x="2679900" y="1131925"/>
            <a:ext cx="2235375" cy="36230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accent2"/>
                </a:solidFill>
              </a:rPr>
              <a:t>Lab 5: Non Inverting Op Amp Calculator</a:t>
            </a:r>
          </a:p>
        </p:txBody>
      </p:sp>
      <p:sp>
        <p:nvSpPr>
          <p:cNvPr id="310" name="Shape 310"/>
          <p:cNvSpPr txBox="1"/>
          <p:nvPr>
            <p:ph idx="1" type="body"/>
          </p:nvPr>
        </p:nvSpPr>
        <p:spPr>
          <a:xfrm>
            <a:off x="5032225" y="989125"/>
            <a:ext cx="4111800" cy="4092600"/>
          </a:xfrm>
          <a:prstGeom prst="rect">
            <a:avLst/>
          </a:prstGeom>
        </p:spPr>
        <p:txBody>
          <a:bodyPr anchorCtr="0" anchor="t" bIns="91425" lIns="91425" rIns="91425" wrap="square" tIns="91425">
            <a:noAutofit/>
          </a:bodyPr>
          <a:lstStyle/>
          <a:p>
            <a:pPr indent="0" lvl="0" marL="0">
              <a:spcBef>
                <a:spcPts val="0"/>
              </a:spcBef>
              <a:buNone/>
            </a:pPr>
            <a:r>
              <a:rPr lang="en"/>
              <a:t>The Non-Inverting Op Amp Gain Calculator accepts three inputs and calculates the Vout and gain. If Vin is not given, then gain is calculated. Once the calculate button is hit, the answer will display below the Calculate button. There is also a circuit diagram as reference. </a:t>
            </a:r>
          </a:p>
          <a:p>
            <a:pPr indent="0" lvl="0" marL="0" rtl="0">
              <a:spcBef>
                <a:spcPts val="0"/>
              </a:spcBef>
              <a:buNone/>
            </a:pPr>
            <a:r>
              <a:t/>
            </a:r>
            <a:endParaRPr/>
          </a:p>
        </p:txBody>
      </p:sp>
      <p:pic>
        <p:nvPicPr>
          <p:cNvPr id="311" name="Shape 311"/>
          <p:cNvPicPr preferRelativeResize="0"/>
          <p:nvPr/>
        </p:nvPicPr>
        <p:blipFill>
          <a:blip r:embed="rId3">
            <a:alphaModFix/>
          </a:blip>
          <a:stretch>
            <a:fillRect/>
          </a:stretch>
        </p:blipFill>
        <p:spPr>
          <a:xfrm>
            <a:off x="433775" y="1131925"/>
            <a:ext cx="2095450" cy="3457493"/>
          </a:xfrm>
          <a:prstGeom prst="rect">
            <a:avLst/>
          </a:prstGeom>
          <a:noFill/>
          <a:ln>
            <a:noFill/>
          </a:ln>
        </p:spPr>
      </p:pic>
      <p:sp>
        <p:nvSpPr>
          <p:cNvPr id="312" name="Shape 312"/>
          <p:cNvSpPr/>
          <p:nvPr/>
        </p:nvSpPr>
        <p:spPr>
          <a:xfrm>
            <a:off x="674200" y="2583550"/>
            <a:ext cx="1614600" cy="305100"/>
          </a:xfrm>
          <a:prstGeom prst="rect">
            <a:avLst/>
          </a:prstGeom>
          <a:noFill/>
          <a:ln cap="flat" cmpd="sng" w="11430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313" name="Shape 313"/>
          <p:cNvCxnSpPr/>
          <p:nvPr/>
        </p:nvCxnSpPr>
        <p:spPr>
          <a:xfrm flipH="1" rot="10800000">
            <a:off x="2288800" y="2727250"/>
            <a:ext cx="590100" cy="17700"/>
          </a:xfrm>
          <a:prstGeom prst="straightConnector1">
            <a:avLst/>
          </a:prstGeom>
          <a:noFill/>
          <a:ln cap="flat" cmpd="sng" w="38100">
            <a:solidFill>
              <a:srgbClr val="FF0000"/>
            </a:solidFill>
            <a:prstDash val="solid"/>
            <a:round/>
            <a:headEnd len="lg" w="lg" type="none"/>
            <a:tailEnd len="lg" w="lg" type="triangle"/>
          </a:ln>
        </p:spPr>
      </p:cxnSp>
      <p:pic>
        <p:nvPicPr>
          <p:cNvPr id="314" name="Shape 314"/>
          <p:cNvPicPr preferRelativeResize="0"/>
          <p:nvPr/>
        </p:nvPicPr>
        <p:blipFill>
          <a:blip r:embed="rId4">
            <a:alphaModFix/>
          </a:blip>
          <a:stretch>
            <a:fillRect/>
          </a:stretch>
        </p:blipFill>
        <p:spPr>
          <a:xfrm>
            <a:off x="2909801" y="1169200"/>
            <a:ext cx="2122425" cy="338296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accent2"/>
                </a:solidFill>
              </a:rPr>
              <a:t>Lab 6</a:t>
            </a:r>
            <a:r>
              <a:rPr lang="en">
                <a:solidFill>
                  <a:schemeClr val="accent2"/>
                </a:solidFill>
              </a:rPr>
              <a:t>: Homepage</a:t>
            </a:r>
          </a:p>
        </p:txBody>
      </p:sp>
      <p:sp>
        <p:nvSpPr>
          <p:cNvPr id="320" name="Shape 320"/>
          <p:cNvSpPr txBox="1"/>
          <p:nvPr>
            <p:ph idx="1" type="body"/>
          </p:nvPr>
        </p:nvSpPr>
        <p:spPr>
          <a:xfrm>
            <a:off x="5533200" y="1152475"/>
            <a:ext cx="3299100" cy="3416400"/>
          </a:xfrm>
          <a:prstGeom prst="rect">
            <a:avLst/>
          </a:prstGeom>
        </p:spPr>
        <p:txBody>
          <a:bodyPr anchorCtr="0" anchor="t" bIns="91425" lIns="91425" rIns="91425" wrap="square" tIns="91425">
            <a:noAutofit/>
          </a:bodyPr>
          <a:lstStyle/>
          <a:p>
            <a:pPr indent="0" lvl="0" marL="0">
              <a:spcBef>
                <a:spcPts val="0"/>
              </a:spcBef>
              <a:buNone/>
            </a:pPr>
            <a:r>
              <a:rPr lang="en"/>
              <a:t>Lab 6 button from the main activity clicks into the Lab 6 activity. The Lab 6 homepage contains one button that opens another activity: TI Launch Pad Diagram.</a:t>
            </a: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rtl="0">
              <a:spcBef>
                <a:spcPts val="0"/>
              </a:spcBef>
              <a:buNone/>
            </a:pPr>
            <a:r>
              <a:t/>
            </a:r>
            <a:endParaRPr/>
          </a:p>
        </p:txBody>
      </p:sp>
      <p:pic>
        <p:nvPicPr>
          <p:cNvPr id="321" name="Shape 321"/>
          <p:cNvPicPr preferRelativeResize="0"/>
          <p:nvPr/>
        </p:nvPicPr>
        <p:blipFill>
          <a:blip r:embed="rId3">
            <a:alphaModFix/>
          </a:blip>
          <a:stretch>
            <a:fillRect/>
          </a:stretch>
        </p:blipFill>
        <p:spPr>
          <a:xfrm>
            <a:off x="3139325" y="1118375"/>
            <a:ext cx="2095450" cy="3484568"/>
          </a:xfrm>
          <a:prstGeom prst="rect">
            <a:avLst/>
          </a:prstGeom>
          <a:noFill/>
          <a:ln>
            <a:noFill/>
          </a:ln>
        </p:spPr>
      </p:pic>
      <p:pic>
        <p:nvPicPr>
          <p:cNvPr id="322" name="Shape 322"/>
          <p:cNvPicPr preferRelativeResize="0"/>
          <p:nvPr/>
        </p:nvPicPr>
        <p:blipFill>
          <a:blip r:embed="rId4">
            <a:alphaModFix/>
          </a:blip>
          <a:stretch>
            <a:fillRect/>
          </a:stretch>
        </p:blipFill>
        <p:spPr>
          <a:xfrm>
            <a:off x="311700" y="1111732"/>
            <a:ext cx="2095450" cy="3497869"/>
          </a:xfrm>
          <a:prstGeom prst="rect">
            <a:avLst/>
          </a:prstGeom>
          <a:noFill/>
          <a:ln>
            <a:noFill/>
          </a:ln>
        </p:spPr>
      </p:pic>
      <p:sp>
        <p:nvSpPr>
          <p:cNvPr id="323" name="Shape 323"/>
          <p:cNvSpPr/>
          <p:nvPr/>
        </p:nvSpPr>
        <p:spPr>
          <a:xfrm>
            <a:off x="640800" y="3559950"/>
            <a:ext cx="549300" cy="305100"/>
          </a:xfrm>
          <a:prstGeom prst="rect">
            <a:avLst/>
          </a:prstGeom>
          <a:noFill/>
          <a:ln cap="flat" cmpd="sng" w="11430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324" name="Shape 324"/>
          <p:cNvCxnSpPr/>
          <p:nvPr/>
        </p:nvCxnSpPr>
        <p:spPr>
          <a:xfrm>
            <a:off x="1190100" y="3697200"/>
            <a:ext cx="1871400" cy="30600"/>
          </a:xfrm>
          <a:prstGeom prst="straightConnector1">
            <a:avLst/>
          </a:prstGeom>
          <a:noFill/>
          <a:ln cap="flat" cmpd="sng" w="38100">
            <a:solidFill>
              <a:srgbClr val="FF0000"/>
            </a:solidFill>
            <a:prstDash val="solid"/>
            <a:round/>
            <a:headEnd len="lg" w="lg" type="none"/>
            <a:tailEnd len="lg" w="lg"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accent2"/>
                </a:solidFill>
              </a:rPr>
              <a:t>Lab 6: TI Launch Pad Diagram</a:t>
            </a:r>
          </a:p>
        </p:txBody>
      </p:sp>
      <p:sp>
        <p:nvSpPr>
          <p:cNvPr id="330" name="Shape 330"/>
          <p:cNvSpPr txBox="1"/>
          <p:nvPr>
            <p:ph idx="1" type="body"/>
          </p:nvPr>
        </p:nvSpPr>
        <p:spPr>
          <a:xfrm>
            <a:off x="5533200" y="1152475"/>
            <a:ext cx="3299100" cy="3416400"/>
          </a:xfrm>
          <a:prstGeom prst="rect">
            <a:avLst/>
          </a:prstGeom>
        </p:spPr>
        <p:txBody>
          <a:bodyPr anchorCtr="0" anchor="t" bIns="91425" lIns="91425" rIns="91425" wrap="square" tIns="91425">
            <a:noAutofit/>
          </a:bodyPr>
          <a:lstStyle/>
          <a:p>
            <a:pPr indent="0" lvl="0" marL="0">
              <a:spcBef>
                <a:spcPts val="0"/>
              </a:spcBef>
              <a:buNone/>
            </a:pPr>
            <a:r>
              <a:rPr lang="en"/>
              <a:t>The </a:t>
            </a:r>
            <a:r>
              <a:rPr lang="en">
                <a:solidFill>
                  <a:schemeClr val="accent2"/>
                </a:solidFill>
              </a:rPr>
              <a:t>TI Launch Pad Diagram</a:t>
            </a:r>
            <a:r>
              <a:rPr lang="en"/>
              <a:t> activity displays a diagram that shows the different pins of the TI Launch Pad. </a:t>
            </a:r>
          </a:p>
          <a:p>
            <a:pPr indent="0" lvl="0" marL="0">
              <a:spcBef>
                <a:spcPts val="0"/>
              </a:spcBef>
              <a:buNone/>
            </a:pPr>
            <a:r>
              <a:t/>
            </a:r>
            <a:endParaRPr/>
          </a:p>
          <a:p>
            <a:pPr indent="0" lvl="0" marL="0">
              <a:spcBef>
                <a:spcPts val="0"/>
              </a:spcBef>
              <a:buNone/>
            </a:pPr>
            <a:r>
              <a:t/>
            </a:r>
            <a:endParaRPr/>
          </a:p>
          <a:p>
            <a:pPr indent="0" lvl="0" marL="0" rtl="0">
              <a:spcBef>
                <a:spcPts val="0"/>
              </a:spcBef>
              <a:buNone/>
            </a:pPr>
            <a:r>
              <a:t/>
            </a:r>
            <a:endParaRPr/>
          </a:p>
        </p:txBody>
      </p:sp>
      <p:pic>
        <p:nvPicPr>
          <p:cNvPr id="331" name="Shape 331"/>
          <p:cNvPicPr preferRelativeResize="0"/>
          <p:nvPr/>
        </p:nvPicPr>
        <p:blipFill>
          <a:blip r:embed="rId3">
            <a:alphaModFix/>
          </a:blip>
          <a:stretch>
            <a:fillRect/>
          </a:stretch>
        </p:blipFill>
        <p:spPr>
          <a:xfrm>
            <a:off x="423575" y="1152475"/>
            <a:ext cx="2095450" cy="3484568"/>
          </a:xfrm>
          <a:prstGeom prst="rect">
            <a:avLst/>
          </a:prstGeom>
          <a:noFill/>
          <a:ln>
            <a:noFill/>
          </a:ln>
        </p:spPr>
      </p:pic>
      <p:pic>
        <p:nvPicPr>
          <p:cNvPr id="332" name="Shape 332"/>
          <p:cNvPicPr preferRelativeResize="0"/>
          <p:nvPr/>
        </p:nvPicPr>
        <p:blipFill>
          <a:blip r:embed="rId4">
            <a:alphaModFix/>
          </a:blip>
          <a:stretch>
            <a:fillRect/>
          </a:stretch>
        </p:blipFill>
        <p:spPr>
          <a:xfrm>
            <a:off x="2978388" y="1150075"/>
            <a:ext cx="2095450" cy="3489373"/>
          </a:xfrm>
          <a:prstGeom prst="rect">
            <a:avLst/>
          </a:prstGeom>
          <a:noFill/>
          <a:ln>
            <a:noFill/>
          </a:ln>
        </p:spPr>
      </p:pic>
      <p:sp>
        <p:nvSpPr>
          <p:cNvPr id="333" name="Shape 333"/>
          <p:cNvSpPr/>
          <p:nvPr/>
        </p:nvSpPr>
        <p:spPr>
          <a:xfrm>
            <a:off x="895075" y="1851225"/>
            <a:ext cx="1169700" cy="305100"/>
          </a:xfrm>
          <a:prstGeom prst="rect">
            <a:avLst/>
          </a:prstGeom>
          <a:noFill/>
          <a:ln cap="flat" cmpd="sng" w="11430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334" name="Shape 334"/>
          <p:cNvCxnSpPr/>
          <p:nvPr/>
        </p:nvCxnSpPr>
        <p:spPr>
          <a:xfrm>
            <a:off x="2064763" y="2003775"/>
            <a:ext cx="844200" cy="0"/>
          </a:xfrm>
          <a:prstGeom prst="straightConnector1">
            <a:avLst/>
          </a:prstGeom>
          <a:noFill/>
          <a:ln cap="flat" cmpd="sng" w="38100">
            <a:solidFill>
              <a:srgbClr val="FF0000"/>
            </a:solidFill>
            <a:prstDash val="solid"/>
            <a:round/>
            <a:headEnd len="lg" w="lg" type="none"/>
            <a:tailEnd len="lg" w="lg"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accent2"/>
                </a:solidFill>
              </a:rPr>
              <a:t>Lab 0: HOMEPAGE</a:t>
            </a:r>
          </a:p>
        </p:txBody>
      </p:sp>
      <p:sp>
        <p:nvSpPr>
          <p:cNvPr id="70" name="Shape 70"/>
          <p:cNvSpPr txBox="1"/>
          <p:nvPr>
            <p:ph idx="1" type="body"/>
          </p:nvPr>
        </p:nvSpPr>
        <p:spPr>
          <a:xfrm>
            <a:off x="5533200" y="1152475"/>
            <a:ext cx="3299100" cy="3618000"/>
          </a:xfrm>
          <a:prstGeom prst="rect">
            <a:avLst/>
          </a:prstGeom>
        </p:spPr>
        <p:txBody>
          <a:bodyPr anchorCtr="0" anchor="t" bIns="91425" lIns="91425" rIns="91425" wrap="square" tIns="91425">
            <a:noAutofit/>
          </a:bodyPr>
          <a:lstStyle/>
          <a:p>
            <a:pPr indent="0" lvl="0" marL="0" rtl="0">
              <a:spcBef>
                <a:spcPts val="0"/>
              </a:spcBef>
              <a:buNone/>
            </a:pPr>
            <a:r>
              <a:rPr lang="en"/>
              <a:t>Lab 0 button from the main page clicks into the Lab 0 activity. Lab 0 activity consists of three buttons that click into three separate activities: Multimeter Diagram, Power Source Diagram, and V=IR Calculator.</a:t>
            </a:r>
          </a:p>
        </p:txBody>
      </p:sp>
      <p:pic>
        <p:nvPicPr>
          <p:cNvPr id="71" name="Shape 71"/>
          <p:cNvPicPr preferRelativeResize="0"/>
          <p:nvPr/>
        </p:nvPicPr>
        <p:blipFill>
          <a:blip r:embed="rId3">
            <a:alphaModFix/>
          </a:blip>
          <a:stretch>
            <a:fillRect/>
          </a:stretch>
        </p:blipFill>
        <p:spPr>
          <a:xfrm>
            <a:off x="3118975" y="1122588"/>
            <a:ext cx="2095450" cy="3476173"/>
          </a:xfrm>
          <a:prstGeom prst="rect">
            <a:avLst/>
          </a:prstGeom>
          <a:noFill/>
          <a:ln>
            <a:noFill/>
          </a:ln>
        </p:spPr>
      </p:pic>
      <p:pic>
        <p:nvPicPr>
          <p:cNvPr id="72" name="Shape 72"/>
          <p:cNvPicPr preferRelativeResize="0"/>
          <p:nvPr/>
        </p:nvPicPr>
        <p:blipFill>
          <a:blip r:embed="rId4">
            <a:alphaModFix/>
          </a:blip>
          <a:stretch>
            <a:fillRect/>
          </a:stretch>
        </p:blipFill>
        <p:spPr>
          <a:xfrm>
            <a:off x="447200" y="1111732"/>
            <a:ext cx="2095450" cy="3497869"/>
          </a:xfrm>
          <a:prstGeom prst="rect">
            <a:avLst/>
          </a:prstGeom>
          <a:noFill/>
          <a:ln>
            <a:noFill/>
          </a:ln>
        </p:spPr>
      </p:pic>
      <p:sp>
        <p:nvSpPr>
          <p:cNvPr id="73" name="Shape 73"/>
          <p:cNvSpPr/>
          <p:nvPr/>
        </p:nvSpPr>
        <p:spPr>
          <a:xfrm>
            <a:off x="773025" y="2202100"/>
            <a:ext cx="549300" cy="305100"/>
          </a:xfrm>
          <a:prstGeom prst="rect">
            <a:avLst/>
          </a:prstGeom>
          <a:noFill/>
          <a:ln cap="flat" cmpd="sng" w="11430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74" name="Shape 74"/>
          <p:cNvCxnSpPr/>
          <p:nvPr/>
        </p:nvCxnSpPr>
        <p:spPr>
          <a:xfrm>
            <a:off x="1322325" y="2349550"/>
            <a:ext cx="1902000" cy="10200"/>
          </a:xfrm>
          <a:prstGeom prst="straightConnector1">
            <a:avLst/>
          </a:prstGeom>
          <a:noFill/>
          <a:ln cap="flat" cmpd="sng" w="38100">
            <a:solidFill>
              <a:srgbClr val="FF0000"/>
            </a:solidFill>
            <a:prstDash val="solid"/>
            <a:round/>
            <a:headEnd len="lg" w="lg" type="none"/>
            <a:tailEnd len="lg" w="lg" type="triangl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Shape 339"/>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accent2"/>
                </a:solidFill>
              </a:rPr>
              <a:t>Lab 7</a:t>
            </a:r>
            <a:r>
              <a:rPr lang="en">
                <a:solidFill>
                  <a:schemeClr val="accent2"/>
                </a:solidFill>
              </a:rPr>
              <a:t>: Homepage</a:t>
            </a:r>
          </a:p>
        </p:txBody>
      </p:sp>
      <p:sp>
        <p:nvSpPr>
          <p:cNvPr id="340" name="Shape 340"/>
          <p:cNvSpPr txBox="1"/>
          <p:nvPr>
            <p:ph idx="1" type="body"/>
          </p:nvPr>
        </p:nvSpPr>
        <p:spPr>
          <a:xfrm>
            <a:off x="5533200" y="1152475"/>
            <a:ext cx="3549900" cy="3416400"/>
          </a:xfrm>
          <a:prstGeom prst="rect">
            <a:avLst/>
          </a:prstGeom>
        </p:spPr>
        <p:txBody>
          <a:bodyPr anchorCtr="0" anchor="t" bIns="91425" lIns="91425" rIns="91425" wrap="square" tIns="91425">
            <a:noAutofit/>
          </a:bodyPr>
          <a:lstStyle/>
          <a:p>
            <a:pPr indent="0" lvl="0" marL="0">
              <a:spcBef>
                <a:spcPts val="0"/>
              </a:spcBef>
              <a:buNone/>
            </a:pPr>
            <a:r>
              <a:rPr lang="en"/>
              <a:t>Lab 7 button from the main activity clicks into the Lab 7 activity. The Lab 7 homepage consists of two buttons that open two activities: RC Time Constant Calculator and RL Time Constant Calculator.</a:t>
            </a: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rtl="0">
              <a:spcBef>
                <a:spcPts val="0"/>
              </a:spcBef>
              <a:buNone/>
            </a:pPr>
            <a:r>
              <a:t/>
            </a:r>
            <a:endParaRPr/>
          </a:p>
        </p:txBody>
      </p:sp>
      <p:pic>
        <p:nvPicPr>
          <p:cNvPr id="341" name="Shape 341"/>
          <p:cNvPicPr preferRelativeResize="0"/>
          <p:nvPr/>
        </p:nvPicPr>
        <p:blipFill>
          <a:blip r:embed="rId3">
            <a:alphaModFix/>
          </a:blip>
          <a:stretch>
            <a:fillRect/>
          </a:stretch>
        </p:blipFill>
        <p:spPr>
          <a:xfrm>
            <a:off x="311700" y="1111732"/>
            <a:ext cx="2095450" cy="3497869"/>
          </a:xfrm>
          <a:prstGeom prst="rect">
            <a:avLst/>
          </a:prstGeom>
          <a:noFill/>
          <a:ln>
            <a:noFill/>
          </a:ln>
        </p:spPr>
      </p:pic>
      <p:sp>
        <p:nvSpPr>
          <p:cNvPr id="342" name="Shape 342"/>
          <p:cNvSpPr/>
          <p:nvPr/>
        </p:nvSpPr>
        <p:spPr>
          <a:xfrm>
            <a:off x="1515525" y="3570100"/>
            <a:ext cx="549300" cy="305100"/>
          </a:xfrm>
          <a:prstGeom prst="rect">
            <a:avLst/>
          </a:prstGeom>
          <a:noFill/>
          <a:ln cap="flat" cmpd="sng" w="11430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343" name="Shape 343"/>
          <p:cNvCxnSpPr/>
          <p:nvPr/>
        </p:nvCxnSpPr>
        <p:spPr>
          <a:xfrm>
            <a:off x="2024125" y="3720100"/>
            <a:ext cx="1007100" cy="5100"/>
          </a:xfrm>
          <a:prstGeom prst="straightConnector1">
            <a:avLst/>
          </a:prstGeom>
          <a:noFill/>
          <a:ln cap="flat" cmpd="sng" w="38100">
            <a:solidFill>
              <a:srgbClr val="FF0000"/>
            </a:solidFill>
            <a:prstDash val="solid"/>
            <a:round/>
            <a:headEnd len="lg" w="lg" type="none"/>
            <a:tailEnd len="lg" w="lg" type="triangle"/>
          </a:ln>
        </p:spPr>
      </p:cxnSp>
      <p:pic>
        <p:nvPicPr>
          <p:cNvPr id="344" name="Shape 344"/>
          <p:cNvPicPr preferRelativeResize="0"/>
          <p:nvPr/>
        </p:nvPicPr>
        <p:blipFill>
          <a:blip r:embed="rId4">
            <a:alphaModFix/>
          </a:blip>
          <a:stretch>
            <a:fillRect/>
          </a:stretch>
        </p:blipFill>
        <p:spPr>
          <a:xfrm>
            <a:off x="3112322" y="1154782"/>
            <a:ext cx="2095450" cy="341176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Shape 349"/>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accent2"/>
                </a:solidFill>
              </a:rPr>
              <a:t>Lab 7: RC Time Constant Calculator</a:t>
            </a:r>
          </a:p>
        </p:txBody>
      </p:sp>
      <p:sp>
        <p:nvSpPr>
          <p:cNvPr id="350" name="Shape 350"/>
          <p:cNvSpPr txBox="1"/>
          <p:nvPr>
            <p:ph idx="1" type="body"/>
          </p:nvPr>
        </p:nvSpPr>
        <p:spPr>
          <a:xfrm>
            <a:off x="5187850" y="964400"/>
            <a:ext cx="3875100" cy="3604500"/>
          </a:xfrm>
          <a:prstGeom prst="rect">
            <a:avLst/>
          </a:prstGeom>
        </p:spPr>
        <p:txBody>
          <a:bodyPr anchorCtr="0" anchor="t" bIns="91425" lIns="91425" rIns="91425" wrap="square" tIns="91425">
            <a:noAutofit/>
          </a:bodyPr>
          <a:lstStyle/>
          <a:p>
            <a:pPr indent="0" lvl="0" marL="0">
              <a:spcBef>
                <a:spcPts val="0"/>
              </a:spcBef>
              <a:buNone/>
            </a:pPr>
            <a:r>
              <a:rPr lang="en" sz="1700"/>
              <a:t>The RC Time Constant Calculator accepts two inputs and calculates the RC time constant. Once the calculate button is pressed, the answer will display below the Calculate button. There is also a circuit diagram as reference. </a:t>
            </a:r>
          </a:p>
          <a:p>
            <a:pPr indent="0" lvl="0" marL="0">
              <a:spcBef>
                <a:spcPts val="0"/>
              </a:spcBef>
              <a:buNone/>
            </a:pPr>
            <a:r>
              <a:t/>
            </a:r>
            <a:endParaRPr sz="1700"/>
          </a:p>
          <a:p>
            <a:pPr indent="0" lvl="0" marL="0" rtl="0">
              <a:spcBef>
                <a:spcPts val="0"/>
              </a:spcBef>
              <a:buNone/>
            </a:pPr>
            <a:r>
              <a:t/>
            </a:r>
            <a:endParaRPr sz="1700"/>
          </a:p>
        </p:txBody>
      </p:sp>
      <p:pic>
        <p:nvPicPr>
          <p:cNvPr id="351" name="Shape 351"/>
          <p:cNvPicPr preferRelativeResize="0"/>
          <p:nvPr/>
        </p:nvPicPr>
        <p:blipFill>
          <a:blip r:embed="rId3">
            <a:alphaModFix/>
          </a:blip>
          <a:stretch>
            <a:fillRect/>
          </a:stretch>
        </p:blipFill>
        <p:spPr>
          <a:xfrm>
            <a:off x="417225" y="1120375"/>
            <a:ext cx="2095450" cy="3480578"/>
          </a:xfrm>
          <a:prstGeom prst="rect">
            <a:avLst/>
          </a:prstGeom>
          <a:noFill/>
          <a:ln>
            <a:noFill/>
          </a:ln>
        </p:spPr>
      </p:pic>
      <p:sp>
        <p:nvSpPr>
          <p:cNvPr id="352" name="Shape 352"/>
          <p:cNvSpPr/>
          <p:nvPr/>
        </p:nvSpPr>
        <p:spPr>
          <a:xfrm>
            <a:off x="1007300" y="1790200"/>
            <a:ext cx="915300" cy="305100"/>
          </a:xfrm>
          <a:prstGeom prst="rect">
            <a:avLst/>
          </a:prstGeom>
          <a:noFill/>
          <a:ln cap="flat" cmpd="sng" w="11430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353" name="Shape 353"/>
          <p:cNvCxnSpPr/>
          <p:nvPr/>
        </p:nvCxnSpPr>
        <p:spPr>
          <a:xfrm>
            <a:off x="1922600" y="1941550"/>
            <a:ext cx="834000" cy="2400"/>
          </a:xfrm>
          <a:prstGeom prst="straightConnector1">
            <a:avLst/>
          </a:prstGeom>
          <a:noFill/>
          <a:ln cap="flat" cmpd="sng" w="38100">
            <a:solidFill>
              <a:srgbClr val="FF0000"/>
            </a:solidFill>
            <a:prstDash val="solid"/>
            <a:round/>
            <a:headEnd len="lg" w="lg" type="none"/>
            <a:tailEnd len="lg" w="lg" type="triangle"/>
          </a:ln>
        </p:spPr>
      </p:cxnSp>
      <p:pic>
        <p:nvPicPr>
          <p:cNvPr id="354" name="Shape 354"/>
          <p:cNvPicPr preferRelativeResize="0"/>
          <p:nvPr/>
        </p:nvPicPr>
        <p:blipFill>
          <a:blip r:embed="rId4">
            <a:alphaModFix/>
          </a:blip>
          <a:stretch>
            <a:fillRect/>
          </a:stretch>
        </p:blipFill>
        <p:spPr>
          <a:xfrm>
            <a:off x="2756603" y="1058413"/>
            <a:ext cx="2213398" cy="3604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Shape 359"/>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accent2"/>
                </a:solidFill>
              </a:rPr>
              <a:t>Lab 7: Rl Time Constant Calculator</a:t>
            </a:r>
          </a:p>
        </p:txBody>
      </p:sp>
      <p:sp>
        <p:nvSpPr>
          <p:cNvPr id="360" name="Shape 360"/>
          <p:cNvSpPr txBox="1"/>
          <p:nvPr>
            <p:ph idx="1" type="body"/>
          </p:nvPr>
        </p:nvSpPr>
        <p:spPr>
          <a:xfrm>
            <a:off x="5267150" y="1013875"/>
            <a:ext cx="3734100" cy="3555000"/>
          </a:xfrm>
          <a:prstGeom prst="rect">
            <a:avLst/>
          </a:prstGeom>
        </p:spPr>
        <p:txBody>
          <a:bodyPr anchorCtr="0" anchor="t" bIns="91425" lIns="91425" rIns="91425" wrap="square" tIns="91425">
            <a:noAutofit/>
          </a:bodyPr>
          <a:lstStyle/>
          <a:p>
            <a:pPr indent="0" lvl="0" marL="0">
              <a:spcBef>
                <a:spcPts val="0"/>
              </a:spcBef>
              <a:buNone/>
            </a:pPr>
            <a:r>
              <a:rPr lang="en" sz="1700"/>
              <a:t>The RL Time Constant Calculator accepts two inputs and calculates the RL time constant. Once the calculate button is pressed, the answer will display below the Calculate button. There is also a circuit diagram as reference. </a:t>
            </a:r>
          </a:p>
          <a:p>
            <a:pPr indent="0" lvl="0" marL="0">
              <a:spcBef>
                <a:spcPts val="0"/>
              </a:spcBef>
              <a:buNone/>
            </a:pPr>
            <a:r>
              <a:t/>
            </a:r>
            <a:endParaRPr sz="1700"/>
          </a:p>
          <a:p>
            <a:pPr indent="0" lvl="0" marL="0">
              <a:spcBef>
                <a:spcPts val="0"/>
              </a:spcBef>
              <a:buNone/>
            </a:pPr>
            <a:r>
              <a:t/>
            </a:r>
            <a:endParaRPr sz="1700"/>
          </a:p>
          <a:p>
            <a:pPr indent="0" lvl="0" marL="0" rtl="0">
              <a:spcBef>
                <a:spcPts val="0"/>
              </a:spcBef>
              <a:buNone/>
            </a:pPr>
            <a:r>
              <a:t/>
            </a:r>
            <a:endParaRPr/>
          </a:p>
        </p:txBody>
      </p:sp>
      <p:pic>
        <p:nvPicPr>
          <p:cNvPr id="361" name="Shape 361"/>
          <p:cNvPicPr preferRelativeResize="0"/>
          <p:nvPr/>
        </p:nvPicPr>
        <p:blipFill>
          <a:blip r:embed="rId3">
            <a:alphaModFix/>
          </a:blip>
          <a:stretch>
            <a:fillRect/>
          </a:stretch>
        </p:blipFill>
        <p:spPr>
          <a:xfrm>
            <a:off x="417225" y="1120375"/>
            <a:ext cx="2095450" cy="3480578"/>
          </a:xfrm>
          <a:prstGeom prst="rect">
            <a:avLst/>
          </a:prstGeom>
          <a:noFill/>
          <a:ln>
            <a:noFill/>
          </a:ln>
        </p:spPr>
      </p:pic>
      <p:sp>
        <p:nvSpPr>
          <p:cNvPr id="362" name="Shape 362"/>
          <p:cNvSpPr/>
          <p:nvPr/>
        </p:nvSpPr>
        <p:spPr>
          <a:xfrm>
            <a:off x="1007300" y="2197050"/>
            <a:ext cx="915300" cy="305100"/>
          </a:xfrm>
          <a:prstGeom prst="rect">
            <a:avLst/>
          </a:prstGeom>
          <a:noFill/>
          <a:ln cap="flat" cmpd="sng" w="11430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363" name="Shape 363"/>
          <p:cNvCxnSpPr/>
          <p:nvPr/>
        </p:nvCxnSpPr>
        <p:spPr>
          <a:xfrm>
            <a:off x="1922600" y="2347050"/>
            <a:ext cx="1007100" cy="5100"/>
          </a:xfrm>
          <a:prstGeom prst="straightConnector1">
            <a:avLst/>
          </a:prstGeom>
          <a:noFill/>
          <a:ln cap="flat" cmpd="sng" w="38100">
            <a:solidFill>
              <a:srgbClr val="FF0000"/>
            </a:solidFill>
            <a:prstDash val="solid"/>
            <a:round/>
            <a:headEnd len="lg" w="lg" type="none"/>
            <a:tailEnd len="lg" w="lg" type="triangle"/>
          </a:ln>
        </p:spPr>
      </p:cxnSp>
      <p:pic>
        <p:nvPicPr>
          <p:cNvPr id="364" name="Shape 364"/>
          <p:cNvPicPr preferRelativeResize="0"/>
          <p:nvPr/>
        </p:nvPicPr>
        <p:blipFill>
          <a:blip r:embed="rId4">
            <a:alphaModFix/>
          </a:blip>
          <a:stretch>
            <a:fillRect/>
          </a:stretch>
        </p:blipFill>
        <p:spPr>
          <a:xfrm>
            <a:off x="2989450" y="1120375"/>
            <a:ext cx="2217950" cy="3615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Shape 369"/>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accent2"/>
                </a:solidFill>
              </a:rPr>
              <a:t>Lab 8</a:t>
            </a:r>
            <a:r>
              <a:rPr lang="en">
                <a:solidFill>
                  <a:schemeClr val="accent2"/>
                </a:solidFill>
              </a:rPr>
              <a:t>: Homepage</a:t>
            </a:r>
          </a:p>
        </p:txBody>
      </p:sp>
      <p:sp>
        <p:nvSpPr>
          <p:cNvPr id="370" name="Shape 370"/>
          <p:cNvSpPr txBox="1"/>
          <p:nvPr>
            <p:ph idx="1" type="body"/>
          </p:nvPr>
        </p:nvSpPr>
        <p:spPr>
          <a:xfrm>
            <a:off x="5533200" y="1152475"/>
            <a:ext cx="3299100" cy="3416400"/>
          </a:xfrm>
          <a:prstGeom prst="rect">
            <a:avLst/>
          </a:prstGeom>
        </p:spPr>
        <p:txBody>
          <a:bodyPr anchorCtr="0" anchor="t" bIns="91425" lIns="91425" rIns="91425" wrap="square" tIns="91425">
            <a:noAutofit/>
          </a:bodyPr>
          <a:lstStyle/>
          <a:p>
            <a:pPr indent="0" lvl="0" marL="0">
              <a:spcBef>
                <a:spcPts val="0"/>
              </a:spcBef>
              <a:buNone/>
            </a:pPr>
            <a:r>
              <a:rPr lang="en"/>
              <a:t>Lab 8 button from the main activity clicks into the Lab 8 activity. The Lab 8 activity contains one button that opens another activity: Critically Damped Resistor Calculator.</a:t>
            </a: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rtl="0">
              <a:spcBef>
                <a:spcPts val="0"/>
              </a:spcBef>
              <a:buNone/>
            </a:pPr>
            <a:r>
              <a:t/>
            </a:r>
            <a:endParaRPr/>
          </a:p>
        </p:txBody>
      </p:sp>
      <p:pic>
        <p:nvPicPr>
          <p:cNvPr id="371" name="Shape 371"/>
          <p:cNvPicPr preferRelativeResize="0"/>
          <p:nvPr/>
        </p:nvPicPr>
        <p:blipFill>
          <a:blip r:embed="rId3">
            <a:alphaModFix/>
          </a:blip>
          <a:stretch>
            <a:fillRect/>
          </a:stretch>
        </p:blipFill>
        <p:spPr>
          <a:xfrm>
            <a:off x="3088475" y="1098588"/>
            <a:ext cx="2095450" cy="3524166"/>
          </a:xfrm>
          <a:prstGeom prst="rect">
            <a:avLst/>
          </a:prstGeom>
          <a:noFill/>
          <a:ln>
            <a:noFill/>
          </a:ln>
        </p:spPr>
      </p:pic>
      <p:pic>
        <p:nvPicPr>
          <p:cNvPr id="372" name="Shape 372"/>
          <p:cNvPicPr preferRelativeResize="0"/>
          <p:nvPr/>
        </p:nvPicPr>
        <p:blipFill>
          <a:blip r:embed="rId4">
            <a:alphaModFix/>
          </a:blip>
          <a:stretch>
            <a:fillRect/>
          </a:stretch>
        </p:blipFill>
        <p:spPr>
          <a:xfrm>
            <a:off x="311700" y="1111732"/>
            <a:ext cx="2095450" cy="3497869"/>
          </a:xfrm>
          <a:prstGeom prst="rect">
            <a:avLst/>
          </a:prstGeom>
          <a:noFill/>
          <a:ln>
            <a:noFill/>
          </a:ln>
        </p:spPr>
      </p:pic>
      <p:sp>
        <p:nvSpPr>
          <p:cNvPr id="373" name="Shape 373"/>
          <p:cNvSpPr/>
          <p:nvPr/>
        </p:nvSpPr>
        <p:spPr>
          <a:xfrm>
            <a:off x="650975" y="4027825"/>
            <a:ext cx="549300" cy="305100"/>
          </a:xfrm>
          <a:prstGeom prst="rect">
            <a:avLst/>
          </a:prstGeom>
          <a:noFill/>
          <a:ln cap="flat" cmpd="sng" w="11430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374" name="Shape 374"/>
          <p:cNvCxnSpPr/>
          <p:nvPr/>
        </p:nvCxnSpPr>
        <p:spPr>
          <a:xfrm>
            <a:off x="1200275" y="4165075"/>
            <a:ext cx="1871400" cy="30600"/>
          </a:xfrm>
          <a:prstGeom prst="straightConnector1">
            <a:avLst/>
          </a:prstGeom>
          <a:noFill/>
          <a:ln cap="flat" cmpd="sng" w="38100">
            <a:solidFill>
              <a:srgbClr val="FF0000"/>
            </a:solidFill>
            <a:prstDash val="solid"/>
            <a:round/>
            <a:headEnd len="lg" w="lg" type="none"/>
            <a:tailEnd len="lg" w="lg" type="triangl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Shape 379"/>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accent2"/>
                </a:solidFill>
              </a:rPr>
              <a:t>Lab 8: Critically Damped Resistor Calculator</a:t>
            </a:r>
          </a:p>
        </p:txBody>
      </p:sp>
      <p:sp>
        <p:nvSpPr>
          <p:cNvPr id="380" name="Shape 380"/>
          <p:cNvSpPr txBox="1"/>
          <p:nvPr>
            <p:ph idx="1" type="body"/>
          </p:nvPr>
        </p:nvSpPr>
        <p:spPr>
          <a:xfrm>
            <a:off x="5192950" y="1044725"/>
            <a:ext cx="3951000" cy="3524100"/>
          </a:xfrm>
          <a:prstGeom prst="rect">
            <a:avLst/>
          </a:prstGeom>
        </p:spPr>
        <p:txBody>
          <a:bodyPr anchorCtr="0" anchor="t" bIns="91425" lIns="91425" rIns="91425" wrap="square" tIns="91425">
            <a:noAutofit/>
          </a:bodyPr>
          <a:lstStyle/>
          <a:p>
            <a:pPr indent="0" lvl="0" marL="0">
              <a:spcBef>
                <a:spcPts val="0"/>
              </a:spcBef>
              <a:buNone/>
            </a:pPr>
            <a:r>
              <a:rPr lang="en" sz="1700"/>
              <a:t>The Critically Damped Resistance Calculator accepts two inputs and calculates the critically damped resistance. Once the calculate button is pressed, the answer will display below the Calculate button. There is also a circuit diagram as reference. </a:t>
            </a:r>
          </a:p>
          <a:p>
            <a:pPr indent="0" lvl="0" marL="0">
              <a:spcBef>
                <a:spcPts val="0"/>
              </a:spcBef>
              <a:buNone/>
            </a:pPr>
            <a:r>
              <a:t/>
            </a:r>
            <a:endParaRPr sz="1700"/>
          </a:p>
          <a:p>
            <a:pPr indent="0" lvl="0" marL="0">
              <a:spcBef>
                <a:spcPts val="0"/>
              </a:spcBef>
              <a:buNone/>
            </a:pPr>
            <a:r>
              <a:t/>
            </a:r>
            <a:endParaRPr sz="1700"/>
          </a:p>
          <a:p>
            <a:pPr indent="0" lvl="0" marL="0" rtl="0">
              <a:spcBef>
                <a:spcPts val="0"/>
              </a:spcBef>
              <a:buNone/>
            </a:pPr>
            <a:r>
              <a:t/>
            </a:r>
            <a:endParaRPr/>
          </a:p>
        </p:txBody>
      </p:sp>
      <p:pic>
        <p:nvPicPr>
          <p:cNvPr id="381" name="Shape 381"/>
          <p:cNvPicPr preferRelativeResize="0"/>
          <p:nvPr/>
        </p:nvPicPr>
        <p:blipFill>
          <a:blip r:embed="rId3">
            <a:alphaModFix/>
          </a:blip>
          <a:stretch>
            <a:fillRect/>
          </a:stretch>
        </p:blipFill>
        <p:spPr>
          <a:xfrm>
            <a:off x="454100" y="1098588"/>
            <a:ext cx="2095450" cy="3524166"/>
          </a:xfrm>
          <a:prstGeom prst="rect">
            <a:avLst/>
          </a:prstGeom>
          <a:noFill/>
          <a:ln>
            <a:noFill/>
          </a:ln>
        </p:spPr>
      </p:pic>
      <p:sp>
        <p:nvSpPr>
          <p:cNvPr id="382" name="Shape 382"/>
          <p:cNvSpPr/>
          <p:nvPr/>
        </p:nvSpPr>
        <p:spPr>
          <a:xfrm>
            <a:off x="589925" y="1790200"/>
            <a:ext cx="1840800" cy="305100"/>
          </a:xfrm>
          <a:prstGeom prst="rect">
            <a:avLst/>
          </a:prstGeom>
          <a:noFill/>
          <a:ln cap="flat" cmpd="sng" w="11430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383" name="Shape 383"/>
          <p:cNvCxnSpPr/>
          <p:nvPr/>
        </p:nvCxnSpPr>
        <p:spPr>
          <a:xfrm flipH="1" rot="10800000">
            <a:off x="2380100" y="1932550"/>
            <a:ext cx="620400" cy="14700"/>
          </a:xfrm>
          <a:prstGeom prst="straightConnector1">
            <a:avLst/>
          </a:prstGeom>
          <a:noFill/>
          <a:ln cap="flat" cmpd="sng" w="38100">
            <a:solidFill>
              <a:srgbClr val="FF0000"/>
            </a:solidFill>
            <a:prstDash val="solid"/>
            <a:round/>
            <a:headEnd len="lg" w="lg" type="none"/>
            <a:tailEnd len="lg" w="lg" type="triangle"/>
          </a:ln>
        </p:spPr>
      </p:cxnSp>
      <p:pic>
        <p:nvPicPr>
          <p:cNvPr id="384" name="Shape 384"/>
          <p:cNvPicPr preferRelativeResize="0"/>
          <p:nvPr/>
        </p:nvPicPr>
        <p:blipFill>
          <a:blip r:embed="rId4">
            <a:alphaModFix/>
          </a:blip>
          <a:stretch>
            <a:fillRect/>
          </a:stretch>
        </p:blipFill>
        <p:spPr>
          <a:xfrm>
            <a:off x="2948050" y="1031150"/>
            <a:ext cx="2244900" cy="36590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Shape 389"/>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accent2"/>
                </a:solidFill>
              </a:rPr>
              <a:t>Lab 9</a:t>
            </a:r>
            <a:r>
              <a:rPr lang="en">
                <a:solidFill>
                  <a:schemeClr val="accent2"/>
                </a:solidFill>
              </a:rPr>
              <a:t>: Homepage</a:t>
            </a:r>
          </a:p>
        </p:txBody>
      </p:sp>
      <p:sp>
        <p:nvSpPr>
          <p:cNvPr id="390" name="Shape 390"/>
          <p:cNvSpPr txBox="1"/>
          <p:nvPr>
            <p:ph idx="1" type="body"/>
          </p:nvPr>
        </p:nvSpPr>
        <p:spPr>
          <a:xfrm>
            <a:off x="5533200" y="1152475"/>
            <a:ext cx="3299100" cy="3416400"/>
          </a:xfrm>
          <a:prstGeom prst="rect">
            <a:avLst/>
          </a:prstGeom>
        </p:spPr>
        <p:txBody>
          <a:bodyPr anchorCtr="0" anchor="t" bIns="91425" lIns="91425" rIns="91425" wrap="square" tIns="91425">
            <a:noAutofit/>
          </a:bodyPr>
          <a:lstStyle/>
          <a:p>
            <a:pPr indent="0" lvl="0" marL="0">
              <a:spcBef>
                <a:spcPts val="0"/>
              </a:spcBef>
              <a:buNone/>
            </a:pPr>
            <a:r>
              <a:rPr lang="en"/>
              <a:t>Lab 9 button from the main activity clicks into the Lab 9 activity. The Lab 9 activity contains one button that opens another activity: Passive Filter Cutoff Frequency.</a:t>
            </a: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rtl="0">
              <a:spcBef>
                <a:spcPts val="0"/>
              </a:spcBef>
              <a:buNone/>
            </a:pPr>
            <a:r>
              <a:t/>
            </a:r>
            <a:endParaRPr/>
          </a:p>
        </p:txBody>
      </p:sp>
      <p:pic>
        <p:nvPicPr>
          <p:cNvPr id="391" name="Shape 391"/>
          <p:cNvPicPr preferRelativeResize="0"/>
          <p:nvPr/>
        </p:nvPicPr>
        <p:blipFill>
          <a:blip r:embed="rId3">
            <a:alphaModFix/>
          </a:blip>
          <a:stretch>
            <a:fillRect/>
          </a:stretch>
        </p:blipFill>
        <p:spPr>
          <a:xfrm>
            <a:off x="3132950" y="1047000"/>
            <a:ext cx="2218791" cy="3627350"/>
          </a:xfrm>
          <a:prstGeom prst="rect">
            <a:avLst/>
          </a:prstGeom>
          <a:noFill/>
          <a:ln>
            <a:noFill/>
          </a:ln>
        </p:spPr>
      </p:pic>
      <p:pic>
        <p:nvPicPr>
          <p:cNvPr id="392" name="Shape 392"/>
          <p:cNvPicPr preferRelativeResize="0"/>
          <p:nvPr/>
        </p:nvPicPr>
        <p:blipFill>
          <a:blip r:embed="rId4">
            <a:alphaModFix/>
          </a:blip>
          <a:stretch>
            <a:fillRect/>
          </a:stretch>
        </p:blipFill>
        <p:spPr>
          <a:xfrm>
            <a:off x="311700" y="1047000"/>
            <a:ext cx="2173013" cy="3627349"/>
          </a:xfrm>
          <a:prstGeom prst="rect">
            <a:avLst/>
          </a:prstGeom>
          <a:noFill/>
          <a:ln>
            <a:noFill/>
          </a:ln>
        </p:spPr>
      </p:pic>
      <p:sp>
        <p:nvSpPr>
          <p:cNvPr id="393" name="Shape 393"/>
          <p:cNvSpPr/>
          <p:nvPr/>
        </p:nvSpPr>
        <p:spPr>
          <a:xfrm>
            <a:off x="1576550" y="4068500"/>
            <a:ext cx="549300" cy="305100"/>
          </a:xfrm>
          <a:prstGeom prst="rect">
            <a:avLst/>
          </a:prstGeom>
          <a:noFill/>
          <a:ln cap="flat" cmpd="sng" w="11430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394" name="Shape 394"/>
          <p:cNvCxnSpPr/>
          <p:nvPr/>
        </p:nvCxnSpPr>
        <p:spPr>
          <a:xfrm>
            <a:off x="2125850" y="4218500"/>
            <a:ext cx="1007100" cy="5100"/>
          </a:xfrm>
          <a:prstGeom prst="straightConnector1">
            <a:avLst/>
          </a:prstGeom>
          <a:noFill/>
          <a:ln cap="flat" cmpd="sng" w="38100">
            <a:solidFill>
              <a:srgbClr val="FF0000"/>
            </a:solidFill>
            <a:prstDash val="solid"/>
            <a:round/>
            <a:headEnd len="lg" w="lg" type="none"/>
            <a:tailEnd len="lg" w="lg" type="triangl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Shape 399"/>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accent2"/>
                </a:solidFill>
              </a:rPr>
              <a:t>Lab 9:Passive Filter Cutoff Frequency</a:t>
            </a:r>
          </a:p>
        </p:txBody>
      </p:sp>
      <p:sp>
        <p:nvSpPr>
          <p:cNvPr id="400" name="Shape 400"/>
          <p:cNvSpPr txBox="1"/>
          <p:nvPr>
            <p:ph idx="1" type="body"/>
          </p:nvPr>
        </p:nvSpPr>
        <p:spPr>
          <a:xfrm>
            <a:off x="5315450" y="1199325"/>
            <a:ext cx="3777600" cy="3627300"/>
          </a:xfrm>
          <a:prstGeom prst="rect">
            <a:avLst/>
          </a:prstGeom>
        </p:spPr>
        <p:txBody>
          <a:bodyPr anchorCtr="0" anchor="t" bIns="91425" lIns="91425" rIns="91425" wrap="square" tIns="91425">
            <a:noAutofit/>
          </a:bodyPr>
          <a:lstStyle/>
          <a:p>
            <a:pPr indent="0" lvl="0" marL="0" rtl="0">
              <a:spcBef>
                <a:spcPts val="0"/>
              </a:spcBef>
              <a:buNone/>
            </a:pPr>
            <a:r>
              <a:rPr lang="en"/>
              <a:t>The Passive Filter Cutoff Frequency Calculator takes two inputs. When the Calculate button is pressed, both the frequency and angular frequency are displayed. There are original diagrams of low-pass and high pass filters for reference.  </a:t>
            </a:r>
          </a:p>
        </p:txBody>
      </p:sp>
      <p:pic>
        <p:nvPicPr>
          <p:cNvPr id="401" name="Shape 401"/>
          <p:cNvPicPr preferRelativeResize="0"/>
          <p:nvPr/>
        </p:nvPicPr>
        <p:blipFill>
          <a:blip r:embed="rId3">
            <a:alphaModFix/>
          </a:blip>
          <a:stretch>
            <a:fillRect/>
          </a:stretch>
        </p:blipFill>
        <p:spPr>
          <a:xfrm>
            <a:off x="462175" y="1093850"/>
            <a:ext cx="2218791" cy="3627350"/>
          </a:xfrm>
          <a:prstGeom prst="rect">
            <a:avLst/>
          </a:prstGeom>
          <a:noFill/>
          <a:ln>
            <a:noFill/>
          </a:ln>
        </p:spPr>
      </p:pic>
      <p:sp>
        <p:nvSpPr>
          <p:cNvPr id="402" name="Shape 402"/>
          <p:cNvSpPr/>
          <p:nvPr/>
        </p:nvSpPr>
        <p:spPr>
          <a:xfrm>
            <a:off x="783200" y="1790200"/>
            <a:ext cx="1566300" cy="305100"/>
          </a:xfrm>
          <a:prstGeom prst="rect">
            <a:avLst/>
          </a:prstGeom>
          <a:noFill/>
          <a:ln cap="flat" cmpd="sng" w="11430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403" name="Shape 403"/>
          <p:cNvCxnSpPr/>
          <p:nvPr/>
        </p:nvCxnSpPr>
        <p:spPr>
          <a:xfrm>
            <a:off x="2349500" y="1946650"/>
            <a:ext cx="620400" cy="16500"/>
          </a:xfrm>
          <a:prstGeom prst="straightConnector1">
            <a:avLst/>
          </a:prstGeom>
          <a:noFill/>
          <a:ln cap="flat" cmpd="sng" w="38100">
            <a:solidFill>
              <a:srgbClr val="FF0000"/>
            </a:solidFill>
            <a:prstDash val="solid"/>
            <a:round/>
            <a:headEnd len="lg" w="lg" type="none"/>
            <a:tailEnd len="lg" w="lg" type="triangle"/>
          </a:ln>
        </p:spPr>
      </p:cxnSp>
      <p:pic>
        <p:nvPicPr>
          <p:cNvPr id="404" name="Shape 404"/>
          <p:cNvPicPr preferRelativeResize="0"/>
          <p:nvPr/>
        </p:nvPicPr>
        <p:blipFill>
          <a:blip r:embed="rId4">
            <a:alphaModFix/>
          </a:blip>
          <a:stretch>
            <a:fillRect/>
          </a:stretch>
        </p:blipFill>
        <p:spPr>
          <a:xfrm>
            <a:off x="3005175" y="1047912"/>
            <a:ext cx="2275000" cy="371922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Shape 409"/>
          <p:cNvSpPr txBox="1"/>
          <p:nvPr>
            <p:ph type="title"/>
          </p:nvPr>
        </p:nvSpPr>
        <p:spPr>
          <a:xfrm>
            <a:off x="311700" y="0"/>
            <a:ext cx="8520600" cy="708300"/>
          </a:xfrm>
          <a:prstGeom prst="rect">
            <a:avLst/>
          </a:prstGeom>
        </p:spPr>
        <p:txBody>
          <a:bodyPr anchorCtr="0" anchor="t" bIns="91425" lIns="91425" rIns="91425" wrap="square" tIns="91425">
            <a:noAutofit/>
          </a:bodyPr>
          <a:lstStyle/>
          <a:p>
            <a:pPr indent="0" lvl="0" marL="0" rtl="0">
              <a:spcBef>
                <a:spcPts val="0"/>
              </a:spcBef>
              <a:buNone/>
            </a:pPr>
            <a:r>
              <a:rPr lang="en"/>
              <a:t>Included tools</a:t>
            </a:r>
          </a:p>
        </p:txBody>
      </p:sp>
      <p:sp>
        <p:nvSpPr>
          <p:cNvPr id="410" name="Shape 410"/>
          <p:cNvSpPr txBox="1"/>
          <p:nvPr>
            <p:ph idx="1" type="body"/>
          </p:nvPr>
        </p:nvSpPr>
        <p:spPr>
          <a:xfrm>
            <a:off x="311700" y="940800"/>
            <a:ext cx="5868300" cy="4518900"/>
          </a:xfrm>
          <a:prstGeom prst="rect">
            <a:avLst/>
          </a:prstGeom>
        </p:spPr>
        <p:txBody>
          <a:bodyPr anchorCtr="0" anchor="t" bIns="91425" lIns="91425" rIns="91425" wrap="square" tIns="91425">
            <a:noAutofit/>
          </a:bodyPr>
          <a:lstStyle/>
          <a:p>
            <a:pPr indent="0" lvl="0" marL="0">
              <a:spcBef>
                <a:spcPts val="0"/>
              </a:spcBef>
              <a:buNone/>
            </a:pPr>
            <a:r>
              <a:rPr b="1" lang="en"/>
              <a:t>Calculators:</a:t>
            </a:r>
          </a:p>
          <a:p>
            <a:pPr indent="-342900" lvl="0" marL="457200" rtl="0">
              <a:spcBef>
                <a:spcPts val="0"/>
              </a:spcBef>
              <a:spcAft>
                <a:spcPts val="0"/>
              </a:spcAft>
              <a:buSzPts val="1800"/>
              <a:buAutoNum type="arabicPeriod"/>
            </a:pPr>
            <a:r>
              <a:rPr lang="en"/>
              <a:t>V=IR</a:t>
            </a:r>
          </a:p>
          <a:p>
            <a:pPr indent="-342900" lvl="0" marL="457200" rtl="0">
              <a:spcBef>
                <a:spcPts val="0"/>
              </a:spcBef>
              <a:spcAft>
                <a:spcPts val="0"/>
              </a:spcAft>
              <a:buSzPts val="1800"/>
              <a:buAutoNum type="arabicPeriod"/>
            </a:pPr>
            <a:r>
              <a:rPr lang="en"/>
              <a:t>Voltage Divider</a:t>
            </a:r>
          </a:p>
          <a:p>
            <a:pPr indent="-342900" lvl="0" marL="457200" rtl="0">
              <a:spcBef>
                <a:spcPts val="0"/>
              </a:spcBef>
              <a:spcAft>
                <a:spcPts val="0"/>
              </a:spcAft>
              <a:buSzPts val="1800"/>
              <a:buAutoNum type="arabicPeriod"/>
            </a:pPr>
            <a:r>
              <a:rPr lang="en"/>
              <a:t>Eq resistance</a:t>
            </a:r>
          </a:p>
          <a:p>
            <a:pPr indent="-342900" lvl="0" marL="457200" rtl="0">
              <a:spcBef>
                <a:spcPts val="0"/>
              </a:spcBef>
              <a:spcAft>
                <a:spcPts val="0"/>
              </a:spcAft>
              <a:buSzPts val="1800"/>
              <a:buAutoNum type="arabicPeriod"/>
            </a:pPr>
            <a:r>
              <a:rPr lang="en"/>
              <a:t>Noninverting Op Amp</a:t>
            </a:r>
          </a:p>
          <a:p>
            <a:pPr indent="-342900" lvl="0" marL="457200" rtl="0">
              <a:spcBef>
                <a:spcPts val="0"/>
              </a:spcBef>
              <a:spcAft>
                <a:spcPts val="0"/>
              </a:spcAft>
              <a:buSzPts val="1800"/>
              <a:buAutoNum type="arabicPeriod"/>
            </a:pPr>
            <a:r>
              <a:rPr lang="en"/>
              <a:t>Inverting Op Amp</a:t>
            </a:r>
          </a:p>
          <a:p>
            <a:pPr indent="-342900" lvl="0" marL="457200" rtl="0">
              <a:spcBef>
                <a:spcPts val="0"/>
              </a:spcBef>
              <a:spcAft>
                <a:spcPts val="0"/>
              </a:spcAft>
              <a:buSzPts val="1800"/>
              <a:buAutoNum type="arabicPeriod"/>
            </a:pPr>
            <a:r>
              <a:rPr lang="en"/>
              <a:t>RC time constant</a:t>
            </a:r>
          </a:p>
          <a:p>
            <a:pPr indent="-342900" lvl="0" marL="457200" rtl="0">
              <a:spcBef>
                <a:spcPts val="0"/>
              </a:spcBef>
              <a:spcAft>
                <a:spcPts val="0"/>
              </a:spcAft>
              <a:buSzPts val="1800"/>
              <a:buAutoNum type="arabicPeriod"/>
            </a:pPr>
            <a:r>
              <a:rPr lang="en"/>
              <a:t>RL time constant</a:t>
            </a:r>
          </a:p>
          <a:p>
            <a:pPr indent="-342900" lvl="0" marL="457200" rtl="0">
              <a:spcBef>
                <a:spcPts val="0"/>
              </a:spcBef>
              <a:spcAft>
                <a:spcPts val="0"/>
              </a:spcAft>
              <a:buSzPts val="1800"/>
              <a:buAutoNum type="arabicPeriod"/>
            </a:pPr>
            <a:r>
              <a:rPr lang="en"/>
              <a:t>Critically Damped Resistance</a:t>
            </a:r>
          </a:p>
          <a:p>
            <a:pPr indent="-342900" lvl="0" marL="457200" rtl="0">
              <a:spcBef>
                <a:spcPts val="0"/>
              </a:spcBef>
              <a:buSzPts val="1800"/>
              <a:buAutoNum type="arabicPeriod"/>
            </a:pPr>
            <a:r>
              <a:rPr lang="en"/>
              <a:t>Cutoff Frequency</a:t>
            </a:r>
          </a:p>
        </p:txBody>
      </p:sp>
      <p:sp>
        <p:nvSpPr>
          <p:cNvPr id="411" name="Shape 411"/>
          <p:cNvSpPr txBox="1"/>
          <p:nvPr>
            <p:ph idx="1" type="body"/>
          </p:nvPr>
        </p:nvSpPr>
        <p:spPr>
          <a:xfrm>
            <a:off x="5396500" y="940800"/>
            <a:ext cx="4572600" cy="4518900"/>
          </a:xfrm>
          <a:prstGeom prst="rect">
            <a:avLst/>
          </a:prstGeom>
        </p:spPr>
        <p:txBody>
          <a:bodyPr anchorCtr="0" anchor="t" bIns="91425" lIns="91425" rIns="91425" wrap="square" tIns="91425">
            <a:noAutofit/>
          </a:bodyPr>
          <a:lstStyle/>
          <a:p>
            <a:pPr indent="0" lvl="0" marL="0" rtl="0">
              <a:spcBef>
                <a:spcPts val="0"/>
              </a:spcBef>
              <a:buNone/>
            </a:pPr>
            <a:r>
              <a:rPr b="1" lang="en"/>
              <a:t>Diagrams:</a:t>
            </a:r>
          </a:p>
          <a:p>
            <a:pPr indent="-342900" lvl="0" marL="457200" rtl="0">
              <a:spcBef>
                <a:spcPts val="0"/>
              </a:spcBef>
              <a:spcAft>
                <a:spcPts val="0"/>
              </a:spcAft>
              <a:buSzPts val="1800"/>
              <a:buAutoNum type="arabicPeriod"/>
            </a:pPr>
            <a:r>
              <a:rPr lang="en"/>
              <a:t>Multimeter </a:t>
            </a:r>
          </a:p>
          <a:p>
            <a:pPr indent="-342900" lvl="0" marL="457200" rtl="0">
              <a:spcBef>
                <a:spcPts val="0"/>
              </a:spcBef>
              <a:spcAft>
                <a:spcPts val="0"/>
              </a:spcAft>
              <a:buSzPts val="1800"/>
              <a:buAutoNum type="arabicPeriod"/>
            </a:pPr>
            <a:r>
              <a:rPr lang="en"/>
              <a:t>Power Source </a:t>
            </a:r>
          </a:p>
          <a:p>
            <a:pPr indent="-342900" lvl="0" marL="457200" rtl="0">
              <a:spcBef>
                <a:spcPts val="0"/>
              </a:spcBef>
              <a:spcAft>
                <a:spcPts val="0"/>
              </a:spcAft>
              <a:buSzPts val="1800"/>
              <a:buAutoNum type="arabicPeriod"/>
            </a:pPr>
            <a:r>
              <a:rPr lang="en"/>
              <a:t>LED</a:t>
            </a:r>
          </a:p>
          <a:p>
            <a:pPr indent="-342900" lvl="0" marL="457200" rtl="0">
              <a:spcBef>
                <a:spcPts val="0"/>
              </a:spcBef>
              <a:spcAft>
                <a:spcPts val="0"/>
              </a:spcAft>
              <a:buSzPts val="1800"/>
              <a:buAutoNum type="arabicPeriod"/>
            </a:pPr>
            <a:r>
              <a:rPr lang="en"/>
              <a:t>Breadboard </a:t>
            </a:r>
          </a:p>
          <a:p>
            <a:pPr indent="-342900" lvl="0" marL="457200" rtl="0">
              <a:spcBef>
                <a:spcPts val="0"/>
              </a:spcBef>
              <a:spcAft>
                <a:spcPts val="0"/>
              </a:spcAft>
              <a:buSzPts val="1800"/>
              <a:buAutoNum type="arabicPeriod"/>
            </a:pPr>
            <a:r>
              <a:rPr lang="en"/>
              <a:t>Thevenin Equivalents </a:t>
            </a:r>
          </a:p>
          <a:p>
            <a:pPr indent="-342900" lvl="0" marL="457200" rtl="0">
              <a:spcBef>
                <a:spcPts val="0"/>
              </a:spcBef>
              <a:spcAft>
                <a:spcPts val="0"/>
              </a:spcAft>
              <a:buSzPts val="1800"/>
              <a:buAutoNum type="arabicPeriod"/>
            </a:pPr>
            <a:r>
              <a:rPr lang="en"/>
              <a:t>Potentiometer</a:t>
            </a:r>
          </a:p>
          <a:p>
            <a:pPr indent="-342900" lvl="0" marL="457200" rtl="0">
              <a:spcBef>
                <a:spcPts val="0"/>
              </a:spcBef>
              <a:spcAft>
                <a:spcPts val="0"/>
              </a:spcAft>
              <a:buSzPts val="1800"/>
              <a:buAutoNum type="arabicPeriod"/>
            </a:pPr>
            <a:r>
              <a:rPr lang="en"/>
              <a:t>Op Amp Pins </a:t>
            </a:r>
          </a:p>
          <a:p>
            <a:pPr indent="-342900" lvl="0" marL="457200" rtl="0">
              <a:spcBef>
                <a:spcPts val="0"/>
              </a:spcBef>
              <a:buSzPts val="1800"/>
              <a:buAutoNum type="arabicPeriod"/>
            </a:pPr>
            <a:r>
              <a:rPr lang="en"/>
              <a:t>TI Launchpad</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Shape 416"/>
          <p:cNvSpPr txBox="1"/>
          <p:nvPr>
            <p:ph type="title"/>
          </p:nvPr>
        </p:nvSpPr>
        <p:spPr>
          <a:xfrm>
            <a:off x="311700" y="101400"/>
            <a:ext cx="8520600" cy="708300"/>
          </a:xfrm>
          <a:prstGeom prst="rect">
            <a:avLst/>
          </a:prstGeom>
        </p:spPr>
        <p:txBody>
          <a:bodyPr anchorCtr="0" anchor="t" bIns="91425" lIns="91425" rIns="91425" wrap="square" tIns="91425">
            <a:noAutofit/>
          </a:bodyPr>
          <a:lstStyle/>
          <a:p>
            <a:pPr indent="0" lvl="0" marL="0">
              <a:spcBef>
                <a:spcPts val="0"/>
              </a:spcBef>
              <a:buNone/>
            </a:pPr>
            <a:r>
              <a:rPr lang="en"/>
              <a:t>How the code Works</a:t>
            </a:r>
          </a:p>
        </p:txBody>
      </p:sp>
      <p:sp>
        <p:nvSpPr>
          <p:cNvPr id="417" name="Shape 417"/>
          <p:cNvSpPr txBox="1"/>
          <p:nvPr>
            <p:ph idx="1" type="body"/>
          </p:nvPr>
        </p:nvSpPr>
        <p:spPr>
          <a:xfrm>
            <a:off x="177350" y="902225"/>
            <a:ext cx="8966700" cy="4518900"/>
          </a:xfrm>
          <a:prstGeom prst="rect">
            <a:avLst/>
          </a:prstGeom>
        </p:spPr>
        <p:txBody>
          <a:bodyPr anchorCtr="0" anchor="t" bIns="91425" lIns="91425" rIns="91425" wrap="square" tIns="91425">
            <a:noAutofit/>
          </a:bodyPr>
          <a:lstStyle/>
          <a:p>
            <a:pPr indent="0" lvl="0" marL="0" rtl="0">
              <a:spcBef>
                <a:spcPts val="0"/>
              </a:spcBef>
              <a:buNone/>
            </a:pPr>
            <a:r>
              <a:rPr lang="en"/>
              <a:t>Calculators:</a:t>
            </a:r>
          </a:p>
          <a:p>
            <a:pPr indent="0" lvl="0" marL="0">
              <a:spcBef>
                <a:spcPts val="0"/>
              </a:spcBef>
              <a:buNone/>
            </a:pPr>
            <a:r>
              <a:rPr lang="en" sz="1700"/>
              <a:t>There are text boxes set up to accept user inputs and store them into variables. These text inputs accept specific types depending on their nature (negative, decimal, etc.) Then after checking that the proper amount of inputs has been achieved, and that these inputs are valid, the calculations run when the “Calculate” button is pressed. After the answer is calculated, it is stored into another variable. That variable is then printed as text at the bottom of the page.</a:t>
            </a:r>
          </a:p>
          <a:p>
            <a:pPr indent="0" lvl="0" marL="0" rtl="0">
              <a:spcBef>
                <a:spcPts val="0"/>
              </a:spcBef>
              <a:buNone/>
            </a:pPr>
            <a:r>
              <a:rPr lang="en" sz="1700"/>
              <a:t>Inputs can be in decimal or negative forms if logical. Resistance, for example, cannot be negative. Outputs are displayed in scientific notation if the value is sufficiently large or small.</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Shape 422"/>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a:spcBef>
                <a:spcPts val="0"/>
              </a:spcBef>
              <a:buNone/>
            </a:pPr>
            <a:r>
              <a:rPr lang="en"/>
              <a:t>How the code Works</a:t>
            </a:r>
          </a:p>
        </p:txBody>
      </p:sp>
      <p:sp>
        <p:nvSpPr>
          <p:cNvPr id="423" name="Shape 423"/>
          <p:cNvSpPr txBox="1"/>
          <p:nvPr>
            <p:ph idx="1" type="body"/>
          </p:nvPr>
        </p:nvSpPr>
        <p:spPr>
          <a:xfrm>
            <a:off x="311700" y="1228675"/>
            <a:ext cx="8520600" cy="3340200"/>
          </a:xfrm>
          <a:prstGeom prst="rect">
            <a:avLst/>
          </a:prstGeom>
        </p:spPr>
        <p:txBody>
          <a:bodyPr anchorCtr="0" anchor="t" bIns="91425" lIns="91425" rIns="91425" wrap="square" tIns="91425">
            <a:noAutofit/>
          </a:bodyPr>
          <a:lstStyle/>
          <a:p>
            <a:pPr indent="0" lvl="0" marL="0">
              <a:spcBef>
                <a:spcPts val="0"/>
              </a:spcBef>
              <a:buNone/>
            </a:pPr>
            <a:r>
              <a:rPr lang="en"/>
              <a:t>Error checking:</a:t>
            </a:r>
          </a:p>
          <a:p>
            <a:pPr indent="0" lvl="0" marL="0">
              <a:spcBef>
                <a:spcPts val="0"/>
              </a:spcBef>
              <a:buNone/>
            </a:pPr>
            <a:r>
              <a:rPr lang="en"/>
              <a:t>For each calculator, we implemented defensive error checks. If not enough values are entered into the fields, pressing “Calculate” will output a message saying that not enough fields were </a:t>
            </a:r>
            <a:r>
              <a:rPr lang="en"/>
              <a:t>filled</a:t>
            </a:r>
            <a:r>
              <a:rPr lang="en"/>
              <a:t> out. A similar message is displayed if too many fields are filled out, or those input values are invalid (eg. If a calculator cannot divide by zero). We also have logical error checking. For example in the V=IR calculator, </a:t>
            </a:r>
            <a:r>
              <a:rPr lang="en"/>
              <a:t>inputting</a:t>
            </a:r>
            <a:r>
              <a:rPr lang="en"/>
              <a:t> a positive voltage and negative current outputs “Voltage and current must match sign.”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accent2"/>
                </a:solidFill>
              </a:rPr>
              <a:t>Lab 0: Multimeter Diagram</a:t>
            </a:r>
          </a:p>
        </p:txBody>
      </p:sp>
      <p:sp>
        <p:nvSpPr>
          <p:cNvPr id="80" name="Shape 80"/>
          <p:cNvSpPr txBox="1"/>
          <p:nvPr>
            <p:ph idx="1" type="body"/>
          </p:nvPr>
        </p:nvSpPr>
        <p:spPr>
          <a:xfrm>
            <a:off x="5533200" y="1152475"/>
            <a:ext cx="3299100" cy="3416400"/>
          </a:xfrm>
          <a:prstGeom prst="rect">
            <a:avLst/>
          </a:prstGeom>
        </p:spPr>
        <p:txBody>
          <a:bodyPr anchorCtr="0" anchor="t" bIns="91425" lIns="91425" rIns="91425" wrap="square" tIns="91425">
            <a:noAutofit/>
          </a:bodyPr>
          <a:lstStyle/>
          <a:p>
            <a:pPr indent="0" lvl="0" marL="0" rtl="0">
              <a:spcBef>
                <a:spcPts val="0"/>
              </a:spcBef>
              <a:buNone/>
            </a:pPr>
            <a:r>
              <a:rPr lang="en"/>
              <a:t>The Multimeter Diagram button clicks into an activity that displays a diagram of a multimeter with port explanations. This diagram is specific to BU equipment.</a:t>
            </a:r>
          </a:p>
        </p:txBody>
      </p:sp>
      <p:pic>
        <p:nvPicPr>
          <p:cNvPr id="81" name="Shape 81"/>
          <p:cNvPicPr preferRelativeResize="0"/>
          <p:nvPr/>
        </p:nvPicPr>
        <p:blipFill>
          <a:blip r:embed="rId3">
            <a:alphaModFix/>
          </a:blip>
          <a:stretch>
            <a:fillRect/>
          </a:stretch>
        </p:blipFill>
        <p:spPr>
          <a:xfrm>
            <a:off x="3055300" y="1093850"/>
            <a:ext cx="2095450" cy="3516101"/>
          </a:xfrm>
          <a:prstGeom prst="rect">
            <a:avLst/>
          </a:prstGeom>
          <a:noFill/>
          <a:ln>
            <a:noFill/>
          </a:ln>
        </p:spPr>
      </p:pic>
      <p:pic>
        <p:nvPicPr>
          <p:cNvPr id="82" name="Shape 82"/>
          <p:cNvPicPr preferRelativeResize="0"/>
          <p:nvPr/>
        </p:nvPicPr>
        <p:blipFill>
          <a:blip r:embed="rId4">
            <a:alphaModFix/>
          </a:blip>
          <a:stretch>
            <a:fillRect/>
          </a:stretch>
        </p:blipFill>
        <p:spPr>
          <a:xfrm>
            <a:off x="484625" y="1093838"/>
            <a:ext cx="2095450" cy="3476173"/>
          </a:xfrm>
          <a:prstGeom prst="rect">
            <a:avLst/>
          </a:prstGeom>
          <a:noFill/>
          <a:ln>
            <a:noFill/>
          </a:ln>
        </p:spPr>
      </p:pic>
      <p:sp>
        <p:nvSpPr>
          <p:cNvPr id="83" name="Shape 83"/>
          <p:cNvSpPr/>
          <p:nvPr/>
        </p:nvSpPr>
        <p:spPr>
          <a:xfrm>
            <a:off x="996800" y="1790150"/>
            <a:ext cx="1057800" cy="305100"/>
          </a:xfrm>
          <a:prstGeom prst="rect">
            <a:avLst/>
          </a:prstGeom>
          <a:noFill/>
          <a:ln cap="flat" cmpd="sng" w="11430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84" name="Shape 84"/>
          <p:cNvCxnSpPr/>
          <p:nvPr/>
        </p:nvCxnSpPr>
        <p:spPr>
          <a:xfrm>
            <a:off x="2054600" y="1940150"/>
            <a:ext cx="1007100" cy="5100"/>
          </a:xfrm>
          <a:prstGeom prst="straightConnector1">
            <a:avLst/>
          </a:prstGeom>
          <a:noFill/>
          <a:ln cap="flat" cmpd="sng" w="38100">
            <a:solidFill>
              <a:srgbClr val="FF0000"/>
            </a:solidFill>
            <a:prstDash val="solid"/>
            <a:round/>
            <a:headEnd len="lg" w="lg" type="none"/>
            <a:tailEnd len="lg" w="lg" type="triangl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Shape 428"/>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
              <a:t>How the code Works</a:t>
            </a:r>
          </a:p>
        </p:txBody>
      </p:sp>
      <p:sp>
        <p:nvSpPr>
          <p:cNvPr id="429" name="Shape 429"/>
          <p:cNvSpPr txBox="1"/>
          <p:nvPr>
            <p:ph idx="1" type="body"/>
          </p:nvPr>
        </p:nvSpPr>
        <p:spPr>
          <a:xfrm>
            <a:off x="311700" y="1093850"/>
            <a:ext cx="8676900" cy="3876300"/>
          </a:xfrm>
          <a:prstGeom prst="rect">
            <a:avLst/>
          </a:prstGeom>
        </p:spPr>
        <p:txBody>
          <a:bodyPr anchorCtr="0" anchor="t" bIns="91425" lIns="91425" rIns="91425" wrap="square" tIns="91425">
            <a:noAutofit/>
          </a:bodyPr>
          <a:lstStyle/>
          <a:p>
            <a:pPr indent="0" lvl="0" marL="0" rtl="0">
              <a:spcBef>
                <a:spcPts val="0"/>
              </a:spcBef>
              <a:buNone/>
            </a:pPr>
            <a:r>
              <a:rPr lang="en"/>
              <a:t>Diagram Activities:</a:t>
            </a:r>
          </a:p>
          <a:p>
            <a:pPr indent="0" lvl="0" marL="0">
              <a:spcBef>
                <a:spcPts val="0"/>
              </a:spcBef>
              <a:buNone/>
            </a:pPr>
            <a:r>
              <a:rPr lang="en"/>
              <a:t>The diagrams are straight-forward and meant to be understood easily. Most were custom made.</a:t>
            </a:r>
          </a:p>
          <a:p>
            <a:pPr indent="0" lvl="0" marL="0">
              <a:spcBef>
                <a:spcPts val="0"/>
              </a:spcBef>
              <a:buNone/>
            </a:pPr>
            <a:r>
              <a:rPr lang="en"/>
              <a:t>The image is locked in portrait mode so that when the phone is turned to view the image, the orientation does not change to landscape.</a:t>
            </a:r>
          </a:p>
          <a:p>
            <a:pPr indent="0" lvl="0" marL="0" rtl="0">
              <a:spcBef>
                <a:spcPts val="0"/>
              </a:spcBef>
              <a:buNone/>
            </a:pPr>
            <a:r>
              <a:rPr lang="en"/>
              <a:t>8 individual activities were created with diagrams only.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accent2"/>
                </a:solidFill>
              </a:rPr>
              <a:t>Lab 0: Power Source Diagram</a:t>
            </a:r>
          </a:p>
        </p:txBody>
      </p:sp>
      <p:sp>
        <p:nvSpPr>
          <p:cNvPr id="90" name="Shape 90"/>
          <p:cNvSpPr txBox="1"/>
          <p:nvPr>
            <p:ph idx="1" type="body"/>
          </p:nvPr>
        </p:nvSpPr>
        <p:spPr>
          <a:xfrm>
            <a:off x="5533200" y="1152475"/>
            <a:ext cx="3299100" cy="3416400"/>
          </a:xfrm>
          <a:prstGeom prst="rect">
            <a:avLst/>
          </a:prstGeom>
        </p:spPr>
        <p:txBody>
          <a:bodyPr anchorCtr="0" anchor="t" bIns="91425" lIns="91425" rIns="91425" wrap="square" tIns="91425">
            <a:noAutofit/>
          </a:bodyPr>
          <a:lstStyle/>
          <a:p>
            <a:pPr indent="0" lvl="0" marL="0" rtl="0">
              <a:spcBef>
                <a:spcPts val="0"/>
              </a:spcBef>
              <a:buNone/>
            </a:pPr>
            <a:r>
              <a:rPr lang="en"/>
              <a:t>The Power Source Diagram button clicks into an activity that displays a diagram of the power source with port explanations. This diagram is specific to BU equipment.</a:t>
            </a:r>
          </a:p>
        </p:txBody>
      </p:sp>
      <p:pic>
        <p:nvPicPr>
          <p:cNvPr id="91" name="Shape 91"/>
          <p:cNvPicPr preferRelativeResize="0"/>
          <p:nvPr/>
        </p:nvPicPr>
        <p:blipFill>
          <a:blip r:embed="rId3">
            <a:alphaModFix/>
          </a:blip>
          <a:stretch>
            <a:fillRect/>
          </a:stretch>
        </p:blipFill>
        <p:spPr>
          <a:xfrm>
            <a:off x="3036425" y="1093850"/>
            <a:ext cx="2095450" cy="3476804"/>
          </a:xfrm>
          <a:prstGeom prst="rect">
            <a:avLst/>
          </a:prstGeom>
          <a:noFill/>
          <a:ln>
            <a:noFill/>
          </a:ln>
        </p:spPr>
      </p:pic>
      <p:pic>
        <p:nvPicPr>
          <p:cNvPr id="92" name="Shape 92"/>
          <p:cNvPicPr preferRelativeResize="0"/>
          <p:nvPr/>
        </p:nvPicPr>
        <p:blipFill>
          <a:blip r:embed="rId4">
            <a:alphaModFix/>
          </a:blip>
          <a:stretch>
            <a:fillRect/>
          </a:stretch>
        </p:blipFill>
        <p:spPr>
          <a:xfrm>
            <a:off x="413425" y="1094163"/>
            <a:ext cx="2095450" cy="3476173"/>
          </a:xfrm>
          <a:prstGeom prst="rect">
            <a:avLst/>
          </a:prstGeom>
          <a:noFill/>
          <a:ln>
            <a:noFill/>
          </a:ln>
        </p:spPr>
      </p:pic>
      <p:sp>
        <p:nvSpPr>
          <p:cNvPr id="93" name="Shape 93"/>
          <p:cNvSpPr/>
          <p:nvPr/>
        </p:nvSpPr>
        <p:spPr>
          <a:xfrm>
            <a:off x="889800" y="2166500"/>
            <a:ext cx="1142700" cy="305100"/>
          </a:xfrm>
          <a:prstGeom prst="rect">
            <a:avLst/>
          </a:prstGeom>
          <a:noFill/>
          <a:ln cap="flat" cmpd="sng" w="11430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94" name="Shape 94"/>
          <p:cNvCxnSpPr/>
          <p:nvPr/>
        </p:nvCxnSpPr>
        <p:spPr>
          <a:xfrm>
            <a:off x="2032500" y="2316500"/>
            <a:ext cx="1007100" cy="5100"/>
          </a:xfrm>
          <a:prstGeom prst="straightConnector1">
            <a:avLst/>
          </a:prstGeom>
          <a:noFill/>
          <a:ln cap="flat" cmpd="sng" w="38100">
            <a:solidFill>
              <a:srgbClr val="FF0000"/>
            </a:solidFill>
            <a:prstDash val="solid"/>
            <a:round/>
            <a:headEnd len="lg" w="lg" type="none"/>
            <a:tailEnd len="lg" w="lg"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accent2"/>
                </a:solidFill>
              </a:rPr>
              <a:t>Lab 0: V=IR Calculator</a:t>
            </a:r>
          </a:p>
        </p:txBody>
      </p:sp>
      <p:sp>
        <p:nvSpPr>
          <p:cNvPr id="100" name="Shape 100"/>
          <p:cNvSpPr txBox="1"/>
          <p:nvPr>
            <p:ph idx="1" type="body"/>
          </p:nvPr>
        </p:nvSpPr>
        <p:spPr>
          <a:xfrm>
            <a:off x="4929675" y="712525"/>
            <a:ext cx="4173600" cy="4124100"/>
          </a:xfrm>
          <a:prstGeom prst="rect">
            <a:avLst/>
          </a:prstGeom>
        </p:spPr>
        <p:txBody>
          <a:bodyPr anchorCtr="0" anchor="t" bIns="91425" lIns="91425" rIns="91425" wrap="square" tIns="91425">
            <a:noAutofit/>
          </a:bodyPr>
          <a:lstStyle/>
          <a:p>
            <a:pPr indent="0" lvl="0" marL="0" rtl="0">
              <a:spcBef>
                <a:spcPts val="0"/>
              </a:spcBef>
              <a:buNone/>
            </a:pPr>
            <a:r>
              <a:rPr lang="en"/>
              <a:t>The V=IR calculator accepts</a:t>
            </a:r>
            <a:r>
              <a:rPr lang="en"/>
              <a:t> two inputs, then calculates and displays the remaining value. Two of the three user inputs must be filled to calculate the third value. Once the calculate button is pressed, the answer will display under the calculate button. There is also a circuit diagram as reference. This diagram is original.</a:t>
            </a:r>
          </a:p>
        </p:txBody>
      </p:sp>
      <p:pic>
        <p:nvPicPr>
          <p:cNvPr id="101" name="Shape 101"/>
          <p:cNvPicPr preferRelativeResize="0"/>
          <p:nvPr/>
        </p:nvPicPr>
        <p:blipFill>
          <a:blip r:embed="rId3">
            <a:alphaModFix/>
          </a:blip>
          <a:stretch>
            <a:fillRect/>
          </a:stretch>
        </p:blipFill>
        <p:spPr>
          <a:xfrm>
            <a:off x="311700" y="1122588"/>
            <a:ext cx="2095450" cy="3476173"/>
          </a:xfrm>
          <a:prstGeom prst="rect">
            <a:avLst/>
          </a:prstGeom>
          <a:noFill/>
          <a:ln>
            <a:noFill/>
          </a:ln>
        </p:spPr>
      </p:pic>
      <p:cxnSp>
        <p:nvCxnSpPr>
          <p:cNvPr id="102" name="Shape 102"/>
          <p:cNvCxnSpPr/>
          <p:nvPr/>
        </p:nvCxnSpPr>
        <p:spPr>
          <a:xfrm>
            <a:off x="1932525" y="2733525"/>
            <a:ext cx="742500" cy="12600"/>
          </a:xfrm>
          <a:prstGeom prst="straightConnector1">
            <a:avLst/>
          </a:prstGeom>
          <a:noFill/>
          <a:ln cap="flat" cmpd="sng" w="38100">
            <a:solidFill>
              <a:srgbClr val="FF0000"/>
            </a:solidFill>
            <a:prstDash val="solid"/>
            <a:round/>
            <a:headEnd len="lg" w="lg" type="none"/>
            <a:tailEnd len="lg" w="lg" type="triangle"/>
          </a:ln>
        </p:spPr>
      </p:cxnSp>
      <p:sp>
        <p:nvSpPr>
          <p:cNvPr id="103" name="Shape 103"/>
          <p:cNvSpPr/>
          <p:nvPr/>
        </p:nvSpPr>
        <p:spPr>
          <a:xfrm>
            <a:off x="915425" y="2583525"/>
            <a:ext cx="879600" cy="305100"/>
          </a:xfrm>
          <a:prstGeom prst="rect">
            <a:avLst/>
          </a:prstGeom>
          <a:noFill/>
          <a:ln cap="flat" cmpd="sng" w="11430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pic>
        <p:nvPicPr>
          <p:cNvPr id="104" name="Shape 104"/>
          <p:cNvPicPr preferRelativeResize="0"/>
          <p:nvPr/>
        </p:nvPicPr>
        <p:blipFill>
          <a:blip r:embed="rId4">
            <a:alphaModFix/>
          </a:blip>
          <a:stretch>
            <a:fillRect/>
          </a:stretch>
        </p:blipFill>
        <p:spPr>
          <a:xfrm>
            <a:off x="2712000" y="1077302"/>
            <a:ext cx="2180700" cy="356673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accent2"/>
                </a:solidFill>
              </a:rPr>
              <a:t>Lab 1: Homepage</a:t>
            </a:r>
          </a:p>
        </p:txBody>
      </p:sp>
      <p:sp>
        <p:nvSpPr>
          <p:cNvPr id="110" name="Shape 110"/>
          <p:cNvSpPr txBox="1"/>
          <p:nvPr>
            <p:ph idx="1" type="body"/>
          </p:nvPr>
        </p:nvSpPr>
        <p:spPr>
          <a:xfrm>
            <a:off x="5472150" y="1064625"/>
            <a:ext cx="3519300" cy="3441300"/>
          </a:xfrm>
          <a:prstGeom prst="rect">
            <a:avLst/>
          </a:prstGeom>
        </p:spPr>
        <p:txBody>
          <a:bodyPr anchorCtr="0" anchor="t" bIns="91425" lIns="91425" rIns="91425" wrap="square" tIns="91425">
            <a:noAutofit/>
          </a:bodyPr>
          <a:lstStyle/>
          <a:p>
            <a:pPr indent="0" lvl="0" marL="0">
              <a:spcBef>
                <a:spcPts val="0"/>
              </a:spcBef>
              <a:buNone/>
            </a:pPr>
            <a:r>
              <a:rPr lang="en"/>
              <a:t>Lab 1 button from the main activity opens the Lab 1 activity. The Lab 1 activity consists of four buttons that open four activities: V=IR Calculator, LED Diagram, Multimeter Diagram, and Breadboard Diagram.</a:t>
            </a:r>
          </a:p>
          <a:p>
            <a:pPr indent="0" lvl="0" marL="0" rtl="0">
              <a:spcBef>
                <a:spcPts val="0"/>
              </a:spcBef>
              <a:buNone/>
            </a:pPr>
            <a:r>
              <a:t/>
            </a:r>
            <a:endParaRPr/>
          </a:p>
        </p:txBody>
      </p:sp>
      <p:pic>
        <p:nvPicPr>
          <p:cNvPr id="111" name="Shape 111"/>
          <p:cNvPicPr preferRelativeResize="0"/>
          <p:nvPr/>
        </p:nvPicPr>
        <p:blipFill>
          <a:blip r:embed="rId3">
            <a:alphaModFix/>
          </a:blip>
          <a:stretch>
            <a:fillRect/>
          </a:stretch>
        </p:blipFill>
        <p:spPr>
          <a:xfrm>
            <a:off x="2986750" y="1108550"/>
            <a:ext cx="2095450" cy="3504255"/>
          </a:xfrm>
          <a:prstGeom prst="rect">
            <a:avLst/>
          </a:prstGeom>
          <a:noFill/>
          <a:ln>
            <a:noFill/>
          </a:ln>
        </p:spPr>
      </p:pic>
      <p:pic>
        <p:nvPicPr>
          <p:cNvPr id="112" name="Shape 112"/>
          <p:cNvPicPr preferRelativeResize="0"/>
          <p:nvPr/>
        </p:nvPicPr>
        <p:blipFill>
          <a:blip r:embed="rId4">
            <a:alphaModFix/>
          </a:blip>
          <a:stretch>
            <a:fillRect/>
          </a:stretch>
        </p:blipFill>
        <p:spPr>
          <a:xfrm>
            <a:off x="253950" y="1111744"/>
            <a:ext cx="2095450" cy="3497869"/>
          </a:xfrm>
          <a:prstGeom prst="rect">
            <a:avLst/>
          </a:prstGeom>
          <a:noFill/>
          <a:ln>
            <a:noFill/>
          </a:ln>
        </p:spPr>
      </p:pic>
      <p:sp>
        <p:nvSpPr>
          <p:cNvPr id="113" name="Shape 113"/>
          <p:cNvSpPr/>
          <p:nvPr/>
        </p:nvSpPr>
        <p:spPr>
          <a:xfrm>
            <a:off x="1454475" y="2186825"/>
            <a:ext cx="549300" cy="305100"/>
          </a:xfrm>
          <a:prstGeom prst="rect">
            <a:avLst/>
          </a:prstGeom>
          <a:noFill/>
          <a:ln cap="flat" cmpd="sng" w="11430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114" name="Shape 114"/>
          <p:cNvCxnSpPr/>
          <p:nvPr/>
        </p:nvCxnSpPr>
        <p:spPr>
          <a:xfrm>
            <a:off x="2054600" y="2336825"/>
            <a:ext cx="1007100" cy="5100"/>
          </a:xfrm>
          <a:prstGeom prst="straightConnector1">
            <a:avLst/>
          </a:prstGeom>
          <a:noFill/>
          <a:ln cap="flat" cmpd="sng" w="38100">
            <a:solidFill>
              <a:srgbClr val="FF0000"/>
            </a:solidFill>
            <a:prstDash val="solid"/>
            <a:round/>
            <a:headEnd len="lg" w="lg" type="none"/>
            <a:tailEnd len="lg" w="lg"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accent2"/>
                </a:solidFill>
              </a:rPr>
              <a:t>Lab 1: V=IR Calculator</a:t>
            </a:r>
          </a:p>
        </p:txBody>
      </p:sp>
      <p:pic>
        <p:nvPicPr>
          <p:cNvPr id="120" name="Shape 120"/>
          <p:cNvPicPr preferRelativeResize="0"/>
          <p:nvPr/>
        </p:nvPicPr>
        <p:blipFill>
          <a:blip r:embed="rId3">
            <a:alphaModFix/>
          </a:blip>
          <a:stretch>
            <a:fillRect/>
          </a:stretch>
        </p:blipFill>
        <p:spPr>
          <a:xfrm>
            <a:off x="372725" y="1108550"/>
            <a:ext cx="2095450" cy="3504255"/>
          </a:xfrm>
          <a:prstGeom prst="rect">
            <a:avLst/>
          </a:prstGeom>
          <a:noFill/>
          <a:ln>
            <a:noFill/>
          </a:ln>
        </p:spPr>
      </p:pic>
      <p:sp>
        <p:nvSpPr>
          <p:cNvPr id="121" name="Shape 121"/>
          <p:cNvSpPr/>
          <p:nvPr/>
        </p:nvSpPr>
        <p:spPr>
          <a:xfrm>
            <a:off x="937300" y="1800325"/>
            <a:ext cx="966300" cy="305100"/>
          </a:xfrm>
          <a:prstGeom prst="rect">
            <a:avLst/>
          </a:prstGeom>
          <a:noFill/>
          <a:ln cap="flat" cmpd="sng" w="11430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122" name="Shape 122"/>
          <p:cNvCxnSpPr/>
          <p:nvPr/>
        </p:nvCxnSpPr>
        <p:spPr>
          <a:xfrm>
            <a:off x="2008600" y="1950325"/>
            <a:ext cx="666600" cy="2700"/>
          </a:xfrm>
          <a:prstGeom prst="straightConnector1">
            <a:avLst/>
          </a:prstGeom>
          <a:noFill/>
          <a:ln cap="flat" cmpd="sng" w="38100">
            <a:solidFill>
              <a:srgbClr val="FF0000"/>
            </a:solidFill>
            <a:prstDash val="solid"/>
            <a:round/>
            <a:headEnd len="lg" w="lg" type="none"/>
            <a:tailEnd len="lg" w="lg" type="triangle"/>
          </a:ln>
        </p:spPr>
      </p:cxnSp>
      <p:sp>
        <p:nvSpPr>
          <p:cNvPr id="123" name="Shape 123"/>
          <p:cNvSpPr txBox="1"/>
          <p:nvPr/>
        </p:nvSpPr>
        <p:spPr>
          <a:xfrm>
            <a:off x="4912750" y="845188"/>
            <a:ext cx="4231500" cy="4192500"/>
          </a:xfrm>
          <a:prstGeom prst="rect">
            <a:avLst/>
          </a:prstGeom>
          <a:noFill/>
          <a:ln>
            <a:noFill/>
          </a:ln>
        </p:spPr>
        <p:txBody>
          <a:bodyPr anchorCtr="0" anchor="ctr" bIns="91425" lIns="91425" rIns="91425" wrap="square" tIns="91425">
            <a:noAutofit/>
          </a:bodyPr>
          <a:lstStyle/>
          <a:p>
            <a:pPr indent="0" lvl="0" marL="0" rtl="0">
              <a:lnSpc>
                <a:spcPct val="115000"/>
              </a:lnSpc>
              <a:spcBef>
                <a:spcPts val="0"/>
              </a:spcBef>
              <a:spcAft>
                <a:spcPts val="1600"/>
              </a:spcAft>
              <a:buNone/>
            </a:pPr>
            <a:r>
              <a:rPr lang="en" sz="1800">
                <a:solidFill>
                  <a:schemeClr val="dk2"/>
                </a:solidFill>
                <a:latin typeface="Source Code Pro"/>
                <a:ea typeface="Source Code Pro"/>
                <a:cs typeface="Source Code Pro"/>
                <a:sym typeface="Source Code Pro"/>
              </a:rPr>
              <a:t>The V=IR Calculator button opens the V=IR Calculator activity. This activity takes two inputs and calculates the third. Two of the three user inputs must be filled to calculate the third value. Once the calculate button is pressed, the answer will display below the Calculate button. There is also a circuit diagram as reference. </a:t>
            </a:r>
          </a:p>
        </p:txBody>
      </p:sp>
      <p:pic>
        <p:nvPicPr>
          <p:cNvPr id="124" name="Shape 124"/>
          <p:cNvPicPr preferRelativeResize="0"/>
          <p:nvPr/>
        </p:nvPicPr>
        <p:blipFill>
          <a:blip r:embed="rId4">
            <a:alphaModFix/>
          </a:blip>
          <a:stretch>
            <a:fillRect/>
          </a:stretch>
        </p:blipFill>
        <p:spPr>
          <a:xfrm>
            <a:off x="2675200" y="1093850"/>
            <a:ext cx="2200450" cy="359903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292850"/>
            <a:ext cx="8520600" cy="8010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accent2"/>
                </a:solidFill>
              </a:rPr>
              <a:t>Lab 1: LED Diagram</a:t>
            </a:r>
          </a:p>
        </p:txBody>
      </p:sp>
      <p:sp>
        <p:nvSpPr>
          <p:cNvPr id="130" name="Shape 130"/>
          <p:cNvSpPr txBox="1"/>
          <p:nvPr>
            <p:ph idx="1" type="body"/>
          </p:nvPr>
        </p:nvSpPr>
        <p:spPr>
          <a:xfrm>
            <a:off x="5533200" y="1152475"/>
            <a:ext cx="3299100" cy="3416400"/>
          </a:xfrm>
          <a:prstGeom prst="rect">
            <a:avLst/>
          </a:prstGeom>
        </p:spPr>
        <p:txBody>
          <a:bodyPr anchorCtr="0" anchor="t" bIns="91425" lIns="91425" rIns="91425" wrap="square" tIns="91425">
            <a:noAutofit/>
          </a:bodyPr>
          <a:lstStyle/>
          <a:p>
            <a:pPr indent="0" lvl="0" marL="0" rtl="0">
              <a:spcBef>
                <a:spcPts val="0"/>
              </a:spcBef>
              <a:buNone/>
            </a:pPr>
            <a:r>
              <a:rPr lang="en"/>
              <a:t>The LED Diagram button clicks into an activity that displays an original LED Diagram. This diagram explains simple LED concepts. This diagram is original.</a:t>
            </a:r>
          </a:p>
        </p:txBody>
      </p:sp>
      <p:pic>
        <p:nvPicPr>
          <p:cNvPr id="131" name="Shape 131"/>
          <p:cNvPicPr preferRelativeResize="0"/>
          <p:nvPr/>
        </p:nvPicPr>
        <p:blipFill>
          <a:blip r:embed="rId3">
            <a:alphaModFix/>
          </a:blip>
          <a:stretch>
            <a:fillRect/>
          </a:stretch>
        </p:blipFill>
        <p:spPr>
          <a:xfrm>
            <a:off x="3120724" y="1129660"/>
            <a:ext cx="2095450" cy="3462039"/>
          </a:xfrm>
          <a:prstGeom prst="rect">
            <a:avLst/>
          </a:prstGeom>
          <a:noFill/>
          <a:ln>
            <a:noFill/>
          </a:ln>
        </p:spPr>
      </p:pic>
      <p:pic>
        <p:nvPicPr>
          <p:cNvPr id="132" name="Shape 132"/>
          <p:cNvPicPr preferRelativeResize="0"/>
          <p:nvPr/>
        </p:nvPicPr>
        <p:blipFill>
          <a:blip r:embed="rId4">
            <a:alphaModFix/>
          </a:blip>
          <a:stretch>
            <a:fillRect/>
          </a:stretch>
        </p:blipFill>
        <p:spPr>
          <a:xfrm>
            <a:off x="372725" y="1108550"/>
            <a:ext cx="2095450" cy="3504255"/>
          </a:xfrm>
          <a:prstGeom prst="rect">
            <a:avLst/>
          </a:prstGeom>
          <a:noFill/>
          <a:ln>
            <a:noFill/>
          </a:ln>
        </p:spPr>
      </p:pic>
      <p:sp>
        <p:nvSpPr>
          <p:cNvPr id="133" name="Shape 133"/>
          <p:cNvSpPr/>
          <p:nvPr/>
        </p:nvSpPr>
        <p:spPr>
          <a:xfrm>
            <a:off x="1059250" y="2186825"/>
            <a:ext cx="722400" cy="305100"/>
          </a:xfrm>
          <a:prstGeom prst="rect">
            <a:avLst/>
          </a:prstGeom>
          <a:noFill/>
          <a:ln cap="flat" cmpd="sng" w="11430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cxnSp>
        <p:nvCxnSpPr>
          <p:cNvPr id="134" name="Shape 134"/>
          <p:cNvCxnSpPr/>
          <p:nvPr/>
        </p:nvCxnSpPr>
        <p:spPr>
          <a:xfrm flipH="1" rot="10800000">
            <a:off x="1781650" y="2329325"/>
            <a:ext cx="1249500" cy="7500"/>
          </a:xfrm>
          <a:prstGeom prst="straightConnector1">
            <a:avLst/>
          </a:prstGeom>
          <a:noFill/>
          <a:ln cap="flat" cmpd="sng" w="38100">
            <a:solidFill>
              <a:srgbClr val="FF0000"/>
            </a:solidFill>
            <a:prstDash val="solid"/>
            <a:round/>
            <a:headEnd len="lg" w="lg" type="none"/>
            <a:tailEnd len="lg" w="lg" type="triangle"/>
          </a:ln>
        </p:spPr>
      </p:cxn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