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Inter"/>
      <p:regular r:id="rId18"/>
      <p:bold r:id="rId19"/>
    </p:embeddedFont>
    <p:embeddedFont>
      <p:font typeface="Anaheim"/>
      <p:regular r:id="rId20"/>
    </p:embeddedFont>
    <p:embeddedFont>
      <p:font typeface="Bebas Neue"/>
      <p:regular r:id="rId21"/>
    </p:embeddedFont>
    <p:embeddedFont>
      <p:font typeface="PT Sans"/>
      <p:regular r:id="rId22"/>
      <p:bold r:id="rId23"/>
      <p:italic r:id="rId24"/>
      <p:boldItalic r:id="rId25"/>
    </p:embeddedFont>
    <p:embeddedFont>
      <p:font typeface="Prosto One"/>
      <p:regular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aheim-regular.fntdata"/><Relationship Id="rId22" Type="http://schemas.openxmlformats.org/officeDocument/2006/relationships/font" Target="fonts/PTSans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stoOne-regular.fntdata"/><Relationship Id="rId25" Type="http://schemas.openxmlformats.org/officeDocument/2006/relationships/font" Target="fonts/PTSans-bold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nter-bold.fntdata"/><Relationship Id="rId18" Type="http://schemas.openxmlformats.org/officeDocument/2006/relationships/font" Target="fonts/In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5b9b432f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05b9b432f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4d99d1a72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4d99d1a7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680c384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680c384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2a5c77b3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12a5c77b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12a5c77b3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12a5c77b3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062f924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062f924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92900" y="171000"/>
            <a:ext cx="8758200" cy="48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1357300"/>
            <a:ext cx="7717500" cy="17772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352700"/>
            <a:ext cx="7717500" cy="5673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rgbClr val="2F2D08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192900" y="171000"/>
            <a:ext cx="8758200" cy="48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713225" y="1609450"/>
            <a:ext cx="7717500" cy="1328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713250" y="3162250"/>
            <a:ext cx="7717500" cy="497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192900" y="171000"/>
            <a:ext cx="8758200" cy="48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type="title"/>
          </p:nvPr>
        </p:nvSpPr>
        <p:spPr>
          <a:xfrm>
            <a:off x="713225" y="539500"/>
            <a:ext cx="7717500" cy="715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idx="2" type="title"/>
          </p:nvPr>
        </p:nvSpPr>
        <p:spPr>
          <a:xfrm>
            <a:off x="713227" y="3551941"/>
            <a:ext cx="857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hasCustomPrompt="1" idx="3" type="title"/>
          </p:nvPr>
        </p:nvSpPr>
        <p:spPr>
          <a:xfrm>
            <a:off x="713227" y="2118925"/>
            <a:ext cx="857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hasCustomPrompt="1" idx="4" type="title"/>
          </p:nvPr>
        </p:nvSpPr>
        <p:spPr>
          <a:xfrm>
            <a:off x="4572077" y="2118923"/>
            <a:ext cx="857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5" type="title"/>
          </p:nvPr>
        </p:nvSpPr>
        <p:spPr>
          <a:xfrm>
            <a:off x="713227" y="2835433"/>
            <a:ext cx="857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1570881" y="2118925"/>
            <a:ext cx="27915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1570875" y="2835429"/>
            <a:ext cx="27915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7" type="subTitle"/>
          </p:nvPr>
        </p:nvSpPr>
        <p:spPr>
          <a:xfrm>
            <a:off x="1570881" y="3551950"/>
            <a:ext cx="27915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8" type="subTitle"/>
          </p:nvPr>
        </p:nvSpPr>
        <p:spPr>
          <a:xfrm>
            <a:off x="5429725" y="2118925"/>
            <a:ext cx="27915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4572077" y="3551941"/>
            <a:ext cx="857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13" type="title"/>
          </p:nvPr>
        </p:nvSpPr>
        <p:spPr>
          <a:xfrm>
            <a:off x="4572077" y="2835433"/>
            <a:ext cx="857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idx="14" type="subTitle"/>
          </p:nvPr>
        </p:nvSpPr>
        <p:spPr>
          <a:xfrm>
            <a:off x="5429725" y="2835429"/>
            <a:ext cx="27915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5" type="subTitle"/>
          </p:nvPr>
        </p:nvSpPr>
        <p:spPr>
          <a:xfrm>
            <a:off x="5429731" y="3551950"/>
            <a:ext cx="27915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13"/>
          <p:cNvSpPr/>
          <p:nvPr/>
        </p:nvSpPr>
        <p:spPr>
          <a:xfrm>
            <a:off x="7404425" y="4707069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7860425" y="4707069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8316425" y="4707069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92900" y="171000"/>
            <a:ext cx="8758200" cy="48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713250" y="3413350"/>
            <a:ext cx="77175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713225" y="1595700"/>
            <a:ext cx="7717500" cy="15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192900" y="171000"/>
            <a:ext cx="8758200" cy="48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720000" y="539500"/>
            <a:ext cx="7704000" cy="715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15"/>
          <p:cNvSpPr/>
          <p:nvPr/>
        </p:nvSpPr>
        <p:spPr>
          <a:xfrm rot="5400000">
            <a:off x="8627425" y="3577688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rot="5400000">
            <a:off x="8627425" y="4033688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rot="5400000">
            <a:off x="8627425" y="4489688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192900" y="171000"/>
            <a:ext cx="8758200" cy="48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720000" y="539500"/>
            <a:ext cx="7704000" cy="715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16"/>
          <p:cNvSpPr/>
          <p:nvPr/>
        </p:nvSpPr>
        <p:spPr>
          <a:xfrm>
            <a:off x="4058857" y="4707080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514857" y="4707080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4970857" y="4707080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192900" y="171000"/>
            <a:ext cx="8758200" cy="48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713225" y="680250"/>
            <a:ext cx="4515900" cy="715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713225" y="1592025"/>
            <a:ext cx="4515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7"/>
          <p:cNvSpPr/>
          <p:nvPr/>
        </p:nvSpPr>
        <p:spPr>
          <a:xfrm>
            <a:off x="7404400" y="319975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7860400" y="319975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8316400" y="319975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713225" y="4707075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1169225" y="4707075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1625225" y="4707075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192900" y="171000"/>
            <a:ext cx="8758200" cy="48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720000" y="539500"/>
            <a:ext cx="7704000" cy="715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937625" y="296377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2" type="subTitle"/>
          </p:nvPr>
        </p:nvSpPr>
        <p:spPr>
          <a:xfrm>
            <a:off x="3484347" y="296377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3" type="subTitle"/>
          </p:nvPr>
        </p:nvSpPr>
        <p:spPr>
          <a:xfrm>
            <a:off x="6031075" y="296377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4" type="subTitle"/>
          </p:nvPr>
        </p:nvSpPr>
        <p:spPr>
          <a:xfrm>
            <a:off x="937625" y="2425931"/>
            <a:ext cx="2175300" cy="455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5" type="subTitle"/>
          </p:nvPr>
        </p:nvSpPr>
        <p:spPr>
          <a:xfrm>
            <a:off x="3484350" y="2425931"/>
            <a:ext cx="2175300" cy="455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6" type="subTitle"/>
          </p:nvPr>
        </p:nvSpPr>
        <p:spPr>
          <a:xfrm>
            <a:off x="6031075" y="2425931"/>
            <a:ext cx="2175300" cy="455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8"/>
          <p:cNvSpPr/>
          <p:nvPr/>
        </p:nvSpPr>
        <p:spPr>
          <a:xfrm rot="10800000">
            <a:off x="4970825" y="4707463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 rot="10800000">
            <a:off x="4514825" y="4707463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 rot="10800000">
            <a:off x="4058825" y="4707463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192900" y="171000"/>
            <a:ext cx="8758200" cy="48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720000" y="539500"/>
            <a:ext cx="7704000" cy="715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720000" y="1872725"/>
            <a:ext cx="29187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2" type="subTitle"/>
          </p:nvPr>
        </p:nvSpPr>
        <p:spPr>
          <a:xfrm>
            <a:off x="4571993" y="1872725"/>
            <a:ext cx="29187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3" type="subTitle"/>
          </p:nvPr>
        </p:nvSpPr>
        <p:spPr>
          <a:xfrm>
            <a:off x="720000" y="3495200"/>
            <a:ext cx="29187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4" type="subTitle"/>
          </p:nvPr>
        </p:nvSpPr>
        <p:spPr>
          <a:xfrm>
            <a:off x="4571993" y="3495200"/>
            <a:ext cx="29187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5" type="subTitle"/>
          </p:nvPr>
        </p:nvSpPr>
        <p:spPr>
          <a:xfrm>
            <a:off x="720001" y="1463875"/>
            <a:ext cx="2918700" cy="455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6" type="subTitle"/>
          </p:nvPr>
        </p:nvSpPr>
        <p:spPr>
          <a:xfrm>
            <a:off x="720001" y="3085225"/>
            <a:ext cx="2918700" cy="455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7" type="subTitle"/>
          </p:nvPr>
        </p:nvSpPr>
        <p:spPr>
          <a:xfrm>
            <a:off x="4571966" y="1463875"/>
            <a:ext cx="2918700" cy="455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8" type="subTitle"/>
          </p:nvPr>
        </p:nvSpPr>
        <p:spPr>
          <a:xfrm>
            <a:off x="4571966" y="3085225"/>
            <a:ext cx="2918700" cy="455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19"/>
          <p:cNvSpPr/>
          <p:nvPr/>
        </p:nvSpPr>
        <p:spPr>
          <a:xfrm rot="5400000">
            <a:off x="8627425" y="1789388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 rot="5400000">
            <a:off x="8627425" y="2245388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 rot="5400000">
            <a:off x="8627425" y="2701388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192900" y="171000"/>
            <a:ext cx="8758200" cy="48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type="title"/>
          </p:nvPr>
        </p:nvSpPr>
        <p:spPr>
          <a:xfrm>
            <a:off x="720000" y="539500"/>
            <a:ext cx="7704000" cy="715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713294" y="183398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2" type="subTitle"/>
          </p:nvPr>
        </p:nvSpPr>
        <p:spPr>
          <a:xfrm>
            <a:off x="3578998" y="183398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3" type="subTitle"/>
          </p:nvPr>
        </p:nvSpPr>
        <p:spPr>
          <a:xfrm>
            <a:off x="713294" y="3477482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4" type="subTitle"/>
          </p:nvPr>
        </p:nvSpPr>
        <p:spPr>
          <a:xfrm>
            <a:off x="3579000" y="3477482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5" type="subTitle"/>
          </p:nvPr>
        </p:nvSpPr>
        <p:spPr>
          <a:xfrm>
            <a:off x="6444703" y="183398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6" type="subTitle"/>
          </p:nvPr>
        </p:nvSpPr>
        <p:spPr>
          <a:xfrm>
            <a:off x="6444703" y="3477482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7" type="subTitle"/>
          </p:nvPr>
        </p:nvSpPr>
        <p:spPr>
          <a:xfrm>
            <a:off x="717194" y="1460103"/>
            <a:ext cx="1978200" cy="455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20"/>
          <p:cNvSpPr txBox="1"/>
          <p:nvPr>
            <p:ph idx="8" type="subTitle"/>
          </p:nvPr>
        </p:nvSpPr>
        <p:spPr>
          <a:xfrm>
            <a:off x="3582900" y="1460103"/>
            <a:ext cx="1978200" cy="455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9" type="subTitle"/>
          </p:nvPr>
        </p:nvSpPr>
        <p:spPr>
          <a:xfrm>
            <a:off x="6448603" y="1460103"/>
            <a:ext cx="1978200" cy="455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13" type="subTitle"/>
          </p:nvPr>
        </p:nvSpPr>
        <p:spPr>
          <a:xfrm>
            <a:off x="717194" y="3088457"/>
            <a:ext cx="1978200" cy="455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14" type="subTitle"/>
          </p:nvPr>
        </p:nvSpPr>
        <p:spPr>
          <a:xfrm>
            <a:off x="3582900" y="3088457"/>
            <a:ext cx="1978200" cy="455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idx="15" type="subTitle"/>
          </p:nvPr>
        </p:nvSpPr>
        <p:spPr>
          <a:xfrm>
            <a:off x="6448603" y="3088457"/>
            <a:ext cx="1978200" cy="455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1" name="Google Shape;161;p20"/>
          <p:cNvSpPr/>
          <p:nvPr/>
        </p:nvSpPr>
        <p:spPr>
          <a:xfrm>
            <a:off x="7400261" y="319963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7856261" y="319963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8312261" y="319963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2900" y="171000"/>
            <a:ext cx="8758200" cy="48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13225" y="2486075"/>
            <a:ext cx="7717500" cy="1104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904800" y="1388650"/>
            <a:ext cx="1334400" cy="841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>
            <a:off x="192900" y="171000"/>
            <a:ext cx="8758200" cy="48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>
            <p:ph hasCustomPrompt="1" type="title"/>
          </p:nvPr>
        </p:nvSpPr>
        <p:spPr>
          <a:xfrm>
            <a:off x="669950" y="2743380"/>
            <a:ext cx="36819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1"/>
          <p:cNvSpPr txBox="1"/>
          <p:nvPr>
            <p:ph idx="1" type="subTitle"/>
          </p:nvPr>
        </p:nvSpPr>
        <p:spPr>
          <a:xfrm>
            <a:off x="669950" y="3512275"/>
            <a:ext cx="3681900" cy="598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hasCustomPrompt="1" idx="2" type="title"/>
          </p:nvPr>
        </p:nvSpPr>
        <p:spPr>
          <a:xfrm>
            <a:off x="2730999" y="1032400"/>
            <a:ext cx="36819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21"/>
          <p:cNvSpPr txBox="1"/>
          <p:nvPr>
            <p:ph idx="3" type="subTitle"/>
          </p:nvPr>
        </p:nvSpPr>
        <p:spPr>
          <a:xfrm>
            <a:off x="2730999" y="1800628"/>
            <a:ext cx="3681900" cy="598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0" name="Google Shape;170;p21"/>
          <p:cNvSpPr txBox="1"/>
          <p:nvPr>
            <p:ph hasCustomPrompt="1" idx="4" type="title"/>
          </p:nvPr>
        </p:nvSpPr>
        <p:spPr>
          <a:xfrm>
            <a:off x="4792049" y="2743380"/>
            <a:ext cx="36819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21"/>
          <p:cNvSpPr txBox="1"/>
          <p:nvPr>
            <p:ph idx="5" type="subTitle"/>
          </p:nvPr>
        </p:nvSpPr>
        <p:spPr>
          <a:xfrm>
            <a:off x="4792049" y="3512275"/>
            <a:ext cx="3681900" cy="598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2" name="Google Shape;172;p21"/>
          <p:cNvSpPr/>
          <p:nvPr/>
        </p:nvSpPr>
        <p:spPr>
          <a:xfrm rot="-5400000">
            <a:off x="407307" y="1460780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 rot="-5400000">
            <a:off x="407307" y="1004780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 rot="-5400000">
            <a:off x="407307" y="548780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7404482" y="4707080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7860482" y="4707080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8316482" y="4707080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/>
          <p:nvPr/>
        </p:nvSpPr>
        <p:spPr>
          <a:xfrm>
            <a:off x="192900" y="171000"/>
            <a:ext cx="8758200" cy="48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713175" y="635675"/>
            <a:ext cx="7717500" cy="1423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idx="1" type="subTitle"/>
          </p:nvPr>
        </p:nvSpPr>
        <p:spPr>
          <a:xfrm>
            <a:off x="713200" y="2096100"/>
            <a:ext cx="7717500" cy="10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82" name="Google Shape;182;p22"/>
          <p:cNvSpPr txBox="1"/>
          <p:nvPr/>
        </p:nvSpPr>
        <p:spPr>
          <a:xfrm>
            <a:off x="2099100" y="366495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sz="10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192900" y="171000"/>
            <a:ext cx="8758200" cy="48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 rot="-5400000">
            <a:off x="408375" y="4707075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 rot="-5400000">
            <a:off x="408375" y="4251075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 rot="-5400000">
            <a:off x="408375" y="3795075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 rot="-5400000">
            <a:off x="8621325" y="1346275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 rot="-5400000">
            <a:off x="8621325" y="890275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 rot="-5400000">
            <a:off x="8621325" y="434275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192900" y="171000"/>
            <a:ext cx="8758200" cy="48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 rot="10800000">
            <a:off x="1632000" y="4707075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 rot="10800000">
            <a:off x="1176000" y="4707075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 rot="10800000">
            <a:off x="720000" y="4707075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 rot="-5400000">
            <a:off x="8621325" y="1451500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 rot="-5400000">
            <a:off x="8621325" y="995500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 rot="-5400000">
            <a:off x="8621325" y="539500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2900" y="171000"/>
            <a:ext cx="8758200" cy="48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 rot="-5400000">
            <a:off x="-47625" y="839950"/>
            <a:ext cx="1026300" cy="114300"/>
            <a:chOff x="912025" y="914175"/>
            <a:chExt cx="1026300" cy="114300"/>
          </a:xfrm>
        </p:grpSpPr>
        <p:sp>
          <p:nvSpPr>
            <p:cNvPr id="19" name="Google Shape;19;p4"/>
            <p:cNvSpPr/>
            <p:nvPr/>
          </p:nvSpPr>
          <p:spPr>
            <a:xfrm>
              <a:off x="912025" y="914175"/>
              <a:ext cx="114300" cy="114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368025" y="914175"/>
              <a:ext cx="114300" cy="114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1824025" y="914175"/>
              <a:ext cx="114300" cy="114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4"/>
          <p:cNvGrpSpPr/>
          <p:nvPr/>
        </p:nvGrpSpPr>
        <p:grpSpPr>
          <a:xfrm rot="-5400000">
            <a:off x="8165400" y="4182975"/>
            <a:ext cx="1026300" cy="114300"/>
            <a:chOff x="912025" y="914175"/>
            <a:chExt cx="1026300" cy="114300"/>
          </a:xfrm>
        </p:grpSpPr>
        <p:sp>
          <p:nvSpPr>
            <p:cNvPr id="23" name="Google Shape;23;p4"/>
            <p:cNvSpPr/>
            <p:nvPr/>
          </p:nvSpPr>
          <p:spPr>
            <a:xfrm>
              <a:off x="912025" y="914175"/>
              <a:ext cx="114300" cy="114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368025" y="914175"/>
              <a:ext cx="114300" cy="114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824025" y="914175"/>
              <a:ext cx="114300" cy="114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539500"/>
            <a:ext cx="7704000" cy="715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323975"/>
            <a:ext cx="7704000" cy="3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192900" y="171000"/>
            <a:ext cx="8758200" cy="48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539500"/>
            <a:ext cx="7717500" cy="715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301576" y="2962162"/>
            <a:ext cx="2505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1336775" y="2962162"/>
            <a:ext cx="2505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336775" y="2415523"/>
            <a:ext cx="2505600" cy="4626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rosto One"/>
                <a:ea typeface="Prosto One"/>
                <a:cs typeface="Prosto One"/>
                <a:sym typeface="Pros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5301576" y="2415523"/>
            <a:ext cx="2505600" cy="4626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rosto One"/>
                <a:ea typeface="Prosto One"/>
                <a:cs typeface="Prosto One"/>
                <a:sym typeface="Pros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 rot="5400000">
            <a:off x="408375" y="2058594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rot="5400000">
            <a:off x="408375" y="2514594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08375" y="2970594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92900" y="171000"/>
            <a:ext cx="8758200" cy="48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720000" y="539500"/>
            <a:ext cx="7704000" cy="715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/>
        </p:nvSpPr>
        <p:spPr>
          <a:xfrm>
            <a:off x="713225" y="319974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1169225" y="319974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1625225" y="319974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192900" y="171000"/>
            <a:ext cx="8758200" cy="48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707200" y="1103238"/>
            <a:ext cx="4294800" cy="715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2F2D0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707200" y="2157900"/>
            <a:ext cx="4294800" cy="18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8" name="Google Shape;48;p7"/>
          <p:cNvSpPr/>
          <p:nvPr>
            <p:ph idx="2" type="pic"/>
          </p:nvPr>
        </p:nvSpPr>
        <p:spPr>
          <a:xfrm>
            <a:off x="5411550" y="539500"/>
            <a:ext cx="30255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192900" y="171000"/>
            <a:ext cx="8758200" cy="48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713250" y="1866900"/>
            <a:ext cx="7717500" cy="1409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713225" y="1543050"/>
            <a:ext cx="7717500" cy="1218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713225" y="2990850"/>
            <a:ext cx="7717500" cy="609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5" name="Google Shape;55;p9"/>
          <p:cNvSpPr/>
          <p:nvPr/>
        </p:nvSpPr>
        <p:spPr>
          <a:xfrm>
            <a:off x="192900" y="171000"/>
            <a:ext cx="8758200" cy="48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6523475" y="319974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6979475" y="319974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7435475" y="319974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2494325" y="4707463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 rot="10800000">
            <a:off x="2038325" y="4707463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 rot="10800000">
            <a:off x="1582325" y="4707463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192900" y="171000"/>
            <a:ext cx="8758200" cy="48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720000" y="3790950"/>
            <a:ext cx="7704000" cy="795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/>
        </p:nvSpPr>
        <p:spPr>
          <a:xfrm rot="5400000">
            <a:off x="8618925" y="2058594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 rot="5400000">
            <a:off x="8618925" y="2514594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 rot="5400000">
            <a:off x="8618925" y="2970594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713236" y="319963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1169236" y="319963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1625236" y="319963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5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sto One"/>
              <a:buNone/>
              <a:defRPr b="1" sz="3600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905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9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image" Target="../media/image25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idx="1" type="subTitle"/>
          </p:nvPr>
        </p:nvSpPr>
        <p:spPr>
          <a:xfrm>
            <a:off x="713225" y="3352700"/>
            <a:ext cx="77175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204" name="Google Shape;204;p25"/>
          <p:cNvSpPr txBox="1"/>
          <p:nvPr>
            <p:ph type="ctrTitle"/>
          </p:nvPr>
        </p:nvSpPr>
        <p:spPr>
          <a:xfrm>
            <a:off x="713225" y="1357300"/>
            <a:ext cx="7717500" cy="17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D08"/>
                </a:solidFill>
              </a:rPr>
              <a:t>Employee Attrition</a:t>
            </a:r>
            <a:endParaRPr>
              <a:solidFill>
                <a:srgbClr val="2F2D0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D08"/>
                </a:solidFill>
              </a:rPr>
              <a:t>Forecasting</a:t>
            </a:r>
            <a:endParaRPr>
              <a:solidFill>
                <a:srgbClr val="2F2D08"/>
              </a:solidFill>
            </a:endParaRPr>
          </a:p>
        </p:txBody>
      </p:sp>
      <p:sp>
        <p:nvSpPr>
          <p:cNvPr id="205" name="Google Shape;205;p25"/>
          <p:cNvSpPr txBox="1"/>
          <p:nvPr>
            <p:ph idx="1" type="subTitle"/>
          </p:nvPr>
        </p:nvSpPr>
        <p:spPr>
          <a:xfrm>
            <a:off x="713225" y="3352700"/>
            <a:ext cx="77175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Bùi Thị Lan Anh - Nhóm 3 - DA18</a:t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802500" y="914175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1258500" y="914175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1714500" y="914175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7315200" y="4114569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7771200" y="4114569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8227200" y="4114569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720000" y="539500"/>
            <a:ext cx="77040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 Prediction &amp; Evaluation</a:t>
            </a:r>
            <a:endParaRPr/>
          </a:p>
        </p:txBody>
      </p:sp>
      <p:sp>
        <p:nvSpPr>
          <p:cNvPr id="315" name="Google Shape;315;p34"/>
          <p:cNvSpPr txBox="1"/>
          <p:nvPr/>
        </p:nvSpPr>
        <p:spPr>
          <a:xfrm>
            <a:off x="5774300" y="1753375"/>
            <a:ext cx="22422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True Positives(TP) =  1844</a:t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True Negatives(TN) =  286</a:t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False Positives(FP) =  6</a:t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False Negatives(FN) =  69</a:t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Attrition - ‘Yes’ = 1</a:t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Attrition - ‘No’ = 0</a:t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6" name="Google Shape;3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075" y="1366750"/>
            <a:ext cx="4499151" cy="33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idx="1" type="subTitle"/>
          </p:nvPr>
        </p:nvSpPr>
        <p:spPr>
          <a:xfrm>
            <a:off x="815100" y="3103125"/>
            <a:ext cx="7717500" cy="15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/>
              <a:t>Attrition = 0 and Attrition = 1 have very high f1-score, 0.98 and 0.88.</a:t>
            </a:r>
            <a:endParaRPr sz="16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/>
              <a:t>This means the predictive ability of the model is quite good.</a:t>
            </a:r>
            <a:endParaRPr sz="1600"/>
          </a:p>
        </p:txBody>
      </p:sp>
      <p:sp>
        <p:nvSpPr>
          <p:cNvPr id="322" name="Google Shape;322;p35"/>
          <p:cNvSpPr/>
          <p:nvPr/>
        </p:nvSpPr>
        <p:spPr>
          <a:xfrm>
            <a:off x="4058850" y="1167550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/>
          <p:nvPr/>
        </p:nvSpPr>
        <p:spPr>
          <a:xfrm>
            <a:off x="4514850" y="1167550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5"/>
          <p:cNvSpPr/>
          <p:nvPr/>
        </p:nvSpPr>
        <p:spPr>
          <a:xfrm>
            <a:off x="4970850" y="1167550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312" y="945375"/>
            <a:ext cx="6631375" cy="22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>
            <p:ph type="title"/>
          </p:nvPr>
        </p:nvSpPr>
        <p:spPr>
          <a:xfrm>
            <a:off x="713175" y="635675"/>
            <a:ext cx="7717500" cy="14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31" name="Google Shape;331;p36"/>
          <p:cNvSpPr txBox="1"/>
          <p:nvPr>
            <p:ph idx="1" type="subTitle"/>
          </p:nvPr>
        </p:nvSpPr>
        <p:spPr>
          <a:xfrm>
            <a:off x="713200" y="2096100"/>
            <a:ext cx="7717500" cy="10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sto One"/>
                <a:ea typeface="Prosto One"/>
                <a:cs typeface="Prosto One"/>
                <a:sym typeface="Prosto One"/>
              </a:rPr>
              <a:t>D</a:t>
            </a:r>
            <a:r>
              <a:rPr lang="en" sz="2000">
                <a:latin typeface="Prosto One"/>
                <a:ea typeface="Prosto One"/>
                <a:cs typeface="Prosto One"/>
                <a:sym typeface="Prosto One"/>
              </a:rPr>
              <a:t>o you have any questions?</a:t>
            </a:r>
            <a:endParaRPr sz="2000">
              <a:latin typeface="Prosto One"/>
              <a:ea typeface="Prosto One"/>
              <a:cs typeface="Prosto One"/>
              <a:sym typeface="Prosto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713225" y="539500"/>
            <a:ext cx="77175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217" name="Google Shape;217;p26"/>
          <p:cNvSpPr txBox="1"/>
          <p:nvPr>
            <p:ph idx="3" type="title"/>
          </p:nvPr>
        </p:nvSpPr>
        <p:spPr>
          <a:xfrm>
            <a:off x="713225" y="1974200"/>
            <a:ext cx="857700" cy="715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8" name="Google Shape;218;p26"/>
          <p:cNvSpPr txBox="1"/>
          <p:nvPr>
            <p:ph idx="4" type="title"/>
          </p:nvPr>
        </p:nvSpPr>
        <p:spPr>
          <a:xfrm>
            <a:off x="4572075" y="1974201"/>
            <a:ext cx="857700" cy="715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9" name="Google Shape;219;p26"/>
          <p:cNvSpPr txBox="1"/>
          <p:nvPr>
            <p:ph idx="5" type="title"/>
          </p:nvPr>
        </p:nvSpPr>
        <p:spPr>
          <a:xfrm>
            <a:off x="713225" y="3068270"/>
            <a:ext cx="857700" cy="715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0" name="Google Shape;220;p26"/>
          <p:cNvSpPr txBox="1"/>
          <p:nvPr>
            <p:ph idx="1" type="subTitle"/>
          </p:nvPr>
        </p:nvSpPr>
        <p:spPr>
          <a:xfrm>
            <a:off x="1570875" y="1974300"/>
            <a:ext cx="27915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Introduction</a:t>
            </a:r>
            <a:endParaRPr/>
          </a:p>
        </p:txBody>
      </p:sp>
      <p:sp>
        <p:nvSpPr>
          <p:cNvPr id="221" name="Google Shape;221;p26"/>
          <p:cNvSpPr txBox="1"/>
          <p:nvPr>
            <p:ph idx="6" type="subTitle"/>
          </p:nvPr>
        </p:nvSpPr>
        <p:spPr>
          <a:xfrm>
            <a:off x="1570875" y="3068273"/>
            <a:ext cx="27915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222" name="Google Shape;222;p26"/>
          <p:cNvSpPr txBox="1"/>
          <p:nvPr>
            <p:ph idx="8" type="subTitle"/>
          </p:nvPr>
        </p:nvSpPr>
        <p:spPr>
          <a:xfrm>
            <a:off x="5429725" y="1974200"/>
            <a:ext cx="27915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223" name="Google Shape;223;p26"/>
          <p:cNvSpPr txBox="1"/>
          <p:nvPr>
            <p:ph idx="13" type="title"/>
          </p:nvPr>
        </p:nvSpPr>
        <p:spPr>
          <a:xfrm>
            <a:off x="4572075" y="3068271"/>
            <a:ext cx="857700" cy="715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4" name="Google Shape;224;p26"/>
          <p:cNvSpPr txBox="1"/>
          <p:nvPr>
            <p:ph idx="14" type="subTitle"/>
          </p:nvPr>
        </p:nvSpPr>
        <p:spPr>
          <a:xfrm>
            <a:off x="5429725" y="3068273"/>
            <a:ext cx="27915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&amp; Evaluation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707200" y="1103238"/>
            <a:ext cx="42948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0.1 Dataset </a:t>
            </a:r>
            <a:r>
              <a:rPr lang="en" sz="2400"/>
              <a:t>Introduction</a:t>
            </a:r>
            <a:endParaRPr sz="2400"/>
          </a:p>
        </p:txBody>
      </p:sp>
      <p:sp>
        <p:nvSpPr>
          <p:cNvPr id="230" name="Google Shape;230;p27"/>
          <p:cNvSpPr txBox="1"/>
          <p:nvPr>
            <p:ph idx="1" type="subTitle"/>
          </p:nvPr>
        </p:nvSpPr>
        <p:spPr>
          <a:xfrm>
            <a:off x="707200" y="2157900"/>
            <a:ext cx="3774600" cy="18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dataset is obtained from Kaggle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This data is about the HR attrition of a company with 4000 employees. Annually 15% of staff quit job.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This study will combine 3 dataset: </a:t>
            </a:r>
            <a:r>
              <a:rPr lang="en"/>
              <a:t>general</a:t>
            </a:r>
            <a:r>
              <a:rPr lang="en"/>
              <a:t>, employee, and manager, with 4410 rows, 28 columns.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label of the dataset is “Attrition” meaning </a:t>
            </a:r>
            <a:r>
              <a:rPr lang="en"/>
              <a:t>whether</a:t>
            </a:r>
            <a:r>
              <a:rPr lang="en"/>
              <a:t> the employee quit the job or not.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purpose of the forecasting study is to calculate the probability of attrition with classification models.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707200" y="706625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1163200" y="706625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1619200" y="706625"/>
            <a:ext cx="114300" cy="11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073" y="1103250"/>
            <a:ext cx="2996027" cy="36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713225" y="539500"/>
            <a:ext cx="77175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Data Preparation</a:t>
            </a:r>
            <a:endParaRPr/>
          </a:p>
        </p:txBody>
      </p:sp>
      <p:sp>
        <p:nvSpPr>
          <p:cNvPr id="240" name="Google Shape;240;p28"/>
          <p:cNvSpPr txBox="1"/>
          <p:nvPr>
            <p:ph idx="2" type="subTitle"/>
          </p:nvPr>
        </p:nvSpPr>
        <p:spPr>
          <a:xfrm>
            <a:off x="713225" y="1650037"/>
            <a:ext cx="2505600" cy="1578900"/>
          </a:xfrm>
          <a:prstGeom prst="rect">
            <a:avLst/>
          </a:prstGeom>
        </p:spPr>
        <p:txBody>
          <a:bodyPr anchorCtr="0" anchor="t" bIns="91425" lIns="91425" spcFirstLastPara="1" rIns="709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Because 3 partial datasets have several Nan values, and some unnecessary column such as: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/>
              <a:t>'EmployeeCount',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/>
              <a:t>'Over18',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/>
              <a:t>'PercentSalaryHike',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/>
              <a:t>'StandardHours',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/>
              <a:t>'StockOptionLevel'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⇒ Replace Nan values with Mean of each column and dropped above columns.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⇒ Encode the data into number 1,2,3,4 as float type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41" name="Google Shape;24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202" y="1376000"/>
            <a:ext cx="5154643" cy="15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7200" y="3076200"/>
            <a:ext cx="5376901" cy="15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idx="1" type="subTitle"/>
          </p:nvPr>
        </p:nvSpPr>
        <p:spPr>
          <a:xfrm>
            <a:off x="427500" y="2174825"/>
            <a:ext cx="34878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</a:t>
            </a:r>
            <a:r>
              <a:rPr lang="en"/>
              <a:t>the correlation graph between variables.</a:t>
            </a:r>
            <a:endParaRPr/>
          </a:p>
        </p:txBody>
      </p:sp>
      <p:sp>
        <p:nvSpPr>
          <p:cNvPr id="248" name="Google Shape;248;p29"/>
          <p:cNvSpPr txBox="1"/>
          <p:nvPr>
            <p:ph idx="3" type="subTitle"/>
          </p:nvPr>
        </p:nvSpPr>
        <p:spPr>
          <a:xfrm>
            <a:off x="6031075" y="296377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rings. This planet is composed mostly of hydrogen and helium. It’s the sixth planet from the Sun and was named after a Roman god</a:t>
            </a:r>
            <a:endParaRPr/>
          </a:p>
        </p:txBody>
      </p:sp>
      <p:sp>
        <p:nvSpPr>
          <p:cNvPr id="249" name="Google Shape;249;p29"/>
          <p:cNvSpPr txBox="1"/>
          <p:nvPr>
            <p:ph idx="6" type="subTitle"/>
          </p:nvPr>
        </p:nvSpPr>
        <p:spPr>
          <a:xfrm>
            <a:off x="6031075" y="2425931"/>
            <a:ext cx="2175300" cy="4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6031075" y="1611537"/>
            <a:ext cx="715200" cy="7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3636274" y="1763441"/>
            <a:ext cx="411352" cy="411352"/>
            <a:chOff x="4229771" y="1480791"/>
            <a:chExt cx="411352" cy="411352"/>
          </a:xfrm>
        </p:grpSpPr>
        <p:sp>
          <p:nvSpPr>
            <p:cNvPr id="252" name="Google Shape;252;p29"/>
            <p:cNvSpPr/>
            <p:nvPr/>
          </p:nvSpPr>
          <p:spPr>
            <a:xfrm>
              <a:off x="4229771" y="1480791"/>
              <a:ext cx="411352" cy="60495"/>
            </a:xfrm>
            <a:custGeom>
              <a:rect b="b" l="l" r="r" t="t"/>
              <a:pathLst>
                <a:path extrusionOk="0" h="2577" w="17523">
                  <a:moveTo>
                    <a:pt x="1" y="1"/>
                  </a:moveTo>
                  <a:lnTo>
                    <a:pt x="1" y="2577"/>
                  </a:lnTo>
                  <a:lnTo>
                    <a:pt x="17523" y="2577"/>
                  </a:lnTo>
                  <a:lnTo>
                    <a:pt x="17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4253974" y="1565465"/>
              <a:ext cx="362970" cy="326678"/>
            </a:xfrm>
            <a:custGeom>
              <a:rect b="b" l="l" r="r" t="t"/>
              <a:pathLst>
                <a:path extrusionOk="0" h="13916" w="15462">
                  <a:moveTo>
                    <a:pt x="3027" y="3607"/>
                  </a:moveTo>
                  <a:lnTo>
                    <a:pt x="3027" y="4637"/>
                  </a:lnTo>
                  <a:lnTo>
                    <a:pt x="1998" y="4637"/>
                  </a:lnTo>
                  <a:lnTo>
                    <a:pt x="1998" y="3607"/>
                  </a:lnTo>
                  <a:close/>
                  <a:moveTo>
                    <a:pt x="5093" y="2576"/>
                  </a:moveTo>
                  <a:lnTo>
                    <a:pt x="5093" y="4637"/>
                  </a:lnTo>
                  <a:lnTo>
                    <a:pt x="4058" y="4637"/>
                  </a:lnTo>
                  <a:lnTo>
                    <a:pt x="4058" y="2576"/>
                  </a:lnTo>
                  <a:close/>
                  <a:moveTo>
                    <a:pt x="7154" y="1546"/>
                  </a:moveTo>
                  <a:lnTo>
                    <a:pt x="7154" y="4637"/>
                  </a:lnTo>
                  <a:lnTo>
                    <a:pt x="6123" y="4637"/>
                  </a:lnTo>
                  <a:lnTo>
                    <a:pt x="6123" y="1546"/>
                  </a:lnTo>
                  <a:close/>
                  <a:moveTo>
                    <a:pt x="12279" y="1938"/>
                  </a:moveTo>
                  <a:lnTo>
                    <a:pt x="13009" y="2667"/>
                  </a:lnTo>
                  <a:lnTo>
                    <a:pt x="12279" y="3393"/>
                  </a:lnTo>
                  <a:lnTo>
                    <a:pt x="13009" y="4122"/>
                  </a:lnTo>
                  <a:lnTo>
                    <a:pt x="12279" y="4852"/>
                  </a:lnTo>
                  <a:lnTo>
                    <a:pt x="11554" y="4122"/>
                  </a:lnTo>
                  <a:lnTo>
                    <a:pt x="10824" y="4852"/>
                  </a:lnTo>
                  <a:lnTo>
                    <a:pt x="10095" y="4122"/>
                  </a:lnTo>
                  <a:lnTo>
                    <a:pt x="10824" y="3393"/>
                  </a:lnTo>
                  <a:lnTo>
                    <a:pt x="10095" y="2667"/>
                  </a:lnTo>
                  <a:lnTo>
                    <a:pt x="10824" y="1938"/>
                  </a:lnTo>
                  <a:lnTo>
                    <a:pt x="11554" y="2667"/>
                  </a:lnTo>
                  <a:lnTo>
                    <a:pt x="12279" y="1938"/>
                  </a:lnTo>
                  <a:close/>
                  <a:moveTo>
                    <a:pt x="6639" y="5668"/>
                  </a:moveTo>
                  <a:lnTo>
                    <a:pt x="6639" y="6699"/>
                  </a:lnTo>
                  <a:lnTo>
                    <a:pt x="2512" y="6699"/>
                  </a:lnTo>
                  <a:lnTo>
                    <a:pt x="2512" y="5668"/>
                  </a:lnTo>
                  <a:close/>
                  <a:moveTo>
                    <a:pt x="6639" y="7728"/>
                  </a:moveTo>
                  <a:lnTo>
                    <a:pt x="6639" y="8764"/>
                  </a:lnTo>
                  <a:lnTo>
                    <a:pt x="2512" y="8764"/>
                  </a:lnTo>
                  <a:lnTo>
                    <a:pt x="2512" y="7728"/>
                  </a:lnTo>
                  <a:close/>
                  <a:moveTo>
                    <a:pt x="13187" y="5609"/>
                  </a:moveTo>
                  <a:lnTo>
                    <a:pt x="13916" y="6333"/>
                  </a:lnTo>
                  <a:lnTo>
                    <a:pt x="11491" y="8764"/>
                  </a:lnTo>
                  <a:lnTo>
                    <a:pt x="10095" y="7368"/>
                  </a:lnTo>
                  <a:lnTo>
                    <a:pt x="10824" y="6639"/>
                  </a:lnTo>
                  <a:lnTo>
                    <a:pt x="11491" y="7305"/>
                  </a:lnTo>
                  <a:lnTo>
                    <a:pt x="13187" y="5609"/>
                  </a:lnTo>
                  <a:close/>
                  <a:moveTo>
                    <a:pt x="0" y="0"/>
                  </a:moveTo>
                  <a:lnTo>
                    <a:pt x="0" y="9795"/>
                  </a:lnTo>
                  <a:lnTo>
                    <a:pt x="7213" y="9795"/>
                  </a:lnTo>
                  <a:lnTo>
                    <a:pt x="7213" y="10912"/>
                  </a:lnTo>
                  <a:cubicBezTo>
                    <a:pt x="6616" y="11125"/>
                    <a:pt x="6183" y="11695"/>
                    <a:pt x="6183" y="12371"/>
                  </a:cubicBezTo>
                  <a:cubicBezTo>
                    <a:pt x="6183" y="13223"/>
                    <a:pt x="6876" y="13916"/>
                    <a:pt x="7728" y="13916"/>
                  </a:cubicBezTo>
                  <a:cubicBezTo>
                    <a:pt x="8581" y="13916"/>
                    <a:pt x="9279" y="13223"/>
                    <a:pt x="9279" y="12371"/>
                  </a:cubicBezTo>
                  <a:cubicBezTo>
                    <a:pt x="9279" y="11695"/>
                    <a:pt x="8846" y="11125"/>
                    <a:pt x="8244" y="10912"/>
                  </a:cubicBezTo>
                  <a:lnTo>
                    <a:pt x="8244" y="9795"/>
                  </a:lnTo>
                  <a:lnTo>
                    <a:pt x="15462" y="9795"/>
                  </a:lnTo>
                  <a:lnTo>
                    <a:pt x="15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29"/>
          <p:cNvGrpSpPr/>
          <p:nvPr/>
        </p:nvGrpSpPr>
        <p:grpSpPr>
          <a:xfrm>
            <a:off x="6182994" y="1763417"/>
            <a:ext cx="411352" cy="411399"/>
            <a:chOff x="4932894" y="2110367"/>
            <a:chExt cx="411352" cy="411399"/>
          </a:xfrm>
        </p:grpSpPr>
        <p:sp>
          <p:nvSpPr>
            <p:cNvPr id="255" name="Google Shape;255;p29"/>
            <p:cNvSpPr/>
            <p:nvPr/>
          </p:nvSpPr>
          <p:spPr>
            <a:xfrm>
              <a:off x="4932894" y="2304012"/>
              <a:ext cx="411352" cy="217754"/>
            </a:xfrm>
            <a:custGeom>
              <a:rect b="b" l="l" r="r" t="t"/>
              <a:pathLst>
                <a:path extrusionOk="0" h="9276" w="17523">
                  <a:moveTo>
                    <a:pt x="5153" y="2061"/>
                  </a:moveTo>
                  <a:lnTo>
                    <a:pt x="5153" y="3092"/>
                  </a:lnTo>
                  <a:lnTo>
                    <a:pt x="2062" y="3092"/>
                  </a:lnTo>
                  <a:lnTo>
                    <a:pt x="2062" y="2061"/>
                  </a:lnTo>
                  <a:close/>
                  <a:moveTo>
                    <a:pt x="5153" y="4122"/>
                  </a:moveTo>
                  <a:lnTo>
                    <a:pt x="5153" y="5153"/>
                  </a:lnTo>
                  <a:lnTo>
                    <a:pt x="2062" y="5153"/>
                  </a:lnTo>
                  <a:lnTo>
                    <a:pt x="2062" y="4122"/>
                  </a:lnTo>
                  <a:close/>
                  <a:moveTo>
                    <a:pt x="12954" y="1036"/>
                  </a:moveTo>
                  <a:lnTo>
                    <a:pt x="15143" y="1346"/>
                  </a:lnTo>
                  <a:lnTo>
                    <a:pt x="15458" y="3534"/>
                  </a:lnTo>
                  <a:lnTo>
                    <a:pt x="14436" y="3680"/>
                  </a:lnTo>
                  <a:lnTo>
                    <a:pt x="14341" y="3015"/>
                  </a:lnTo>
                  <a:lnTo>
                    <a:pt x="11883" y="5914"/>
                  </a:lnTo>
                  <a:lnTo>
                    <a:pt x="8810" y="2836"/>
                  </a:lnTo>
                  <a:lnTo>
                    <a:pt x="7365" y="4696"/>
                  </a:lnTo>
                  <a:lnTo>
                    <a:pt x="6548" y="4063"/>
                  </a:lnTo>
                  <a:lnTo>
                    <a:pt x="8714" y="1282"/>
                  </a:lnTo>
                  <a:lnTo>
                    <a:pt x="11819" y="4391"/>
                  </a:lnTo>
                  <a:lnTo>
                    <a:pt x="13693" y="2180"/>
                  </a:lnTo>
                  <a:lnTo>
                    <a:pt x="12813" y="2057"/>
                  </a:lnTo>
                  <a:lnTo>
                    <a:pt x="12954" y="1036"/>
                  </a:lnTo>
                  <a:close/>
                  <a:moveTo>
                    <a:pt x="5153" y="6184"/>
                  </a:moveTo>
                  <a:lnTo>
                    <a:pt x="5153" y="7213"/>
                  </a:lnTo>
                  <a:lnTo>
                    <a:pt x="2062" y="7213"/>
                  </a:lnTo>
                  <a:lnTo>
                    <a:pt x="2062" y="6184"/>
                  </a:lnTo>
                  <a:close/>
                  <a:moveTo>
                    <a:pt x="1" y="1"/>
                  </a:moveTo>
                  <a:lnTo>
                    <a:pt x="1" y="9275"/>
                  </a:lnTo>
                  <a:lnTo>
                    <a:pt x="17523" y="9275"/>
                  </a:lnTo>
                  <a:lnTo>
                    <a:pt x="17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4932894" y="2110367"/>
              <a:ext cx="411352" cy="169466"/>
            </a:xfrm>
            <a:custGeom>
              <a:rect b="b" l="l" r="r" t="t"/>
              <a:pathLst>
                <a:path extrusionOk="0" h="7219" w="17523">
                  <a:moveTo>
                    <a:pt x="3608" y="1"/>
                  </a:moveTo>
                  <a:cubicBezTo>
                    <a:pt x="2568" y="1"/>
                    <a:pt x="1733" y="1100"/>
                    <a:pt x="1573" y="2577"/>
                  </a:cubicBezTo>
                  <a:lnTo>
                    <a:pt x="1" y="2577"/>
                  </a:lnTo>
                  <a:lnTo>
                    <a:pt x="1" y="7219"/>
                  </a:lnTo>
                  <a:lnTo>
                    <a:pt x="17523" y="7219"/>
                  </a:lnTo>
                  <a:lnTo>
                    <a:pt x="17523" y="2577"/>
                  </a:lnTo>
                  <a:lnTo>
                    <a:pt x="15950" y="2577"/>
                  </a:lnTo>
                  <a:cubicBezTo>
                    <a:pt x="15968" y="2747"/>
                    <a:pt x="15978" y="2919"/>
                    <a:pt x="15978" y="3092"/>
                  </a:cubicBezTo>
                  <a:cubicBezTo>
                    <a:pt x="15978" y="4830"/>
                    <a:pt x="15071" y="6188"/>
                    <a:pt x="13916" y="6188"/>
                  </a:cubicBezTo>
                  <a:lnTo>
                    <a:pt x="13916" y="5158"/>
                  </a:lnTo>
                  <a:cubicBezTo>
                    <a:pt x="14400" y="5158"/>
                    <a:pt x="14947" y="4273"/>
                    <a:pt x="14947" y="3092"/>
                  </a:cubicBezTo>
                  <a:cubicBezTo>
                    <a:pt x="14947" y="2915"/>
                    <a:pt x="14934" y="2741"/>
                    <a:pt x="14911" y="2577"/>
                  </a:cubicBezTo>
                  <a:lnTo>
                    <a:pt x="12918" y="2577"/>
                  </a:lnTo>
                  <a:cubicBezTo>
                    <a:pt x="13051" y="1665"/>
                    <a:pt x="13501" y="1032"/>
                    <a:pt x="13916" y="1032"/>
                  </a:cubicBezTo>
                  <a:cubicBezTo>
                    <a:pt x="14327" y="1032"/>
                    <a:pt x="14783" y="1665"/>
                    <a:pt x="14911" y="2577"/>
                  </a:cubicBezTo>
                  <a:lnTo>
                    <a:pt x="15950" y="2577"/>
                  </a:lnTo>
                  <a:cubicBezTo>
                    <a:pt x="15791" y="1100"/>
                    <a:pt x="14951" y="1"/>
                    <a:pt x="13916" y="1"/>
                  </a:cubicBezTo>
                  <a:cubicBezTo>
                    <a:pt x="12877" y="1"/>
                    <a:pt x="12038" y="1100"/>
                    <a:pt x="11879" y="2577"/>
                  </a:cubicBezTo>
                  <a:lnTo>
                    <a:pt x="10793" y="2577"/>
                  </a:lnTo>
                  <a:cubicBezTo>
                    <a:pt x="10812" y="2747"/>
                    <a:pt x="10820" y="2919"/>
                    <a:pt x="10820" y="3092"/>
                  </a:cubicBezTo>
                  <a:cubicBezTo>
                    <a:pt x="10820" y="4830"/>
                    <a:pt x="9918" y="6188"/>
                    <a:pt x="8760" y="6188"/>
                  </a:cubicBezTo>
                  <a:lnTo>
                    <a:pt x="8760" y="5158"/>
                  </a:lnTo>
                  <a:cubicBezTo>
                    <a:pt x="9248" y="5158"/>
                    <a:pt x="9791" y="4273"/>
                    <a:pt x="9791" y="3092"/>
                  </a:cubicBezTo>
                  <a:cubicBezTo>
                    <a:pt x="9791" y="2915"/>
                    <a:pt x="9776" y="2741"/>
                    <a:pt x="9753" y="2577"/>
                  </a:cubicBezTo>
                  <a:lnTo>
                    <a:pt x="7766" y="2577"/>
                  </a:lnTo>
                  <a:cubicBezTo>
                    <a:pt x="7893" y="1665"/>
                    <a:pt x="8349" y="1032"/>
                    <a:pt x="8760" y="1032"/>
                  </a:cubicBezTo>
                  <a:cubicBezTo>
                    <a:pt x="9175" y="1032"/>
                    <a:pt x="9626" y="1665"/>
                    <a:pt x="9753" y="2577"/>
                  </a:cubicBezTo>
                  <a:lnTo>
                    <a:pt x="10793" y="2577"/>
                  </a:lnTo>
                  <a:cubicBezTo>
                    <a:pt x="10633" y="1100"/>
                    <a:pt x="9799" y="1"/>
                    <a:pt x="8760" y="1"/>
                  </a:cubicBezTo>
                  <a:cubicBezTo>
                    <a:pt x="7720" y="1"/>
                    <a:pt x="6885" y="1100"/>
                    <a:pt x="6727" y="2577"/>
                  </a:cubicBezTo>
                  <a:lnTo>
                    <a:pt x="5641" y="2577"/>
                  </a:lnTo>
                  <a:cubicBezTo>
                    <a:pt x="5660" y="2747"/>
                    <a:pt x="5668" y="2919"/>
                    <a:pt x="5668" y="3092"/>
                  </a:cubicBezTo>
                  <a:cubicBezTo>
                    <a:pt x="5668" y="4830"/>
                    <a:pt x="4761" y="6188"/>
                    <a:pt x="3608" y="6188"/>
                  </a:cubicBezTo>
                  <a:lnTo>
                    <a:pt x="3608" y="5158"/>
                  </a:lnTo>
                  <a:cubicBezTo>
                    <a:pt x="4095" y="5158"/>
                    <a:pt x="4638" y="4273"/>
                    <a:pt x="4638" y="3092"/>
                  </a:cubicBezTo>
                  <a:cubicBezTo>
                    <a:pt x="4638" y="2915"/>
                    <a:pt x="4624" y="2741"/>
                    <a:pt x="4601" y="2577"/>
                  </a:cubicBezTo>
                  <a:lnTo>
                    <a:pt x="2613" y="2577"/>
                  </a:lnTo>
                  <a:cubicBezTo>
                    <a:pt x="2741" y="1665"/>
                    <a:pt x="3192" y="1032"/>
                    <a:pt x="3608" y="1032"/>
                  </a:cubicBezTo>
                  <a:cubicBezTo>
                    <a:pt x="4018" y="1032"/>
                    <a:pt x="4473" y="1665"/>
                    <a:pt x="4601" y="2577"/>
                  </a:cubicBezTo>
                  <a:lnTo>
                    <a:pt x="5641" y="2577"/>
                  </a:lnTo>
                  <a:cubicBezTo>
                    <a:pt x="5481" y="1100"/>
                    <a:pt x="4647" y="1"/>
                    <a:pt x="3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300" y="449125"/>
            <a:ext cx="4652876" cy="415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idx="1" type="subTitle"/>
          </p:nvPr>
        </p:nvSpPr>
        <p:spPr>
          <a:xfrm>
            <a:off x="2024400" y="3340150"/>
            <a:ext cx="50952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Job satisfaction mostly reach point 3.0 and 4.0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‘Work life balance’ at point 3.0 has the highest yes ‘attrition’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All employee vote job </a:t>
            </a:r>
            <a:r>
              <a:rPr lang="en"/>
              <a:t>performance</a:t>
            </a:r>
            <a:r>
              <a:rPr lang="en"/>
              <a:t> at point 3.0 and 4.0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Most employees quit job around the age of 30</a:t>
            </a:r>
            <a:endParaRPr/>
          </a:p>
        </p:txBody>
      </p:sp>
      <p:grpSp>
        <p:nvGrpSpPr>
          <p:cNvPr id="263" name="Google Shape;263;p30"/>
          <p:cNvGrpSpPr/>
          <p:nvPr/>
        </p:nvGrpSpPr>
        <p:grpSpPr>
          <a:xfrm>
            <a:off x="4711992" y="2106406"/>
            <a:ext cx="454092" cy="487124"/>
            <a:chOff x="4229771" y="1480791"/>
            <a:chExt cx="411352" cy="411352"/>
          </a:xfrm>
        </p:grpSpPr>
        <p:sp>
          <p:nvSpPr>
            <p:cNvPr id="264" name="Google Shape;264;p30"/>
            <p:cNvSpPr/>
            <p:nvPr/>
          </p:nvSpPr>
          <p:spPr>
            <a:xfrm>
              <a:off x="4229771" y="1480791"/>
              <a:ext cx="411352" cy="60495"/>
            </a:xfrm>
            <a:custGeom>
              <a:rect b="b" l="l" r="r" t="t"/>
              <a:pathLst>
                <a:path extrusionOk="0" h="2577" w="17523">
                  <a:moveTo>
                    <a:pt x="1" y="1"/>
                  </a:moveTo>
                  <a:lnTo>
                    <a:pt x="1" y="2577"/>
                  </a:lnTo>
                  <a:lnTo>
                    <a:pt x="17523" y="2577"/>
                  </a:lnTo>
                  <a:lnTo>
                    <a:pt x="17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253974" y="1565465"/>
              <a:ext cx="362970" cy="326678"/>
            </a:xfrm>
            <a:custGeom>
              <a:rect b="b" l="l" r="r" t="t"/>
              <a:pathLst>
                <a:path extrusionOk="0" h="13916" w="15462">
                  <a:moveTo>
                    <a:pt x="3027" y="3607"/>
                  </a:moveTo>
                  <a:lnTo>
                    <a:pt x="3027" y="4637"/>
                  </a:lnTo>
                  <a:lnTo>
                    <a:pt x="1998" y="4637"/>
                  </a:lnTo>
                  <a:lnTo>
                    <a:pt x="1998" y="3607"/>
                  </a:lnTo>
                  <a:close/>
                  <a:moveTo>
                    <a:pt x="5093" y="2576"/>
                  </a:moveTo>
                  <a:lnTo>
                    <a:pt x="5093" y="4637"/>
                  </a:lnTo>
                  <a:lnTo>
                    <a:pt x="4058" y="4637"/>
                  </a:lnTo>
                  <a:lnTo>
                    <a:pt x="4058" y="2576"/>
                  </a:lnTo>
                  <a:close/>
                  <a:moveTo>
                    <a:pt x="7154" y="1546"/>
                  </a:moveTo>
                  <a:lnTo>
                    <a:pt x="7154" y="4637"/>
                  </a:lnTo>
                  <a:lnTo>
                    <a:pt x="6123" y="4637"/>
                  </a:lnTo>
                  <a:lnTo>
                    <a:pt x="6123" y="1546"/>
                  </a:lnTo>
                  <a:close/>
                  <a:moveTo>
                    <a:pt x="12279" y="1938"/>
                  </a:moveTo>
                  <a:lnTo>
                    <a:pt x="13009" y="2667"/>
                  </a:lnTo>
                  <a:lnTo>
                    <a:pt x="12279" y="3393"/>
                  </a:lnTo>
                  <a:lnTo>
                    <a:pt x="13009" y="4122"/>
                  </a:lnTo>
                  <a:lnTo>
                    <a:pt x="12279" y="4852"/>
                  </a:lnTo>
                  <a:lnTo>
                    <a:pt x="11554" y="4122"/>
                  </a:lnTo>
                  <a:lnTo>
                    <a:pt x="10824" y="4852"/>
                  </a:lnTo>
                  <a:lnTo>
                    <a:pt x="10095" y="4122"/>
                  </a:lnTo>
                  <a:lnTo>
                    <a:pt x="10824" y="3393"/>
                  </a:lnTo>
                  <a:lnTo>
                    <a:pt x="10095" y="2667"/>
                  </a:lnTo>
                  <a:lnTo>
                    <a:pt x="10824" y="1938"/>
                  </a:lnTo>
                  <a:lnTo>
                    <a:pt x="11554" y="2667"/>
                  </a:lnTo>
                  <a:lnTo>
                    <a:pt x="12279" y="1938"/>
                  </a:lnTo>
                  <a:close/>
                  <a:moveTo>
                    <a:pt x="6639" y="5668"/>
                  </a:moveTo>
                  <a:lnTo>
                    <a:pt x="6639" y="6699"/>
                  </a:lnTo>
                  <a:lnTo>
                    <a:pt x="2512" y="6699"/>
                  </a:lnTo>
                  <a:lnTo>
                    <a:pt x="2512" y="5668"/>
                  </a:lnTo>
                  <a:close/>
                  <a:moveTo>
                    <a:pt x="6639" y="7728"/>
                  </a:moveTo>
                  <a:lnTo>
                    <a:pt x="6639" y="8764"/>
                  </a:lnTo>
                  <a:lnTo>
                    <a:pt x="2512" y="8764"/>
                  </a:lnTo>
                  <a:lnTo>
                    <a:pt x="2512" y="7728"/>
                  </a:lnTo>
                  <a:close/>
                  <a:moveTo>
                    <a:pt x="13187" y="5609"/>
                  </a:moveTo>
                  <a:lnTo>
                    <a:pt x="13916" y="6333"/>
                  </a:lnTo>
                  <a:lnTo>
                    <a:pt x="11491" y="8764"/>
                  </a:lnTo>
                  <a:lnTo>
                    <a:pt x="10095" y="7368"/>
                  </a:lnTo>
                  <a:lnTo>
                    <a:pt x="10824" y="6639"/>
                  </a:lnTo>
                  <a:lnTo>
                    <a:pt x="11491" y="7305"/>
                  </a:lnTo>
                  <a:lnTo>
                    <a:pt x="13187" y="5609"/>
                  </a:lnTo>
                  <a:close/>
                  <a:moveTo>
                    <a:pt x="0" y="0"/>
                  </a:moveTo>
                  <a:lnTo>
                    <a:pt x="0" y="9795"/>
                  </a:lnTo>
                  <a:lnTo>
                    <a:pt x="7213" y="9795"/>
                  </a:lnTo>
                  <a:lnTo>
                    <a:pt x="7213" y="10912"/>
                  </a:lnTo>
                  <a:cubicBezTo>
                    <a:pt x="6616" y="11125"/>
                    <a:pt x="6183" y="11695"/>
                    <a:pt x="6183" y="12371"/>
                  </a:cubicBezTo>
                  <a:cubicBezTo>
                    <a:pt x="6183" y="13223"/>
                    <a:pt x="6876" y="13916"/>
                    <a:pt x="7728" y="13916"/>
                  </a:cubicBezTo>
                  <a:cubicBezTo>
                    <a:pt x="8581" y="13916"/>
                    <a:pt x="9279" y="13223"/>
                    <a:pt x="9279" y="12371"/>
                  </a:cubicBezTo>
                  <a:cubicBezTo>
                    <a:pt x="9279" y="11695"/>
                    <a:pt x="8846" y="11125"/>
                    <a:pt x="8244" y="10912"/>
                  </a:cubicBezTo>
                  <a:lnTo>
                    <a:pt x="8244" y="9795"/>
                  </a:lnTo>
                  <a:lnTo>
                    <a:pt x="15462" y="9795"/>
                  </a:lnTo>
                  <a:lnTo>
                    <a:pt x="15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913" y="311401"/>
            <a:ext cx="1666292" cy="117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4368" y="306590"/>
            <a:ext cx="1666289" cy="118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2823" y="306575"/>
            <a:ext cx="1666290" cy="1195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1279" y="315221"/>
            <a:ext cx="2124016" cy="1195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913" y="1610061"/>
            <a:ext cx="1666291" cy="168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74368" y="1610057"/>
            <a:ext cx="1666289" cy="168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65389" y="1615171"/>
            <a:ext cx="1606565" cy="1678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02809" y="1615406"/>
            <a:ext cx="1666288" cy="1678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idx="1" type="subTitle"/>
          </p:nvPr>
        </p:nvSpPr>
        <p:spPr>
          <a:xfrm>
            <a:off x="6115475" y="1055979"/>
            <a:ext cx="27837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Both</a:t>
            </a:r>
            <a:r>
              <a:rPr b="1" i="1" lang="en"/>
              <a:t> ‘environment satisfaction’</a:t>
            </a:r>
            <a:r>
              <a:rPr lang="en"/>
              <a:t> and </a:t>
            </a:r>
            <a:r>
              <a:rPr b="1" i="1" lang="en"/>
              <a:t>‘job satisfaction’</a:t>
            </a:r>
            <a:r>
              <a:rPr lang="en"/>
              <a:t> have the lowest percentage of attrition ( abt 20 staff)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About </a:t>
            </a:r>
            <a:r>
              <a:rPr b="1" i="1" lang="en"/>
              <a:t>‘Department’</a:t>
            </a:r>
            <a:r>
              <a:rPr lang="en"/>
              <a:t>, employees mainly work in Sales and RnD dept, with staff of RnD dept have the highest chance of attrition (abt figure), but HR has the highest attrition within the Dept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i="1" lang="en"/>
              <a:t>‘Education’ </a:t>
            </a:r>
            <a:r>
              <a:rPr lang="en"/>
              <a:t>at level 3 have both highest point of yes and no ‘attrition’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392054" y="1569981"/>
            <a:ext cx="454092" cy="487124"/>
            <a:chOff x="4229771" y="1480791"/>
            <a:chExt cx="411352" cy="411352"/>
          </a:xfrm>
        </p:grpSpPr>
        <p:sp>
          <p:nvSpPr>
            <p:cNvPr id="280" name="Google Shape;280;p31"/>
            <p:cNvSpPr/>
            <p:nvPr/>
          </p:nvSpPr>
          <p:spPr>
            <a:xfrm>
              <a:off x="4229771" y="1480791"/>
              <a:ext cx="411352" cy="60495"/>
            </a:xfrm>
            <a:custGeom>
              <a:rect b="b" l="l" r="r" t="t"/>
              <a:pathLst>
                <a:path extrusionOk="0" h="2577" w="17523">
                  <a:moveTo>
                    <a:pt x="1" y="1"/>
                  </a:moveTo>
                  <a:lnTo>
                    <a:pt x="1" y="2577"/>
                  </a:lnTo>
                  <a:lnTo>
                    <a:pt x="17523" y="2577"/>
                  </a:lnTo>
                  <a:lnTo>
                    <a:pt x="17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4253974" y="1565465"/>
              <a:ext cx="362970" cy="326678"/>
            </a:xfrm>
            <a:custGeom>
              <a:rect b="b" l="l" r="r" t="t"/>
              <a:pathLst>
                <a:path extrusionOk="0" h="13916" w="15462">
                  <a:moveTo>
                    <a:pt x="3027" y="3607"/>
                  </a:moveTo>
                  <a:lnTo>
                    <a:pt x="3027" y="4637"/>
                  </a:lnTo>
                  <a:lnTo>
                    <a:pt x="1998" y="4637"/>
                  </a:lnTo>
                  <a:lnTo>
                    <a:pt x="1998" y="3607"/>
                  </a:lnTo>
                  <a:close/>
                  <a:moveTo>
                    <a:pt x="5093" y="2576"/>
                  </a:moveTo>
                  <a:lnTo>
                    <a:pt x="5093" y="4637"/>
                  </a:lnTo>
                  <a:lnTo>
                    <a:pt x="4058" y="4637"/>
                  </a:lnTo>
                  <a:lnTo>
                    <a:pt x="4058" y="2576"/>
                  </a:lnTo>
                  <a:close/>
                  <a:moveTo>
                    <a:pt x="7154" y="1546"/>
                  </a:moveTo>
                  <a:lnTo>
                    <a:pt x="7154" y="4637"/>
                  </a:lnTo>
                  <a:lnTo>
                    <a:pt x="6123" y="4637"/>
                  </a:lnTo>
                  <a:lnTo>
                    <a:pt x="6123" y="1546"/>
                  </a:lnTo>
                  <a:close/>
                  <a:moveTo>
                    <a:pt x="12279" y="1938"/>
                  </a:moveTo>
                  <a:lnTo>
                    <a:pt x="13009" y="2667"/>
                  </a:lnTo>
                  <a:lnTo>
                    <a:pt x="12279" y="3393"/>
                  </a:lnTo>
                  <a:lnTo>
                    <a:pt x="13009" y="4122"/>
                  </a:lnTo>
                  <a:lnTo>
                    <a:pt x="12279" y="4852"/>
                  </a:lnTo>
                  <a:lnTo>
                    <a:pt x="11554" y="4122"/>
                  </a:lnTo>
                  <a:lnTo>
                    <a:pt x="10824" y="4852"/>
                  </a:lnTo>
                  <a:lnTo>
                    <a:pt x="10095" y="4122"/>
                  </a:lnTo>
                  <a:lnTo>
                    <a:pt x="10824" y="3393"/>
                  </a:lnTo>
                  <a:lnTo>
                    <a:pt x="10095" y="2667"/>
                  </a:lnTo>
                  <a:lnTo>
                    <a:pt x="10824" y="1938"/>
                  </a:lnTo>
                  <a:lnTo>
                    <a:pt x="11554" y="2667"/>
                  </a:lnTo>
                  <a:lnTo>
                    <a:pt x="12279" y="1938"/>
                  </a:lnTo>
                  <a:close/>
                  <a:moveTo>
                    <a:pt x="6639" y="5668"/>
                  </a:moveTo>
                  <a:lnTo>
                    <a:pt x="6639" y="6699"/>
                  </a:lnTo>
                  <a:lnTo>
                    <a:pt x="2512" y="6699"/>
                  </a:lnTo>
                  <a:lnTo>
                    <a:pt x="2512" y="5668"/>
                  </a:lnTo>
                  <a:close/>
                  <a:moveTo>
                    <a:pt x="6639" y="7728"/>
                  </a:moveTo>
                  <a:lnTo>
                    <a:pt x="6639" y="8764"/>
                  </a:lnTo>
                  <a:lnTo>
                    <a:pt x="2512" y="8764"/>
                  </a:lnTo>
                  <a:lnTo>
                    <a:pt x="2512" y="7728"/>
                  </a:lnTo>
                  <a:close/>
                  <a:moveTo>
                    <a:pt x="13187" y="5609"/>
                  </a:moveTo>
                  <a:lnTo>
                    <a:pt x="13916" y="6333"/>
                  </a:lnTo>
                  <a:lnTo>
                    <a:pt x="11491" y="8764"/>
                  </a:lnTo>
                  <a:lnTo>
                    <a:pt x="10095" y="7368"/>
                  </a:lnTo>
                  <a:lnTo>
                    <a:pt x="10824" y="6639"/>
                  </a:lnTo>
                  <a:lnTo>
                    <a:pt x="11491" y="7305"/>
                  </a:lnTo>
                  <a:lnTo>
                    <a:pt x="13187" y="5609"/>
                  </a:lnTo>
                  <a:close/>
                  <a:moveTo>
                    <a:pt x="0" y="0"/>
                  </a:moveTo>
                  <a:lnTo>
                    <a:pt x="0" y="9795"/>
                  </a:lnTo>
                  <a:lnTo>
                    <a:pt x="7213" y="9795"/>
                  </a:lnTo>
                  <a:lnTo>
                    <a:pt x="7213" y="10912"/>
                  </a:lnTo>
                  <a:cubicBezTo>
                    <a:pt x="6616" y="11125"/>
                    <a:pt x="6183" y="11695"/>
                    <a:pt x="6183" y="12371"/>
                  </a:cubicBezTo>
                  <a:cubicBezTo>
                    <a:pt x="6183" y="13223"/>
                    <a:pt x="6876" y="13916"/>
                    <a:pt x="7728" y="13916"/>
                  </a:cubicBezTo>
                  <a:cubicBezTo>
                    <a:pt x="8581" y="13916"/>
                    <a:pt x="9279" y="13223"/>
                    <a:pt x="9279" y="12371"/>
                  </a:cubicBezTo>
                  <a:cubicBezTo>
                    <a:pt x="9279" y="11695"/>
                    <a:pt x="8846" y="11125"/>
                    <a:pt x="8244" y="10912"/>
                  </a:cubicBezTo>
                  <a:lnTo>
                    <a:pt x="8244" y="9795"/>
                  </a:lnTo>
                  <a:lnTo>
                    <a:pt x="15462" y="9795"/>
                  </a:lnTo>
                  <a:lnTo>
                    <a:pt x="15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2" name="Google Shape;2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24" y="469131"/>
            <a:ext cx="1976987" cy="201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870" y="469131"/>
            <a:ext cx="1976989" cy="2004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9624" y="469100"/>
            <a:ext cx="1997701" cy="2016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100" y="2621327"/>
            <a:ext cx="1976987" cy="199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1684" y="2621325"/>
            <a:ext cx="1924166" cy="19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52800" y="2660175"/>
            <a:ext cx="1924175" cy="19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>
            <a:off x="2947941" y="3677112"/>
            <a:ext cx="355366" cy="53138"/>
          </a:xfrm>
          <a:custGeom>
            <a:rect b="b" l="l" r="r" t="t"/>
            <a:pathLst>
              <a:path extrusionOk="0" h="2577" w="17523">
                <a:moveTo>
                  <a:pt x="1" y="1"/>
                </a:moveTo>
                <a:lnTo>
                  <a:pt x="1" y="2577"/>
                </a:lnTo>
                <a:lnTo>
                  <a:pt x="17523" y="2577"/>
                </a:lnTo>
                <a:lnTo>
                  <a:pt x="175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50" y="360200"/>
            <a:ext cx="3995475" cy="18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6050" y="2603812"/>
            <a:ext cx="1916850" cy="1841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6624" y="2607650"/>
            <a:ext cx="1916850" cy="184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3375" y="360200"/>
            <a:ext cx="3906200" cy="18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5449" y="2569600"/>
            <a:ext cx="1916850" cy="191025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2"/>
          <p:cNvSpPr txBox="1"/>
          <p:nvPr>
            <p:ph idx="1" type="subTitle"/>
          </p:nvPr>
        </p:nvSpPr>
        <p:spPr>
          <a:xfrm>
            <a:off x="365375" y="2308700"/>
            <a:ext cx="39954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‘Education field’ - HR has the lowest figure (abt 100 totally) but 41% of them quit the job</a:t>
            </a:r>
            <a:endParaRPr sz="700"/>
          </a:p>
        </p:txBody>
      </p:sp>
      <p:sp>
        <p:nvSpPr>
          <p:cNvPr id="299" name="Google Shape;299;p32"/>
          <p:cNvSpPr txBox="1"/>
          <p:nvPr>
            <p:ph idx="1" type="subTitle"/>
          </p:nvPr>
        </p:nvSpPr>
        <p:spPr>
          <a:xfrm>
            <a:off x="4758763" y="2243975"/>
            <a:ext cx="39954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 ‘Job role’ item, around 15% of the staff quit the job.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Most staff do the role as Research Scientist, Sales Executive, and Laboratory Technician</a:t>
            </a:r>
            <a:endParaRPr sz="700"/>
          </a:p>
        </p:txBody>
      </p:sp>
      <p:sp>
        <p:nvSpPr>
          <p:cNvPr id="300" name="Google Shape;300;p32"/>
          <p:cNvSpPr txBox="1"/>
          <p:nvPr>
            <p:ph idx="1" type="subTitle"/>
          </p:nvPr>
        </p:nvSpPr>
        <p:spPr>
          <a:xfrm>
            <a:off x="922750" y="4376175"/>
            <a:ext cx="2064600" cy="13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 ‘Job level’, staff work at level 1,2. They are the two level have the highest yes ‘attrition’ number</a:t>
            </a:r>
            <a:endParaRPr sz="700"/>
          </a:p>
        </p:txBody>
      </p:sp>
      <p:sp>
        <p:nvSpPr>
          <p:cNvPr id="301" name="Google Shape;301;p32"/>
          <p:cNvSpPr txBox="1"/>
          <p:nvPr>
            <p:ph idx="1" type="subTitle"/>
          </p:nvPr>
        </p:nvSpPr>
        <p:spPr>
          <a:xfrm>
            <a:off x="3337775" y="4479863"/>
            <a:ext cx="23922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 ‘Job level’, staff work at level 1,2. They are the two level have the highest yes ‘attrition’ number</a:t>
            </a:r>
            <a:endParaRPr sz="700"/>
          </a:p>
        </p:txBody>
      </p:sp>
      <p:sp>
        <p:nvSpPr>
          <p:cNvPr id="302" name="Google Shape;302;p32"/>
          <p:cNvSpPr txBox="1"/>
          <p:nvPr>
            <p:ph idx="1" type="subTitle"/>
          </p:nvPr>
        </p:nvSpPr>
        <p:spPr>
          <a:xfrm>
            <a:off x="6128375" y="4479863"/>
            <a:ext cx="23922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Most employees are male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Both genders have attrition percentage around 15%</a:t>
            </a:r>
            <a:endParaRPr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type="title"/>
          </p:nvPr>
        </p:nvSpPr>
        <p:spPr>
          <a:xfrm>
            <a:off x="720000" y="539500"/>
            <a:ext cx="77040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 Model Building</a:t>
            </a:r>
            <a:endParaRPr/>
          </a:p>
        </p:txBody>
      </p:sp>
      <p:sp>
        <p:nvSpPr>
          <p:cNvPr id="308" name="Google Shape;308;p33"/>
          <p:cNvSpPr txBox="1"/>
          <p:nvPr>
            <p:ph idx="4" type="subTitle"/>
          </p:nvPr>
        </p:nvSpPr>
        <p:spPr>
          <a:xfrm>
            <a:off x="4969243" y="2094300"/>
            <a:ext cx="29187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preprocessing data, build 7 models to predict.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has the highest accuracy - 0.993, to be the most predictable model for this dataset.</a:t>
            </a:r>
            <a:endParaRPr/>
          </a:p>
        </p:txBody>
      </p:sp>
      <p:pic>
        <p:nvPicPr>
          <p:cNvPr id="309" name="Google Shape;3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00" y="1402954"/>
            <a:ext cx="3319495" cy="30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rogress Review Meeting by Slidesgo">
  <a:themeElements>
    <a:clrScheme name="Simple Light">
      <a:dk1>
        <a:srgbClr val="2F2D08"/>
      </a:dk1>
      <a:lt1>
        <a:srgbClr val="F5F5F3"/>
      </a:lt1>
      <a:dk2>
        <a:srgbClr val="BABFA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