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handoutMasterIdLst>
    <p:handoutMasterId r:id="rId16"/>
  </p:handoutMasterIdLst>
  <p:sldIdLst>
    <p:sldId id="256" r:id="rId2"/>
    <p:sldId id="281" r:id="rId3"/>
    <p:sldId id="282" r:id="rId4"/>
    <p:sldId id="290" r:id="rId5"/>
    <p:sldId id="283" r:id="rId6"/>
    <p:sldId id="265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89" r:id="rId15"/>
  </p:sldIdLst>
  <p:sldSz cx="12192000" cy="6858000"/>
  <p:notesSz cx="6797675" cy="9928225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97301-96B2-4D33-92B8-A0F8277C8419}" type="datetimeFigureOut">
              <a:rPr lang="sk-SK" smtClean="0"/>
              <a:t>16.4.2020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5E323-8A7B-431B-A48E-B18A679D9A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6101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6269FB-C185-4384-AE58-401BEB57C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7151677-8141-4F9E-B1AD-9E12E822E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6B2ACAC-A1FF-47D5-877D-5E89CC3B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10FEBC9-62F1-4E0F-BBDD-22EE7689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C2ABF40-7FCD-48BD-8D2F-21603271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8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038136-14D5-416C-AD7B-CAE52119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3770D173-0028-4D25-8DA7-221B92D66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6712815-894C-4D78-B6F6-D76CB45F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F0BEDA5-7B04-4C72-9E0E-EB19FC13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A167F30-3BE7-4DF1-8B19-94E3B9EA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4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2C7454DA-3525-4288-B093-84497A4B5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516906D5-9464-41ED-AE7A-85F82D44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A9AF4EB-6F32-4F2C-B958-A7EE6887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81ED9FD-F3B6-4F67-B22C-DD13C874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C8E6EFE-E4D8-4EEC-BD5A-009CDC11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0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4645E-7E2F-4709-9B80-248D74AF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A0B5C3-200B-4D70-828A-E6B0EB94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80F3846-D2AA-4646-9897-69F02EA0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97CDFC5-D8D5-40C8-96CD-D9A42C2C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4A55C4B-4219-482D-9364-0D6F2611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222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EE0724-17B4-496B-BC6D-1DBD3366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A8ABBB83-B06A-4E48-BD8D-75E71C74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E6E7212-EED7-41B2-AAA6-BAA9A724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B69F61A-950E-44CE-B6DD-D3017DA4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A11C662-C534-4B2E-922F-1B45212B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9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92586E-B082-4D43-8091-A6E55361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D19D1CA-29D3-49D0-BA10-28485FA0E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6A37940-DDBB-4D26-9AE6-B641792DF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76DF965-72E8-469B-8028-5602D999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4A717C7-2303-4584-BAB8-08CFBE21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ECC0B1C-90A6-48F9-83E8-69F31E3F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3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D18ED4-2E34-4B6C-9C68-1E004BFE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8BF378F5-F04B-4062-87CD-AE14F9D13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326B90B3-FDCF-4717-B194-103633D05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B51881C5-1D3E-4C9A-8BBF-9FE9A3624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C568796F-8AC0-4C54-B98E-F23DA4675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C83BC355-1DC0-466E-94D7-85692235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AFECF2B1-911D-4635-B76E-E0A85E1E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3CE59F22-E9C6-43F6-9B26-8F04B11A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37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9E2F04-1200-467B-A3F8-AB7C7EA7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EBD79B06-69A5-413D-B032-97B6D47B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D61E29B3-86A3-4E08-9303-A54E0670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8CB30CF-9FCC-48B5-8937-A21E9108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9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FEEE7035-A29C-414B-894E-E459F093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1901A462-C929-4F0B-A686-4C3DF36F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B956ED0-1008-48B3-9994-91A8FC1B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8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598983-445D-45E9-AEF9-9524B342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E2E9D5D-0FC4-4521-A6B8-CDB5DEB62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48D4CD6C-AB17-4959-A24D-ED46DDF77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CA58CA0-08C0-49F5-BC70-C055FBC6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A611E7E-E86E-4274-A632-E81DC7CB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22C53EB-9AA0-45A1-B71D-FDC3BFAD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7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C2F12C-2638-4CB8-BE68-4777927A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178B2209-FC39-4011-A960-881398305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70DC5EBD-C96C-44B1-A774-A96A78E34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2C439E1-D1D5-4CD3-9EED-CE8C951D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3B5ADE1-AF1D-454D-873E-40D9ADF0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4774219-1D2F-4987-AFB8-E962745A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9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20C4B6D-D826-48D9-8F1D-DE30DCD2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E78550B1-DE61-4AC5-8FEA-724FDFC31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4FC87FB-4044-4D5C-A910-960BD8085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3C6929A-E4B1-4F87-9531-1EC6C6439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76087E5-90E3-4374-B655-000FDD0B1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0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3C92DEB-15E4-4CDA-97D5-6292C881F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6" y="4405574"/>
            <a:ext cx="6801321" cy="277795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sk-SK" b="1" dirty="0"/>
              <a:t> </a:t>
            </a:r>
            <a:r>
              <a:rPr lang="sk-SK" b="1" dirty="0" smtClean="0"/>
              <a:t>JEDNOTLIVÉ DRUHY VYŽIVOVACÍCH POVINNOSTÍ</a:t>
            </a:r>
            <a:br>
              <a:rPr lang="sk-SK" b="1" dirty="0" smtClean="0"/>
            </a:b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/>
              <a:t/>
            </a:r>
            <a:br>
              <a:rPr lang="sk-SK" b="1" dirty="0"/>
            </a:br>
            <a:endParaRPr lang="sk-SK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BD928B2-60C0-4934-B895-A9ADA8656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sk-SK" dirty="0"/>
              <a:t>prednáška </a:t>
            </a:r>
            <a:r>
              <a:rPr lang="sk-SK" dirty="0" smtClean="0"/>
              <a:t>22.04.2020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Lenka </a:t>
            </a:r>
            <a:r>
              <a:rPr lang="sk-SK" dirty="0" err="1"/>
              <a:t>Dufalová</a:t>
            </a:r>
            <a:endParaRPr lang="sk-SK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1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CBE52-BDB7-48B0-B081-CAA6A149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98" y="591344"/>
            <a:ext cx="3496536" cy="5585619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FFFF"/>
                </a:solidFill>
              </a:rPr>
              <a:t>Príspevok na výživu rozvedeného manžela</a:t>
            </a:r>
            <a:endParaRPr lang="sk-SK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787B1D-CABA-40CD-AB87-10E36AD1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947568"/>
          </a:xfrm>
        </p:spPr>
        <p:txBody>
          <a:bodyPr anchor="ctr">
            <a:normAutofit lnSpcReduction="10000"/>
          </a:bodyPr>
          <a:lstStyle/>
          <a:p>
            <a:r>
              <a:rPr lang="sk-SK" sz="2400" dirty="0" smtClean="0"/>
              <a:t>§ 72-73 ZR</a:t>
            </a:r>
          </a:p>
          <a:p>
            <a:r>
              <a:rPr lang="sk-SK" sz="2400" dirty="0"/>
              <a:t>p</a:t>
            </a:r>
            <a:r>
              <a:rPr lang="sk-SK" sz="2400" dirty="0" smtClean="0"/>
              <a:t>redpoklad: právoplatné rozhodnutie súdu o rozvode manželstva</a:t>
            </a:r>
          </a:p>
          <a:p>
            <a:r>
              <a:rPr lang="sk-SK" sz="2400" dirty="0"/>
              <a:t>m</a:t>
            </a:r>
            <a:r>
              <a:rPr lang="sk-SK" sz="2400" dirty="0" smtClean="0"/>
              <a:t>á prednosť pred vyživovacou povinnosťou rodičov k deťom</a:t>
            </a:r>
          </a:p>
          <a:p>
            <a:r>
              <a:rPr lang="sk-SK" sz="2400" dirty="0" smtClean="0"/>
              <a:t>vznik: ak rozvedený manžel nie je schopný sa sám živiť</a:t>
            </a:r>
          </a:p>
          <a:p>
            <a:r>
              <a:rPr lang="sk-SK" sz="2400" dirty="0" smtClean="0"/>
              <a:t>trvanie: najdlhšie </a:t>
            </a:r>
            <a:r>
              <a:rPr lang="sk-SK" sz="2400" dirty="0"/>
              <a:t>na dobu piatich rokov odo dňa právoplatnosti rozhodnutia o rozvode. Súd môže výnimočne túto dobu predĺžiť, ak rozvedený manžel, ktorému súd príspevok priznal, nie je z objektívnych dôvodov schopný sám sa živiť ani po uplynutí tejto </a:t>
            </a:r>
            <a:r>
              <a:rPr lang="sk-SK" sz="2400" dirty="0" smtClean="0"/>
              <a:t>doby.</a:t>
            </a:r>
          </a:p>
          <a:p>
            <a:r>
              <a:rPr lang="sk-SK" sz="2400" dirty="0"/>
              <a:t>z</a:t>
            </a:r>
            <a:r>
              <a:rPr lang="sk-SK" sz="2400" dirty="0" smtClean="0"/>
              <a:t>aniká </a:t>
            </a:r>
            <a:r>
              <a:rPr lang="sk-SK" sz="2400" dirty="0" err="1" smtClean="0"/>
              <a:t>o.i</a:t>
            </a:r>
            <a:r>
              <a:rPr lang="sk-SK" sz="2400" dirty="0" smtClean="0"/>
              <a:t>. aj uzavretím nového manželstva oprávneným  </a:t>
            </a:r>
          </a:p>
          <a:p>
            <a:r>
              <a:rPr lang="sk-SK" sz="2400" dirty="0" smtClean="0"/>
              <a:t>r</a:t>
            </a:r>
            <a:r>
              <a:rPr lang="sk-SK" sz="2400" dirty="0" smtClean="0"/>
              <a:t>ozsah: primeraná výživa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3A6555DD-3656-4A12-A0AE-309C0B35A747}"/>
              </a:ext>
            </a:extLst>
          </p:cNvPr>
          <p:cNvSpPr/>
          <p:nvPr/>
        </p:nvSpPr>
        <p:spPr>
          <a:xfrm>
            <a:off x="4844150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rgbClr val="FFFFFF"/>
                </a:solidFill>
              </a:rPr>
              <a:t>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27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CBE52-BDB7-48B0-B081-CAA6A149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98" y="591344"/>
            <a:ext cx="3496536" cy="5585619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FFFF"/>
                </a:solidFill>
              </a:rPr>
              <a:t>Príspevok na výživu a úhradu niektorých nákladov nevydatej matke</a:t>
            </a:r>
            <a:endParaRPr lang="sk-SK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787B1D-CABA-40CD-AB87-10E36AD1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947568"/>
          </a:xfrm>
        </p:spPr>
        <p:txBody>
          <a:bodyPr anchor="ctr">
            <a:normAutofit/>
          </a:bodyPr>
          <a:lstStyle/>
          <a:p>
            <a:r>
              <a:rPr lang="sk-SK" sz="2400" dirty="0" smtClean="0"/>
              <a:t>§ 74 ZR</a:t>
            </a:r>
          </a:p>
          <a:p>
            <a:r>
              <a:rPr lang="sk-SK" sz="2400" dirty="0" smtClean="0"/>
              <a:t>2 nároky: nevydatej matky a tehotnej ženy</a:t>
            </a:r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r>
              <a:rPr lang="sk-SK" sz="2400" dirty="0" smtClean="0"/>
              <a:t>Nároky nevydatej matky: </a:t>
            </a:r>
          </a:p>
          <a:p>
            <a:r>
              <a:rPr lang="sk-SK" sz="2400" dirty="0"/>
              <a:t>p</a:t>
            </a:r>
            <a:r>
              <a:rPr lang="sk-SK" sz="2400" dirty="0" smtClean="0"/>
              <a:t>ríspevok na úhradu výživy – primeraná výživa, najneskôr odo dňa pôrodu, najdlhšie po dobu 2 rokov</a:t>
            </a:r>
          </a:p>
          <a:p>
            <a:r>
              <a:rPr lang="sk-SK" sz="2400" dirty="0"/>
              <a:t>príspevok na úhradu nákladov spojených s tehotenstvom a pôrodom</a:t>
            </a:r>
            <a:endParaRPr lang="sk-SK" sz="2400" dirty="0" smtClean="0"/>
          </a:p>
          <a:p>
            <a:endParaRPr lang="sk-SK" sz="2400" dirty="0" smtClean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3A6555DD-3656-4A12-A0AE-309C0B35A747}"/>
              </a:ext>
            </a:extLst>
          </p:cNvPr>
          <p:cNvSpPr/>
          <p:nvPr/>
        </p:nvSpPr>
        <p:spPr>
          <a:xfrm>
            <a:off x="4844150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rgbClr val="FFFFFF"/>
                </a:solidFill>
              </a:rPr>
              <a:t>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0096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CBE52-BDB7-48B0-B081-CAA6A149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98" y="591344"/>
            <a:ext cx="3496536" cy="5585619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FFFF"/>
                </a:solidFill>
              </a:rPr>
              <a:t>Príspevok na výživu a úhradu niektorých nákladov nevydatej matke</a:t>
            </a:r>
            <a:endParaRPr lang="sk-SK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787B1D-CABA-40CD-AB87-10E36AD1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9475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2400" dirty="0" smtClean="0"/>
              <a:t>Nároky tehotnej ženy: </a:t>
            </a:r>
          </a:p>
          <a:p>
            <a:r>
              <a:rPr lang="sk-SK" sz="2400" dirty="0"/>
              <a:t>a</a:t>
            </a:r>
            <a:r>
              <a:rPr lang="sk-SK" sz="2400" dirty="0" smtClean="0"/>
              <a:t>k otcovstvo nie je určené – </a:t>
            </a:r>
            <a:r>
              <a:rPr lang="sk-SK" sz="2400" dirty="0"/>
              <a:t>neodkladné opatrenie </a:t>
            </a:r>
            <a:r>
              <a:rPr lang="sk-SK" sz="2400" dirty="0" smtClean="0"/>
              <a:t>-súd </a:t>
            </a:r>
            <a:r>
              <a:rPr lang="sk-SK" sz="2400" dirty="0"/>
              <a:t>môže na návrh tehotnej ženy uložiť mužovi, ktorého otcovstvo je pravdepodobné, aby </a:t>
            </a:r>
            <a:r>
              <a:rPr lang="sk-SK" sz="2400" dirty="0" smtClean="0"/>
              <a:t>poskytol:</a:t>
            </a:r>
          </a:p>
          <a:p>
            <a:pPr marL="457200" indent="-457200">
              <a:buAutoNum type="arabicPeriod"/>
            </a:pPr>
            <a:r>
              <a:rPr lang="sk-SK" sz="2400" dirty="0" smtClean="0"/>
              <a:t>sumu </a:t>
            </a:r>
            <a:r>
              <a:rPr lang="sk-SK" sz="2400" dirty="0"/>
              <a:t>potrebnú na zabezpečenie jej výživy podľa </a:t>
            </a:r>
            <a:r>
              <a:rPr lang="sk-SK" sz="2400" dirty="0" smtClean="0"/>
              <a:t>§ 74 ods. </a:t>
            </a:r>
            <a:r>
              <a:rPr lang="sk-SK" sz="2400" dirty="0"/>
              <a:t>1, </a:t>
            </a:r>
            <a:endParaRPr lang="sk-SK" sz="2400" dirty="0" smtClean="0"/>
          </a:p>
          <a:p>
            <a:pPr marL="457200" indent="-457200">
              <a:buAutoNum type="arabicPeriod"/>
            </a:pPr>
            <a:r>
              <a:rPr lang="sk-SK" sz="2400" dirty="0" smtClean="0"/>
              <a:t>príspevok </a:t>
            </a:r>
            <a:r>
              <a:rPr lang="sk-SK" sz="2400" dirty="0"/>
              <a:t>na úhradu nákladov spojených s tehotenstvom a pôrodom </a:t>
            </a:r>
            <a:endParaRPr lang="sk-SK" sz="2400" dirty="0" smtClean="0"/>
          </a:p>
          <a:p>
            <a:pPr marL="457200" indent="-457200">
              <a:buAutoNum type="arabicPeriod"/>
            </a:pPr>
            <a:r>
              <a:rPr lang="sk-SK" sz="2400" dirty="0" smtClean="0"/>
              <a:t>sumu </a:t>
            </a:r>
            <a:r>
              <a:rPr lang="sk-SK" sz="2400" dirty="0"/>
              <a:t>potrebnú na zabezpečenie výživy dieťaťa po dobu, počas ktorej by žene patrila materská </a:t>
            </a:r>
            <a:r>
              <a:rPr lang="sk-SK" sz="2400" dirty="0" smtClean="0"/>
              <a:t>dovolenka</a:t>
            </a:r>
          </a:p>
          <a:p>
            <a:r>
              <a:rPr lang="sk-SK" sz="2400" dirty="0"/>
              <a:t>n</a:t>
            </a:r>
            <a:r>
              <a:rPr lang="sk-SK" sz="2400" dirty="0" smtClean="0"/>
              <a:t>ávrh musí podať počas tehotenstva</a:t>
            </a:r>
          </a:p>
          <a:p>
            <a:r>
              <a:rPr lang="sk-SK" sz="2400" dirty="0" smtClean="0"/>
              <a:t>Povinný subjekt: otec dieťaťa, za ktorého matka nie je vydatá</a:t>
            </a:r>
          </a:p>
          <a:p>
            <a:endParaRPr lang="sk-SK" sz="2400" dirty="0" smtClean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3A6555DD-3656-4A12-A0AE-309C0B35A747}"/>
              </a:ext>
            </a:extLst>
          </p:cNvPr>
          <p:cNvSpPr/>
          <p:nvPr/>
        </p:nvSpPr>
        <p:spPr>
          <a:xfrm>
            <a:off x="4844150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rgbClr val="FFFFFF"/>
                </a:solidFill>
              </a:rPr>
              <a:t>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2868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CBE52-BDB7-48B0-B081-CAA6A149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98" y="591344"/>
            <a:ext cx="3496536" cy="5585619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FFFF"/>
                </a:solidFill>
              </a:rPr>
              <a:t>Náhradné výživné </a:t>
            </a:r>
            <a:endParaRPr lang="sk-SK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787B1D-CABA-40CD-AB87-10E36AD1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947568"/>
          </a:xfrm>
        </p:spPr>
        <p:txBody>
          <a:bodyPr anchor="ctr">
            <a:normAutofit/>
          </a:bodyPr>
          <a:lstStyle/>
          <a:p>
            <a:r>
              <a:rPr lang="sk-SK" sz="2400" dirty="0" smtClean="0"/>
              <a:t>Zákon č. 201/2008 </a:t>
            </a:r>
            <a:r>
              <a:rPr lang="sk-SK" sz="2400" dirty="0" err="1" smtClean="0"/>
              <a:t>Z.z</a:t>
            </a:r>
            <a:r>
              <a:rPr lang="sk-SK" sz="2400" dirty="0" smtClean="0"/>
              <a:t>. o náhradnom výživnom</a:t>
            </a:r>
          </a:p>
          <a:p>
            <a:r>
              <a:rPr lang="sk-SK" sz="2400" dirty="0"/>
              <a:t>ú</a:t>
            </a:r>
            <a:r>
              <a:rPr lang="sk-SK" sz="2400" dirty="0" smtClean="0"/>
              <a:t>čel: zabezpečenie výživného pre nezaopatrené dieťa v prípade, ak si povinná osoba neplní vyživovaciu povinnosť určenú na základe právoplatného rozhodnutia súdu alebo na základe súdom schválenej dohody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3A6555DD-3656-4A12-A0AE-309C0B35A747}"/>
              </a:ext>
            </a:extLst>
          </p:cNvPr>
          <p:cNvSpPr/>
          <p:nvPr/>
        </p:nvSpPr>
        <p:spPr>
          <a:xfrm>
            <a:off x="4844150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rgbClr val="FFFFFF"/>
                </a:solidFill>
              </a:rPr>
              <a:t>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970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F72248-3F66-4745-A6BD-77132D14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3748"/>
          </a:xfrm>
        </p:spPr>
        <p:txBody>
          <a:bodyPr/>
          <a:lstStyle/>
          <a:p>
            <a:pPr algn="ctr"/>
            <a:r>
              <a:rPr lang="sk-SK" b="1" dirty="0"/>
              <a:t>Ďakujem za pozornosť </a:t>
            </a:r>
            <a:r>
              <a:rPr lang="sk-SK" b="1" dirty="0">
                <a:sym typeface="Wingdings" panose="05000000000000000000" pitchFamily="2" charset="2"/>
              </a:rPr>
              <a:t>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5865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93B805D-BD24-4437-84FD-2ED3BFF1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85" y="591344"/>
            <a:ext cx="3200400" cy="5585619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FFFF"/>
                </a:solidFill>
              </a:rPr>
              <a:t>Vyživovacia povinnosť rodičov k deťom </a:t>
            </a:r>
            <a:endParaRPr lang="sk-SK" b="1" dirty="0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67DF0E-7DD7-4DE4-AF20-533569E82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200" dirty="0" smtClean="0"/>
              <a:t>§ 62 – 65 ZR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200" dirty="0"/>
              <a:t>v</a:t>
            </a:r>
            <a:r>
              <a:rPr lang="sk-SK" sz="2200" dirty="0" smtClean="0"/>
              <a:t>znik: ex </a:t>
            </a:r>
            <a:r>
              <a:rPr lang="sk-SK" sz="2200" dirty="0" err="1" smtClean="0"/>
              <a:t>lege</a:t>
            </a:r>
            <a:r>
              <a:rPr lang="sk-SK" sz="2200" dirty="0" smtClean="0"/>
              <a:t> narodením/osvojením dieťaťa</a:t>
            </a:r>
          </a:p>
          <a:p>
            <a:pPr marL="449263" indent="-449263">
              <a:buNone/>
            </a:pPr>
            <a:r>
              <a:rPr lang="sk-SK" sz="2200" dirty="0"/>
              <a:t> </a:t>
            </a:r>
            <a:r>
              <a:rPr lang="sk-SK" sz="2200" dirty="0" smtClean="0"/>
              <a:t>   - určenie/zapretie otcovstva rozhodnutím súdu???</a:t>
            </a:r>
          </a:p>
          <a:p>
            <a:pPr marL="449263" indent="-449263">
              <a:buNone/>
            </a:pPr>
            <a:r>
              <a:rPr lang="sk-SK" sz="2200" dirty="0"/>
              <a:t> </a:t>
            </a:r>
            <a:r>
              <a:rPr lang="sk-SK" sz="2200" dirty="0" smtClean="0"/>
              <a:t>      konštitutívne/deklaratórne </a:t>
            </a:r>
            <a:r>
              <a:rPr lang="sk-SK" sz="2200" dirty="0" smtClean="0"/>
              <a:t>účinky ?</a:t>
            </a:r>
            <a:endParaRPr lang="sk-SK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200" dirty="0" smtClean="0"/>
              <a:t>povinná osoba: rodič dieťaťa (vrátane osvojiteľa)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200" dirty="0"/>
              <a:t>o</a:t>
            </a:r>
            <a:r>
              <a:rPr lang="sk-SK" sz="2200" dirty="0" smtClean="0"/>
              <a:t>právnená osoba: </a:t>
            </a:r>
            <a:r>
              <a:rPr lang="sk-SK" sz="2200" dirty="0" smtClean="0"/>
              <a:t>dieťa, maloleté aj plnoleté</a:t>
            </a:r>
            <a:endParaRPr lang="sk-SK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200" dirty="0"/>
              <a:t>t</a:t>
            </a:r>
            <a:r>
              <a:rPr lang="sk-SK" sz="2200" dirty="0" smtClean="0"/>
              <a:t>rvanie: do času, kým dieťa nie je schopné samé sa živiť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200" dirty="0" smtClean="0"/>
              <a:t>rôzne formy vyživovacej povinnosti: peňažné plnenie, vecné plnenie, osobná starostlivosť/starostlivosť o domácnosť</a:t>
            </a: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187760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93B805D-BD24-4437-84FD-2ED3BFF1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FFFF"/>
                </a:solidFill>
              </a:rPr>
              <a:t>Vyživovacia povinnosť rodičov k deťom </a:t>
            </a:r>
            <a:endParaRPr lang="sk-SK" b="1" dirty="0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67DF0E-7DD7-4DE4-AF20-533569E82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9475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2200" b="1" dirty="0" smtClean="0"/>
              <a:t>Rozsah vyživovacej povinnosti: </a:t>
            </a:r>
          </a:p>
          <a:p>
            <a:r>
              <a:rPr lang="sk-SK" sz="2200" dirty="0" smtClean="0"/>
              <a:t>dieťa </a:t>
            </a:r>
            <a:r>
              <a:rPr lang="sk-SK" sz="2200" dirty="0"/>
              <a:t>má právo podieľať sa na životnej úrovni </a:t>
            </a:r>
            <a:r>
              <a:rPr lang="sk-SK" sz="2200" dirty="0" smtClean="0"/>
              <a:t>rodičov</a:t>
            </a:r>
          </a:p>
          <a:p>
            <a:r>
              <a:rPr lang="sk-SK" sz="2200" dirty="0" smtClean="0"/>
              <a:t>obaja </a:t>
            </a:r>
            <a:r>
              <a:rPr lang="sk-SK" sz="2200" dirty="0"/>
              <a:t>rodičia prispievajú na výživu svojich detí podľa svojich schopností, možností a majetkových </a:t>
            </a:r>
            <a:r>
              <a:rPr lang="sk-SK" sz="2200" dirty="0" smtClean="0"/>
              <a:t>pomerov</a:t>
            </a:r>
          </a:p>
          <a:p>
            <a:r>
              <a:rPr lang="sk-SK" sz="2200" dirty="0" smtClean="0"/>
              <a:t>každý </a:t>
            </a:r>
            <a:r>
              <a:rPr lang="sk-SK" sz="2200" dirty="0"/>
              <a:t>rodič bez ohľadu na svoje schopnosti, možnosti a majetkové pomery je povinný plniť svoju vyživovaciu povinnosť v minimálnom rozsahu vo výške 30 % zo sumy životného minima na nezaopatrené neplnoleté dieťa alebo na nezaopatrené </a:t>
            </a:r>
            <a:r>
              <a:rPr lang="sk-SK" sz="2200" dirty="0" smtClean="0"/>
              <a:t>dieťa – aktuálne 28,79€ mesačne</a:t>
            </a:r>
          </a:p>
          <a:p>
            <a:r>
              <a:rPr lang="sk-SK" sz="2200" dirty="0"/>
              <a:t>o</a:t>
            </a:r>
            <a:r>
              <a:rPr lang="sk-SK" sz="2200" dirty="0" smtClean="0"/>
              <a:t>dôvodnené potreby dieťaťa</a:t>
            </a:r>
          </a:p>
          <a:p>
            <a:r>
              <a:rPr lang="sk-SK" sz="2200" dirty="0"/>
              <a:t>t</a:t>
            </a:r>
            <a:r>
              <a:rPr lang="sk-SK" sz="2200" dirty="0" smtClean="0"/>
              <a:t>vorba úspor (§ 63 ods. 3 ZR)</a:t>
            </a:r>
          </a:p>
          <a:p>
            <a:r>
              <a:rPr lang="sk-SK" sz="2200" dirty="0" smtClean="0"/>
              <a:t>tezaurácia výživného (§ 64 ZR)</a:t>
            </a:r>
            <a:endParaRPr lang="sk-SK" sz="2200" dirty="0"/>
          </a:p>
          <a:p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232073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93B805D-BD24-4437-84FD-2ED3BFF1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FFFF"/>
                </a:solidFill>
              </a:rPr>
              <a:t>Vyživovacia povinnosť rodičov k deťom </a:t>
            </a:r>
            <a:endParaRPr lang="sk-SK" b="1" dirty="0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67DF0E-7DD7-4DE4-AF20-533569E82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6108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2200" b="1" dirty="0" smtClean="0"/>
              <a:t>Určenie vyživovacej povinnosti súdom</a:t>
            </a:r>
          </a:p>
          <a:p>
            <a:r>
              <a:rPr lang="sk-SK" sz="2200" dirty="0" smtClean="0"/>
              <a:t>Dobrovoľné plnenie vyživovacej povinnosti</a:t>
            </a:r>
          </a:p>
          <a:p>
            <a:r>
              <a:rPr lang="sk-SK" sz="2200" dirty="0" smtClean="0"/>
              <a:t>Určí tiež súd:</a:t>
            </a:r>
          </a:p>
          <a:p>
            <a:pPr marL="457200" indent="-457200">
              <a:buAutoNum type="arabicPeriod"/>
            </a:pPr>
            <a:r>
              <a:rPr lang="sk-SK" sz="2200" dirty="0" smtClean="0"/>
              <a:t>ak rodičia maloletého dieťaťa spolu nežijú</a:t>
            </a:r>
          </a:p>
          <a:p>
            <a:pPr marL="457200" indent="-457200">
              <a:buAutoNum type="arabicPeriod"/>
            </a:pPr>
            <a:r>
              <a:rPr lang="sk-SK" sz="2200" dirty="0"/>
              <a:t>a</a:t>
            </a:r>
            <a:r>
              <a:rPr lang="sk-SK" sz="2200" dirty="0" smtClean="0"/>
              <a:t>k rodičia spolu žijú, ale len jeden z nich neplní vyživovaciu povinnosť </a:t>
            </a:r>
          </a:p>
          <a:p>
            <a:pPr marL="457200" indent="-457200">
              <a:buAutoNum type="arabicPeriod"/>
            </a:pPr>
            <a:r>
              <a:rPr lang="sk-SK" sz="2200" dirty="0" smtClean="0"/>
              <a:t>v konaní o rozvod manželstva</a:t>
            </a:r>
          </a:p>
          <a:p>
            <a:pPr marL="457200" indent="-457200">
              <a:buAutoNum type="arabicPeriod"/>
            </a:pPr>
            <a:r>
              <a:rPr lang="sk-SK" sz="2200" dirty="0" smtClean="0"/>
              <a:t>v konaní o určenie otcovstva</a:t>
            </a:r>
          </a:p>
          <a:p>
            <a:pPr marL="457200" indent="-457200">
              <a:buAutoNum type="arabicPeriod"/>
            </a:pPr>
            <a:r>
              <a:rPr lang="sk-SK" sz="2200" dirty="0"/>
              <a:t>p</a:t>
            </a:r>
            <a:r>
              <a:rPr lang="sk-SK" sz="2200" dirty="0" smtClean="0"/>
              <a:t>ri rozhodovaní o umiestnení dieťaťa do NS</a:t>
            </a:r>
          </a:p>
          <a:p>
            <a:pPr marL="265113" indent="-265113">
              <a:buFontTx/>
              <a:buChar char="-"/>
            </a:pPr>
            <a:r>
              <a:rPr lang="sk-SK" sz="2200" dirty="0"/>
              <a:t>m</a:t>
            </a:r>
            <a:r>
              <a:rPr lang="sk-SK" sz="2200" dirty="0" smtClean="0"/>
              <a:t>aloleté deti – aj bez návrhu</a:t>
            </a:r>
          </a:p>
          <a:p>
            <a:pPr marL="265113" indent="-265113">
              <a:buFontTx/>
              <a:buChar char="-"/>
            </a:pPr>
            <a:r>
              <a:rPr lang="sk-SK" sz="2200" dirty="0"/>
              <a:t>p</a:t>
            </a:r>
            <a:r>
              <a:rPr lang="sk-SK" sz="2200" dirty="0" smtClean="0"/>
              <a:t>lnoleté deti – len na návrh</a:t>
            </a: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146075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93B805D-BD24-4437-84FD-2ED3BFF1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FFFF"/>
                </a:solidFill>
              </a:rPr>
              <a:t>Vyživovacia povinnosť rodičov k deťom </a:t>
            </a:r>
            <a:endParaRPr lang="sk-SK" b="1" dirty="0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67DF0E-7DD7-4DE4-AF20-533569E82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sk-SK" sz="2200" b="1" dirty="0" smtClean="0"/>
              <a:t>Zánik vyživovacej povinnosti</a:t>
            </a:r>
          </a:p>
          <a:p>
            <a:r>
              <a:rPr lang="sk-SK" sz="2200" dirty="0"/>
              <a:t>a</a:t>
            </a:r>
            <a:r>
              <a:rPr lang="sk-SK" sz="2200" dirty="0" smtClean="0"/>
              <a:t>bsolútny zánik: smrť dieťaťa alebo rodiča, zapretie otcovstva, osvojenie dieťaťa</a:t>
            </a:r>
          </a:p>
          <a:p>
            <a:r>
              <a:rPr lang="sk-SK" sz="2200" dirty="0"/>
              <a:t>r</a:t>
            </a:r>
            <a:r>
              <a:rPr lang="sk-SK" sz="2200" dirty="0" smtClean="0"/>
              <a:t>elatívny zánik: dieťa nadobudne schopnosť samé sa živiť – elasticita výživného</a:t>
            </a:r>
          </a:p>
          <a:p>
            <a:r>
              <a:rPr lang="sk-SK" sz="2200" dirty="0"/>
              <a:t>d</a:t>
            </a:r>
            <a:r>
              <a:rPr lang="sk-SK" sz="2200" dirty="0" smtClean="0"/>
              <a:t>ieťa uzavrie manželstva</a:t>
            </a:r>
            <a:endParaRPr lang="sk-SK" sz="2200" dirty="0" smtClean="0"/>
          </a:p>
          <a:p>
            <a:pPr marL="0" indent="0">
              <a:buNone/>
            </a:pPr>
            <a:endParaRPr lang="sk-SK" sz="2200" dirty="0" smtClean="0"/>
          </a:p>
        </p:txBody>
      </p:sp>
    </p:spTree>
    <p:extLst>
      <p:ext uri="{BB962C8B-B14F-4D97-AF65-F5344CB8AC3E}">
        <p14:creationId xmlns:p14="http://schemas.microsoft.com/office/powerpoint/2010/main" val="118572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CBE52-BDB7-48B0-B081-CAA6A149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rgbClr val="FFFFFF"/>
                </a:solidFill>
              </a:rPr>
              <a:t/>
            </a:r>
            <a:br>
              <a:rPr lang="sk-SK" sz="2400" dirty="0">
                <a:solidFill>
                  <a:srgbClr val="FFFFFF"/>
                </a:solidFill>
              </a:rPr>
            </a:br>
            <a:r>
              <a:rPr lang="sk-SK" b="1" dirty="0">
                <a:solidFill>
                  <a:srgbClr val="FFFFFF"/>
                </a:solidFill>
              </a:rPr>
              <a:t>Vyživovacia povinnosť </a:t>
            </a:r>
            <a:r>
              <a:rPr lang="sk-SK" b="1" dirty="0" smtClean="0">
                <a:solidFill>
                  <a:srgbClr val="FFFFFF"/>
                </a:solidFill>
              </a:rPr>
              <a:t>detí </a:t>
            </a:r>
            <a:r>
              <a:rPr lang="sk-SK" b="1" dirty="0">
                <a:solidFill>
                  <a:srgbClr val="FFFFFF"/>
                </a:solidFill>
              </a:rPr>
              <a:t>k </a:t>
            </a:r>
            <a:r>
              <a:rPr lang="sk-SK" b="1" dirty="0" smtClean="0">
                <a:solidFill>
                  <a:srgbClr val="FFFFFF"/>
                </a:solidFill>
              </a:rPr>
              <a:t>rodičom </a:t>
            </a:r>
            <a:endParaRPr lang="sk-SK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787B1D-CABA-40CD-AB87-10E36AD1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947568"/>
          </a:xfrm>
        </p:spPr>
        <p:txBody>
          <a:bodyPr anchor="ctr">
            <a:normAutofit/>
          </a:bodyPr>
          <a:lstStyle/>
          <a:p>
            <a:r>
              <a:rPr lang="sk-SK" sz="2200" dirty="0"/>
              <a:t>§ </a:t>
            </a:r>
            <a:r>
              <a:rPr lang="sk-SK" sz="2200" dirty="0" smtClean="0"/>
              <a:t>66 </a:t>
            </a:r>
            <a:r>
              <a:rPr lang="sk-SK" sz="2200" dirty="0"/>
              <a:t>– </a:t>
            </a:r>
            <a:r>
              <a:rPr lang="sk-SK" sz="2200" dirty="0" smtClean="0"/>
              <a:t>67 </a:t>
            </a:r>
            <a:r>
              <a:rPr lang="sk-SK" sz="2200" dirty="0"/>
              <a:t>ZR</a:t>
            </a:r>
          </a:p>
          <a:p>
            <a:r>
              <a:rPr lang="sk-SK" sz="2200" dirty="0"/>
              <a:t>vznik: </a:t>
            </a:r>
            <a:r>
              <a:rPr lang="sk-SK" sz="2200" dirty="0" smtClean="0"/>
              <a:t>ak je potrebné zabezpečiť výživu rodičom</a:t>
            </a:r>
          </a:p>
          <a:p>
            <a:r>
              <a:rPr lang="sk-SK" sz="2200" dirty="0" smtClean="0"/>
              <a:t>subsidiarita: predchádza jej vyživovacia povinnosť medzi manželmi a poskytovanie príspevku na výživu rozvedeného manžela</a:t>
            </a:r>
          </a:p>
          <a:p>
            <a:r>
              <a:rPr lang="sk-SK" sz="2200" dirty="0" smtClean="0"/>
              <a:t>povinná </a:t>
            </a:r>
            <a:r>
              <a:rPr lang="sk-SK" sz="2200" dirty="0"/>
              <a:t>osoba: </a:t>
            </a:r>
            <a:r>
              <a:rPr lang="sk-SK" sz="2200" dirty="0" smtClean="0"/>
              <a:t>dieťa, ak je schopné samé sa živiť</a:t>
            </a:r>
          </a:p>
          <a:p>
            <a:pPr marL="538163" indent="-358775">
              <a:buNone/>
            </a:pPr>
            <a:r>
              <a:rPr lang="sk-SK" sz="2200" dirty="0" smtClean="0"/>
              <a:t>    - ak je povinných subjektov viac – vyživovacia povinnosť vzniká každému osobitne </a:t>
            </a:r>
            <a:r>
              <a:rPr lang="sk-SK" sz="2200" dirty="0"/>
              <a:t>podľa pomeru  jeho schopností, možností a majetkových pomerov k schopnostiam, možnostiam a k majetkovým pomerom ostatných detí</a:t>
            </a:r>
          </a:p>
          <a:p>
            <a:r>
              <a:rPr lang="sk-SK" sz="2200" dirty="0"/>
              <a:t>oprávnená osoba: </a:t>
            </a:r>
            <a:r>
              <a:rPr lang="sk-SK" sz="2200" dirty="0" smtClean="0"/>
              <a:t>rodič</a:t>
            </a:r>
            <a:endParaRPr lang="sk-SK" sz="2200" dirty="0"/>
          </a:p>
          <a:p>
            <a:r>
              <a:rPr lang="sk-SK" sz="2200" dirty="0"/>
              <a:t>trvanie</a:t>
            </a:r>
            <a:r>
              <a:rPr lang="sk-SK" sz="2200" dirty="0" smtClean="0"/>
              <a:t>: do času, kým je to potrebné</a:t>
            </a:r>
            <a:endParaRPr lang="sk-SK" sz="2200" dirty="0"/>
          </a:p>
          <a:p>
            <a:r>
              <a:rPr lang="sk-SK" sz="2200" dirty="0"/>
              <a:t>r</a:t>
            </a:r>
            <a:r>
              <a:rPr lang="sk-SK" sz="2200" dirty="0" smtClean="0"/>
              <a:t>ozsah: primeraná výživa</a:t>
            </a:r>
            <a:endParaRPr lang="sk-SK" sz="2200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3A6555DD-3656-4A12-A0AE-309C0B35A747}"/>
              </a:ext>
            </a:extLst>
          </p:cNvPr>
          <p:cNvSpPr/>
          <p:nvPr/>
        </p:nvSpPr>
        <p:spPr>
          <a:xfrm>
            <a:off x="4844150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rgbClr val="FFFFFF"/>
                </a:solidFill>
              </a:rPr>
              <a:t>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75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CBE52-BDB7-48B0-B081-CAA6A149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FFFF"/>
                </a:solidFill>
              </a:rPr>
              <a:t>Vyživovacia povinnosť detí k rodičom </a:t>
            </a:r>
            <a:endParaRPr lang="sk-SK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787B1D-CABA-40CD-AB87-10E36AD1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9475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2200" b="1" dirty="0" smtClean="0"/>
              <a:t>Zánik vyživovacej povinnosti:</a:t>
            </a:r>
          </a:p>
          <a:p>
            <a:r>
              <a:rPr lang="sk-SK" sz="2200" dirty="0"/>
              <a:t>p</a:t>
            </a:r>
            <a:r>
              <a:rPr lang="sk-SK" sz="2200" dirty="0" smtClean="0"/>
              <a:t>ominie stav odkázanosti</a:t>
            </a:r>
          </a:p>
          <a:p>
            <a:r>
              <a:rPr lang="sk-SK" sz="2200" dirty="0"/>
              <a:t>o</a:t>
            </a:r>
            <a:r>
              <a:rPr lang="sk-SK" sz="2200" dirty="0" smtClean="0"/>
              <a:t>právnený rodič uzavrie manželstvo</a:t>
            </a:r>
          </a:p>
          <a:p>
            <a:r>
              <a:rPr lang="sk-SK" sz="2200" dirty="0"/>
              <a:t>p</a:t>
            </a:r>
            <a:r>
              <a:rPr lang="sk-SK" sz="2200" dirty="0" smtClean="0"/>
              <a:t>ovinný alebo oprávnený zomrie</a:t>
            </a:r>
          </a:p>
          <a:p>
            <a:r>
              <a:rPr lang="sk-SK" sz="2200" dirty="0"/>
              <a:t>p</a:t>
            </a:r>
            <a:r>
              <a:rPr lang="sk-SK" sz="2200" dirty="0" smtClean="0"/>
              <a:t>ovinný stratí schopnosť/možnosť poskytovať výživné</a:t>
            </a:r>
          </a:p>
          <a:p>
            <a:endParaRPr lang="sk-SK" sz="2200" b="1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3A6555DD-3656-4A12-A0AE-309C0B35A747}"/>
              </a:ext>
            </a:extLst>
          </p:cNvPr>
          <p:cNvSpPr/>
          <p:nvPr/>
        </p:nvSpPr>
        <p:spPr>
          <a:xfrm>
            <a:off x="4844150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rgbClr val="FFFFFF"/>
                </a:solidFill>
              </a:rPr>
              <a:t>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7973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CBE52-BDB7-48B0-B081-CAA6A149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98" y="591344"/>
            <a:ext cx="3496536" cy="5585619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FFFF"/>
                </a:solidFill>
              </a:rPr>
              <a:t>Vyživovacia povinnosť </a:t>
            </a:r>
            <a:r>
              <a:rPr lang="sk-SK" b="1" dirty="0" smtClean="0">
                <a:solidFill>
                  <a:srgbClr val="FFFFFF"/>
                </a:solidFill>
              </a:rPr>
              <a:t>medzi ostatnými príbuznými</a:t>
            </a:r>
            <a:endParaRPr lang="sk-SK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787B1D-CABA-40CD-AB87-10E36AD1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947568"/>
          </a:xfrm>
        </p:spPr>
        <p:txBody>
          <a:bodyPr anchor="ctr">
            <a:normAutofit/>
          </a:bodyPr>
          <a:lstStyle/>
          <a:p>
            <a:r>
              <a:rPr lang="sk-SK" dirty="0" smtClean="0"/>
              <a:t>§ 68-70 ZR</a:t>
            </a:r>
          </a:p>
          <a:p>
            <a:r>
              <a:rPr lang="sk-SK" dirty="0" smtClean="0"/>
              <a:t>oprávnený/povinný: príbuzní v priamom rade – primárne potomkovia, až potom predkovia</a:t>
            </a:r>
          </a:p>
          <a:p>
            <a:pPr marL="358775" indent="0">
              <a:buNone/>
            </a:pPr>
            <a:r>
              <a:rPr lang="sk-SK" dirty="0" smtClean="0"/>
              <a:t>- ak </a:t>
            </a:r>
            <a:r>
              <a:rPr lang="sk-SK" dirty="0"/>
              <a:t>je povinných subjektov viac – vyživovacia povinnosť vzniká každému osobitne podľa pomeru  jeho schopností, možností a majetkových pomerov k schopnostiam, možnostiam a k majetkovým pomerom ostatných </a:t>
            </a:r>
            <a:r>
              <a:rPr lang="sk-SK" dirty="0" smtClean="0"/>
              <a:t>povinných</a:t>
            </a:r>
            <a:endParaRPr lang="sk-SK" dirty="0"/>
          </a:p>
          <a:p>
            <a:r>
              <a:rPr lang="sk-SK" dirty="0" smtClean="0"/>
              <a:t>rozsah: nevyhnutná výživa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3A6555DD-3656-4A12-A0AE-309C0B35A747}"/>
              </a:ext>
            </a:extLst>
          </p:cNvPr>
          <p:cNvSpPr/>
          <p:nvPr/>
        </p:nvSpPr>
        <p:spPr>
          <a:xfrm>
            <a:off x="4844150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rgbClr val="FFFFFF"/>
                </a:solidFill>
              </a:rPr>
              <a:t>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580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CBE52-BDB7-48B0-B081-CAA6A149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98" y="591344"/>
            <a:ext cx="3496536" cy="5585619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FFFF"/>
                </a:solidFill>
              </a:rPr>
              <a:t>Vyživovacia povinnosť medzi </a:t>
            </a:r>
            <a:r>
              <a:rPr lang="sk-SK" b="1" dirty="0" smtClean="0">
                <a:solidFill>
                  <a:srgbClr val="FFFFFF"/>
                </a:solidFill>
              </a:rPr>
              <a:t>manželmi</a:t>
            </a:r>
            <a:endParaRPr lang="sk-SK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787B1D-CABA-40CD-AB87-10E36AD1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947568"/>
          </a:xfrm>
        </p:spPr>
        <p:txBody>
          <a:bodyPr anchor="ctr">
            <a:normAutofit/>
          </a:bodyPr>
          <a:lstStyle/>
          <a:p>
            <a:r>
              <a:rPr lang="sk-SK" sz="2400" dirty="0" smtClean="0"/>
              <a:t>§ 71 ZR</a:t>
            </a:r>
          </a:p>
          <a:p>
            <a:r>
              <a:rPr lang="sk-SK" sz="2400" dirty="0" smtClean="0"/>
              <a:t>vznik: </a:t>
            </a:r>
            <a:r>
              <a:rPr lang="sk-SK" sz="2400" dirty="0" smtClean="0"/>
              <a:t>uz</a:t>
            </a:r>
            <a:r>
              <a:rPr lang="sk-SK" sz="2400" dirty="0" smtClean="0"/>
              <a:t>avretím manželstva</a:t>
            </a:r>
          </a:p>
          <a:p>
            <a:r>
              <a:rPr lang="sk-SK" sz="2400" dirty="0"/>
              <a:t>z</a:t>
            </a:r>
            <a:r>
              <a:rPr lang="sk-SK" sz="2400" dirty="0" smtClean="0"/>
              <a:t>ánik: zánikom manželstva</a:t>
            </a:r>
          </a:p>
          <a:p>
            <a:r>
              <a:rPr lang="sk-SK" sz="2400" dirty="0"/>
              <a:t>r</a:t>
            </a:r>
            <a:r>
              <a:rPr lang="sk-SK" sz="2400" dirty="0" smtClean="0"/>
              <a:t>ozsah: rovnaká životná úroveň</a:t>
            </a:r>
          </a:p>
          <a:p>
            <a:r>
              <a:rPr lang="sk-SK" sz="2400" dirty="0" smtClean="0"/>
              <a:t>nevyžaduje sa odkázanosť na výživu</a:t>
            </a:r>
            <a:endParaRPr lang="sk-SK" sz="2400" dirty="0" smtClean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3A6555DD-3656-4A12-A0AE-309C0B35A747}"/>
              </a:ext>
            </a:extLst>
          </p:cNvPr>
          <p:cNvSpPr/>
          <p:nvPr/>
        </p:nvSpPr>
        <p:spPr>
          <a:xfrm>
            <a:off x="4844150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rgbClr val="FFFFFF"/>
                </a:solidFill>
              </a:rPr>
              <a:t>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7640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0AF9898FD8E045BDC312310D268B44" ma:contentTypeVersion="0" ma:contentTypeDescription="Umožňuje vytvoriť nový dokument." ma:contentTypeScope="" ma:versionID="5af8f09d52c220adc8a46e9d58932f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2ffd0f42943e496e21980a7bc59f74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5C196B-E5EC-4F8A-B953-E88A72E9E278}"/>
</file>

<file path=customXml/itemProps2.xml><?xml version="1.0" encoding="utf-8"?>
<ds:datastoreItem xmlns:ds="http://schemas.openxmlformats.org/officeDocument/2006/customXml" ds:itemID="{67707556-B537-4B22-9B2E-7A656D185C81}"/>
</file>

<file path=customXml/itemProps3.xml><?xml version="1.0" encoding="utf-8"?>
<ds:datastoreItem xmlns:ds="http://schemas.openxmlformats.org/officeDocument/2006/customXml" ds:itemID="{6468A381-D0BE-4EB2-9F8F-7EF54B114BC0}"/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756</Words>
  <Application>Microsoft Office PowerPoint</Application>
  <PresentationFormat>Širokouhlá</PresentationFormat>
  <Paragraphs>96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Motív Office</vt:lpstr>
      <vt:lpstr> JEDNOTLIVÉ DRUHY VYŽIVOVACÍCH POVINNOSTÍ   </vt:lpstr>
      <vt:lpstr>Vyživovacia povinnosť rodičov k deťom </vt:lpstr>
      <vt:lpstr>Vyživovacia povinnosť rodičov k deťom </vt:lpstr>
      <vt:lpstr>Vyživovacia povinnosť rodičov k deťom </vt:lpstr>
      <vt:lpstr>Vyživovacia povinnosť rodičov k deťom </vt:lpstr>
      <vt:lpstr> Vyživovacia povinnosť detí k rodičom </vt:lpstr>
      <vt:lpstr>Vyživovacia povinnosť detí k rodičom </vt:lpstr>
      <vt:lpstr>Vyživovacia povinnosť medzi ostatnými príbuznými</vt:lpstr>
      <vt:lpstr>Vyživovacia povinnosť medzi manželmi</vt:lpstr>
      <vt:lpstr>Príspevok na výživu rozvedeného manžela</vt:lpstr>
      <vt:lpstr>Príspevok na výživu a úhradu niektorých nákladov nevydatej matke</vt:lpstr>
      <vt:lpstr>Príspevok na výživu a úhradu niektorých nákladov nevydatej matke</vt:lpstr>
      <vt:lpstr>Náhradné výživné </vt:lpstr>
      <vt:lpstr>Ďakujem za pozornosť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ZAPRETIE OTCOVSTVA  prednáška 18.03.2020 Lenka Dufalová</dc:title>
  <dc:creator>Dufalová Lenka</dc:creator>
  <cp:lastModifiedBy>Dufalova Lenka</cp:lastModifiedBy>
  <cp:revision>40</cp:revision>
  <cp:lastPrinted>2020-04-16T09:04:50Z</cp:lastPrinted>
  <dcterms:created xsi:type="dcterms:W3CDTF">2020-03-14T20:45:38Z</dcterms:created>
  <dcterms:modified xsi:type="dcterms:W3CDTF">2020-04-16T09:05:33Z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0x010100AB0AF9898FD8E045BDC312310D268B44</vt:lpwstr>
  </property>
</Properties>
</file>