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9" r:id="rId4"/>
    <p:sldId id="286" r:id="rId5"/>
    <p:sldId id="287" r:id="rId6"/>
    <p:sldId id="280" r:id="rId7"/>
    <p:sldId id="288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55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102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527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87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58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376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33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60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121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881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760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68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Ekonomika podniku a účtovníctvo</a:t>
            </a:r>
            <a:endParaRPr lang="sk-SK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/>
              <a:t>Právnická fakulta UK Bratislava</a:t>
            </a:r>
          </a:p>
          <a:p>
            <a:r>
              <a:rPr lang="sk-SK" b="1" dirty="0" smtClean="0"/>
              <a:t>10. týždeň </a:t>
            </a:r>
            <a:endParaRPr lang="sk-SK" b="1" dirty="0"/>
          </a:p>
          <a:p>
            <a:r>
              <a:rPr lang="sk-SK" dirty="0" smtClean="0"/>
              <a:t>Ing. Ingrid </a:t>
            </a:r>
            <a:r>
              <a:rPr lang="sk-SK" dirty="0" err="1" smtClean="0"/>
              <a:t>Kútna</a:t>
            </a:r>
            <a:r>
              <a:rPr lang="sk-SK" dirty="0" smtClean="0"/>
              <a:t> </a:t>
            </a:r>
            <a:r>
              <a:rPr lang="sk-SK" dirty="0" err="1" smtClean="0"/>
              <a:t>Želonková</a:t>
            </a:r>
            <a:r>
              <a:rPr lang="sk-SK" dirty="0" smtClean="0"/>
              <a:t>, PhD.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67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Rozdiel personálne a kapitálové spoločnosti</a:t>
            </a:r>
            <a:endParaRPr lang="sk-SK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864395"/>
              </p:ext>
            </p:extLst>
          </p:nvPr>
        </p:nvGraphicFramePr>
        <p:xfrm>
          <a:off x="2013528" y="1616364"/>
          <a:ext cx="5361020" cy="467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kument" r:id="rId3" imgW="6298194" imgH="5841948" progId="Word.Document.8">
                  <p:embed/>
                </p:oleObj>
              </mc:Choice>
              <mc:Fallback>
                <p:oleObj name="Dokument" r:id="rId3" imgW="6298194" imgH="5841948" progId="Word.Document.8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528" y="1616364"/>
                        <a:ext cx="5361020" cy="46714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38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SPOLOČNOSŤ S RUČENÍM OBMEDZENÝM (§ 105 – 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153 Obch. Z)</a:t>
            </a:r>
            <a:endParaRPr lang="sk-SK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02524" y="1579418"/>
            <a:ext cx="10451275" cy="459754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sk-SK" altLang="en-US" b="1" dirty="0"/>
              <a:t>1 – 50 osôb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b="1" dirty="0" smtClean="0"/>
              <a:t>Základné imanie: min .</a:t>
            </a:r>
            <a:r>
              <a:rPr lang="sk-SK" altLang="en-US" dirty="0" smtClean="0"/>
              <a:t> </a:t>
            </a:r>
            <a:r>
              <a:rPr lang="sk-SK" altLang="en-US" b="1" dirty="0"/>
              <a:t>5 </a:t>
            </a:r>
            <a:r>
              <a:rPr lang="sk-SK" altLang="en-US" b="1" dirty="0" smtClean="0"/>
              <a:t>000,- €</a:t>
            </a:r>
            <a:r>
              <a:rPr lang="sk-SK" altLang="en-US" dirty="0" smtClean="0"/>
              <a:t> </a:t>
            </a:r>
            <a:endParaRPr lang="sk-SK" altLang="en-US" b="1" dirty="0"/>
          </a:p>
          <a:p>
            <a:pPr>
              <a:lnSpc>
                <a:spcPct val="80000"/>
              </a:lnSpc>
              <a:buNone/>
            </a:pPr>
            <a:r>
              <a:rPr lang="sk-SK" altLang="en-US" b="1" dirty="0" smtClean="0"/>
              <a:t>Vklad</a:t>
            </a:r>
            <a:r>
              <a:rPr lang="sk-SK" altLang="en-US" dirty="0" smtClean="0"/>
              <a:t> spoločníka </a:t>
            </a:r>
            <a:r>
              <a:rPr lang="sk-SK" altLang="en-US" dirty="0"/>
              <a:t>min. </a:t>
            </a:r>
            <a:r>
              <a:rPr lang="sk-SK" altLang="en-US" dirty="0" smtClean="0"/>
              <a:t>      </a:t>
            </a:r>
            <a:r>
              <a:rPr lang="sk-SK" altLang="en-US" b="1" dirty="0" smtClean="0"/>
              <a:t>750,- €</a:t>
            </a:r>
            <a:endParaRPr lang="sk-SK" altLang="en-US" b="1" dirty="0"/>
          </a:p>
          <a:p>
            <a:pPr>
              <a:lnSpc>
                <a:spcPct val="80000"/>
              </a:lnSpc>
              <a:buNone/>
            </a:pPr>
            <a:r>
              <a:rPr lang="sk-SK" altLang="en-US" b="1" dirty="0" smtClean="0"/>
              <a:t>Vznik : spoločenská zmluva, zakladateľská listina</a:t>
            </a:r>
            <a:endParaRPr lang="sk-SK" altLang="en-US" dirty="0"/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názov + sídlo, spoločníci, predmet podnikania, 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ZI + </a:t>
            </a:r>
            <a:r>
              <a:rPr lang="sk-SK" altLang="en-US" dirty="0" smtClean="0"/>
              <a:t>výška vkladov,  </a:t>
            </a:r>
            <a:r>
              <a:rPr lang="sk-SK" altLang="en-US" dirty="0"/>
              <a:t>konatelia, dozorná rada, RF, atď.</a:t>
            </a:r>
            <a:endParaRPr lang="sk-SK" altLang="en-US" b="1" dirty="0"/>
          </a:p>
          <a:p>
            <a:pPr>
              <a:lnSpc>
                <a:spcPct val="80000"/>
              </a:lnSpc>
              <a:buNone/>
            </a:pPr>
            <a:r>
              <a:rPr lang="sk-SK" altLang="en-US" b="1" dirty="0"/>
              <a:t>ručenie: </a:t>
            </a:r>
            <a:r>
              <a:rPr lang="sk-SK" altLang="en-US" b="1" i="1" dirty="0"/>
              <a:t>spoločnosť / spoločník</a:t>
            </a:r>
            <a:r>
              <a:rPr lang="sk-SK" altLang="en-US" dirty="0"/>
              <a:t> 	</a:t>
            </a:r>
            <a:endParaRPr lang="sk-SK" altLang="en-US" b="1" dirty="0"/>
          </a:p>
          <a:p>
            <a:pPr>
              <a:lnSpc>
                <a:spcPct val="80000"/>
              </a:lnSpc>
              <a:buNone/>
            </a:pPr>
            <a:r>
              <a:rPr lang="sk-SK" altLang="en-US" b="1" dirty="0"/>
              <a:t>delenie zisku: </a:t>
            </a:r>
            <a:r>
              <a:rPr lang="sk-SK" altLang="en-US" dirty="0"/>
              <a:t>(</a:t>
            </a:r>
            <a:r>
              <a:rPr lang="sk-SK" altLang="en-US" dirty="0" err="1" smtClean="0"/>
              <a:t>Obch.Z</a:t>
            </a:r>
            <a:r>
              <a:rPr lang="sk-SK" altLang="en-US" dirty="0" smtClean="0"/>
              <a:t> - podľa výšky splatených kapitálových vkladov)</a:t>
            </a:r>
            <a:endParaRPr lang="sk-SK" altLang="en-US" b="1" dirty="0"/>
          </a:p>
          <a:p>
            <a:pPr>
              <a:lnSpc>
                <a:spcPct val="80000"/>
              </a:lnSpc>
              <a:buNone/>
            </a:pPr>
            <a:r>
              <a:rPr lang="sk-SK" altLang="en-US" b="1" dirty="0"/>
              <a:t>rezervný fond: </a:t>
            </a:r>
            <a:r>
              <a:rPr lang="sk-SK" altLang="en-US" dirty="0"/>
              <a:t>(</a:t>
            </a:r>
            <a:r>
              <a:rPr lang="sk-SK" altLang="en-US" dirty="0" err="1" smtClean="0"/>
              <a:t>Obch.Z</a:t>
            </a:r>
            <a:r>
              <a:rPr lang="sk-SK" altLang="en-US" dirty="0" smtClean="0"/>
              <a:t> – 5 % z Čistého zisku, v 1. ziskovom roku 5% ČZ nie viac ako 10 % ZI)</a:t>
            </a:r>
            <a:endParaRPr lang="sk-SK" altLang="en-US" b="1" dirty="0"/>
          </a:p>
          <a:p>
            <a:pPr>
              <a:lnSpc>
                <a:spcPct val="80000"/>
              </a:lnSpc>
              <a:buNone/>
            </a:pPr>
            <a:r>
              <a:rPr lang="sk-SK" altLang="en-US" b="1" dirty="0"/>
              <a:t>orgány </a:t>
            </a:r>
            <a:r>
              <a:rPr lang="sk-SK" altLang="en-US" b="1" dirty="0" smtClean="0"/>
              <a:t>spoločnosti:  </a:t>
            </a:r>
            <a:r>
              <a:rPr lang="sk-SK" altLang="en-US" dirty="0" smtClean="0"/>
              <a:t>valné zhromaždenie, konatelia, dozorná </a:t>
            </a:r>
            <a:r>
              <a:rPr lang="sk-SK" altLang="en-US" dirty="0"/>
              <a:t>rada 			 </a:t>
            </a:r>
            <a:endParaRPr lang="sk-SK" altLang="en-US" b="1" dirty="0"/>
          </a:p>
          <a:p>
            <a:pPr>
              <a:lnSpc>
                <a:spcPct val="80000"/>
              </a:lnSpc>
              <a:buNone/>
            </a:pPr>
            <a:r>
              <a:rPr lang="sk-SK" altLang="en-US" b="1" dirty="0"/>
              <a:t>likvidačný zostatok: </a:t>
            </a:r>
            <a:r>
              <a:rPr lang="sk-SK" altLang="en-US" dirty="0"/>
              <a:t>(</a:t>
            </a:r>
            <a:r>
              <a:rPr lang="sk-SK" altLang="en-US" dirty="0" smtClean="0"/>
              <a:t>Obch. Z – ako zisk alebo </a:t>
            </a:r>
            <a:r>
              <a:rPr lang="sk-SK" altLang="en-US" dirty="0" err="1" smtClean="0"/>
              <a:t>dohod</a:t>
            </a:r>
            <a:r>
              <a:rPr lang="sk-SK" altLang="en-US" dirty="0" smtClean="0"/>
              <a:t> </a:t>
            </a:r>
            <a:r>
              <a:rPr lang="sk-SK" altLang="en-US" dirty="0" err="1" smtClean="0"/>
              <a:t>av</a:t>
            </a:r>
            <a:r>
              <a:rPr lang="sk-SK" altLang="en-US" dirty="0" smtClean="0"/>
              <a:t> SZ)</a:t>
            </a:r>
            <a:endParaRPr lang="sk-SK" alt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980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Príklad:  SPOLOČNOSŤ </a:t>
            </a:r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 RUČENÍM 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OBMEDZENÝM</a:t>
            </a:r>
            <a:endParaRPr lang="sk-SK" sz="28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/>
              <a:t>Spoločnosť  </a:t>
            </a:r>
            <a:r>
              <a:rPr lang="sk-SK" sz="2400" dirty="0" smtClean="0"/>
              <a:t>SEM, </a:t>
            </a:r>
            <a:r>
              <a:rPr lang="sk-SK" sz="2400" dirty="0"/>
              <a:t>s. r. o., založili traja spoločníci. V spoločenskej zmluve sa zaviazali vložiť do spoločnosti kapitálové vklady uvedené v </a:t>
            </a:r>
            <a:r>
              <a:rPr lang="sk-SK" sz="2400" dirty="0" err="1" smtClean="0"/>
              <a:t>tabulke</a:t>
            </a:r>
            <a:r>
              <a:rPr lang="sk-SK" sz="2400" dirty="0" smtClean="0"/>
              <a:t>, </a:t>
            </a:r>
            <a:r>
              <a:rPr lang="sk-SK" sz="2400" dirty="0"/>
              <a:t>ktoré boli v plnej výške </a:t>
            </a:r>
            <a:r>
              <a:rPr lang="sk-SK" sz="2400" dirty="0" smtClean="0"/>
              <a:t>splatené pri založení.</a:t>
            </a:r>
            <a:endParaRPr lang="sk-SK" sz="2400" dirty="0"/>
          </a:p>
          <a:p>
            <a:r>
              <a:rPr lang="sk-SK" sz="2400" dirty="0"/>
              <a:t> </a:t>
            </a:r>
          </a:p>
          <a:p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75257"/>
              </p:ext>
            </p:extLst>
          </p:nvPr>
        </p:nvGraphicFramePr>
        <p:xfrm>
          <a:off x="1487054" y="2947205"/>
          <a:ext cx="7086109" cy="2692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0982">
                  <a:extLst>
                    <a:ext uri="{9D8B030D-6E8A-4147-A177-3AD203B41FA5}">
                      <a16:colId xmlns:a16="http://schemas.microsoft.com/office/drawing/2014/main" val="3626542900"/>
                    </a:ext>
                  </a:extLst>
                </a:gridCol>
                <a:gridCol w="4195127">
                  <a:extLst>
                    <a:ext uri="{9D8B030D-6E8A-4147-A177-3AD203B41FA5}">
                      <a16:colId xmlns:a16="http://schemas.microsoft.com/office/drawing/2014/main" val="867191146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Spoločník</a:t>
                      </a:r>
                      <a:endParaRPr lang="sk-SK" sz="1800" b="1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Kapitálový vklad podľa </a:t>
                      </a:r>
                      <a:endParaRPr lang="sk-SK" sz="1800" b="1" dirty="0" smtClean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effectLst/>
                        </a:rPr>
                        <a:t>spoločenskej </a:t>
                      </a:r>
                      <a:r>
                        <a:rPr lang="sk-SK" sz="1800" b="1" dirty="0">
                          <a:effectLst/>
                        </a:rPr>
                        <a:t>zmluvy (v €)</a:t>
                      </a:r>
                      <a:endParaRPr lang="sk-SK" sz="1800" b="1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71755" marB="71755"/>
                </a:tc>
                <a:extLst>
                  <a:ext uri="{0D108BD9-81ED-4DB2-BD59-A6C34878D82A}">
                    <a16:rowId xmlns:a16="http://schemas.microsoft.com/office/drawing/2014/main" val="3644575406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Kolenič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71755" marB="717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4 500,–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71755" marB="71755"/>
                </a:tc>
                <a:extLst>
                  <a:ext uri="{0D108BD9-81ED-4DB2-BD59-A6C34878D82A}">
                    <a16:rowId xmlns:a16="http://schemas.microsoft.com/office/drawing/2014/main" val="2760605256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Fratrič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71755" marB="717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2 700,–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71755" marB="71755"/>
                </a:tc>
                <a:extLst>
                  <a:ext uri="{0D108BD9-81ED-4DB2-BD59-A6C34878D82A}">
                    <a16:rowId xmlns:a16="http://schemas.microsoft.com/office/drawing/2014/main" val="61064395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Jamnická</a:t>
                      </a:r>
                      <a:endParaRPr lang="sk-SK" sz="180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71755" marB="717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3 400,–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71755" marB="71755"/>
                </a:tc>
                <a:extLst>
                  <a:ext uri="{0D108BD9-81ED-4DB2-BD59-A6C34878D82A}">
                    <a16:rowId xmlns:a16="http://schemas.microsoft.com/office/drawing/2014/main" val="254916864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effectLst/>
                        </a:rPr>
                        <a:t>Spolu : Základné </a:t>
                      </a:r>
                      <a:r>
                        <a:rPr lang="sk-SK" sz="1800" b="1" dirty="0">
                          <a:effectLst/>
                        </a:rPr>
                        <a:t>imanie</a:t>
                      </a:r>
                      <a:endParaRPr lang="sk-SK" sz="1800" b="1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10 600,–</a:t>
                      </a:r>
                      <a:endParaRPr lang="sk-SK" sz="1800" b="1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71755" marB="71755" anchor="ctr"/>
                </a:tc>
                <a:extLst>
                  <a:ext uri="{0D108BD9-81ED-4DB2-BD59-A6C34878D82A}">
                    <a16:rowId xmlns:a16="http://schemas.microsoft.com/office/drawing/2014/main" val="364342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Príklad:  SPOLOČNOSŤ S RUČENÍM 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OBMEDZENÝM</a:t>
            </a:r>
            <a:endParaRPr lang="sk-SK" sz="28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Spoločnosť dosiahla v predchádzajúcom účtovnom období zisk pred zdanením vo výške 46 000 €. Valné zhromaždenie spoločníkov rozhodlo o nasledujúcom rozdelení zisku:</a:t>
            </a:r>
          </a:p>
          <a:p>
            <a:r>
              <a:rPr lang="sk-SK" dirty="0"/>
              <a:t>1. </a:t>
            </a:r>
            <a:r>
              <a:rPr lang="sk-SK" i="1" dirty="0"/>
              <a:t>prídel do rezervného fondu (RF) podľa spoločenskej zmluvy, kde sa spoločníci dohodli na každoročnom prídele do RF vo výške 8 % čistého zisku (Je možné v spoločenskej zmluve dohodnúť vyššie plnenie do RF, ako uvádza OZ?),</a:t>
            </a:r>
          </a:p>
          <a:p>
            <a:r>
              <a:rPr lang="sk-SK" dirty="0"/>
              <a:t>2. </a:t>
            </a:r>
            <a:r>
              <a:rPr lang="sk-SK" i="1" dirty="0"/>
              <a:t>odmeny členom štatutárneho orgánu vo výške 12 000 €,</a:t>
            </a:r>
          </a:p>
          <a:p>
            <a:r>
              <a:rPr lang="sk-SK" dirty="0"/>
              <a:t>3. </a:t>
            </a:r>
            <a:r>
              <a:rPr lang="sk-SK" i="1" dirty="0"/>
              <a:t>zvyšok zisku sa rozdelí medzi spoločníkov podľa </a:t>
            </a:r>
            <a:r>
              <a:rPr lang="sk-SK" i="1" dirty="0" smtClean="0"/>
              <a:t>výšky </a:t>
            </a:r>
            <a:r>
              <a:rPr lang="sk-SK" i="1" dirty="0"/>
              <a:t>splatených </a:t>
            </a:r>
            <a:r>
              <a:rPr lang="sk-SK" i="1" dirty="0" smtClean="0"/>
              <a:t>vkladov (OZ).</a:t>
            </a:r>
            <a:endParaRPr lang="sk-SK" i="1" dirty="0"/>
          </a:p>
          <a:p>
            <a:r>
              <a:rPr lang="sk-SK" b="1" i="1" dirty="0"/>
              <a:t>Úlohy</a:t>
            </a:r>
          </a:p>
          <a:p>
            <a:r>
              <a:rPr lang="sk-SK" dirty="0"/>
              <a:t>1. Vypočítajte podiel na zisku každého spoločníka.</a:t>
            </a:r>
          </a:p>
          <a:p>
            <a:r>
              <a:rPr lang="sk-SK" dirty="0"/>
              <a:t>2. Ako by sa zmenili uvedené podiely na zisku, ak by uvedené účtovné obdobie bolo prvým ziskovým rokom spoločnosti a RF by bol tvorený v zmysle ustanovení Obchodného zákonníka?</a:t>
            </a:r>
          </a:p>
          <a:p>
            <a:r>
              <a:rPr lang="sk-SK" dirty="0"/>
              <a:t> 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007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5696" y="305749"/>
            <a:ext cx="10515600" cy="1325563"/>
          </a:xfrm>
        </p:spPr>
        <p:txBody>
          <a:bodyPr>
            <a:normAutofit/>
          </a:bodyPr>
          <a:lstStyle/>
          <a:p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AKCIOVÁ SPOLOČNOSŤ 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(§ </a:t>
            </a:r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154 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220 Obch. Z )</a:t>
            </a:r>
            <a:endParaRPr lang="sk-SK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48145" y="1631312"/>
            <a:ext cx="10605655" cy="454565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sk-SK" altLang="en-US" sz="4400" b="1" dirty="0"/>
              <a:t>1 PO / 2 al. viac FO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sz="4400" b="1" dirty="0" smtClean="0"/>
              <a:t>Základné imanie(ZI):  </a:t>
            </a:r>
            <a:r>
              <a:rPr lang="sk-SK" altLang="en-US" sz="4400" dirty="0"/>
              <a:t>rozvrhnuté na určitý počet</a:t>
            </a:r>
            <a:r>
              <a:rPr lang="sk-SK" altLang="en-US" sz="4400" b="1" dirty="0"/>
              <a:t> akcií</a:t>
            </a:r>
            <a:r>
              <a:rPr lang="sk-SK" altLang="en-US" sz="4400" dirty="0"/>
              <a:t> – min. </a:t>
            </a:r>
            <a:r>
              <a:rPr lang="sk-SK" altLang="en-US" sz="4400" b="1" dirty="0"/>
              <a:t>25 </a:t>
            </a:r>
            <a:r>
              <a:rPr lang="sk-SK" altLang="en-US" sz="4400" b="1" dirty="0" smtClean="0"/>
              <a:t>000,- €</a:t>
            </a:r>
            <a:r>
              <a:rPr lang="sk-SK" altLang="en-US" sz="4400" dirty="0" smtClean="0"/>
              <a:t> </a:t>
            </a:r>
            <a:endParaRPr lang="sk-SK" altLang="en-US" sz="4400" b="1" dirty="0"/>
          </a:p>
          <a:p>
            <a:pPr>
              <a:lnSpc>
                <a:spcPct val="80000"/>
              </a:lnSpc>
              <a:buNone/>
            </a:pPr>
            <a:r>
              <a:rPr lang="sk-SK" altLang="en-US" sz="4400" b="1" dirty="0" smtClean="0"/>
              <a:t>Vznik: zakladateľská </a:t>
            </a:r>
            <a:r>
              <a:rPr lang="sk-SK" altLang="en-US" sz="4400" b="1" dirty="0"/>
              <a:t>zmluva</a:t>
            </a:r>
            <a:r>
              <a:rPr lang="sk-SK" altLang="en-US" sz="4400" dirty="0"/>
              <a:t> alebo </a:t>
            </a:r>
            <a:r>
              <a:rPr lang="sk-SK" altLang="en-US" sz="4400" b="1" dirty="0"/>
              <a:t>listina</a:t>
            </a:r>
            <a:r>
              <a:rPr lang="sk-SK" altLang="en-US" sz="4400" dirty="0"/>
              <a:t> </a:t>
            </a:r>
            <a:r>
              <a:rPr lang="sk-SK" altLang="en-US" sz="4400" dirty="0" smtClean="0"/>
              <a:t>: názov </a:t>
            </a:r>
            <a:r>
              <a:rPr lang="sk-SK" altLang="en-US" sz="4400" dirty="0"/>
              <a:t>+ sídlo, predmet podnikania, </a:t>
            </a:r>
            <a:r>
              <a:rPr lang="sk-SK" altLang="en-US" sz="4400" dirty="0" smtClean="0"/>
              <a:t>výšku ZI</a:t>
            </a:r>
            <a:r>
              <a:rPr lang="sk-SK" altLang="en-US" sz="4400" dirty="0"/>
              <a:t>, akcie, ...stanovy...</a:t>
            </a:r>
            <a:endParaRPr lang="sk-SK" altLang="en-US" sz="4400" b="1" dirty="0"/>
          </a:p>
          <a:p>
            <a:pPr>
              <a:lnSpc>
                <a:spcPct val="80000"/>
              </a:lnSpc>
              <a:buNone/>
            </a:pPr>
            <a:r>
              <a:rPr lang="sk-SK" altLang="en-US" sz="4400" b="1" dirty="0"/>
              <a:t>verejná / súkromná a.s.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sz="4400" b="1" dirty="0"/>
              <a:t>akcia</a:t>
            </a:r>
            <a:endParaRPr lang="sk-SK" altLang="en-US" sz="4400" dirty="0"/>
          </a:p>
          <a:p>
            <a:pPr>
              <a:lnSpc>
                <a:spcPct val="80000"/>
              </a:lnSpc>
              <a:buNone/>
            </a:pPr>
            <a:r>
              <a:rPr lang="sk-SK" altLang="en-US" sz="4400" dirty="0"/>
              <a:t>forma:		listinná / zaknihovaná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sz="4400" dirty="0"/>
              <a:t>znenie:		na meno / na doručiteľa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sz="4400" dirty="0"/>
              <a:t>druh:		kmeňová / prioritná / hromadná</a:t>
            </a:r>
            <a:endParaRPr lang="sk-SK" altLang="en-US" sz="4400" b="1" dirty="0"/>
          </a:p>
          <a:p>
            <a:pPr>
              <a:lnSpc>
                <a:spcPct val="80000"/>
              </a:lnSpc>
              <a:buNone/>
            </a:pPr>
            <a:r>
              <a:rPr lang="sk-SK" altLang="en-US" sz="4400" b="1" dirty="0"/>
              <a:t>dividenda / tantiéma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sz="4400" b="1" dirty="0"/>
              <a:t>rezervný fond: </a:t>
            </a:r>
            <a:r>
              <a:rPr lang="sk-SK" altLang="en-US" sz="4400" dirty="0"/>
              <a:t>(</a:t>
            </a:r>
            <a:r>
              <a:rPr lang="sk-SK" altLang="en-US" sz="4400" dirty="0" err="1" smtClean="0"/>
              <a:t>Obch.Z</a:t>
            </a:r>
            <a:r>
              <a:rPr lang="sk-SK" altLang="en-US" sz="4400" dirty="0" smtClean="0"/>
              <a:t> – už pri vzniku a to 10 % ZI, každoročne 10 % u ČZ do výšky 20 % ZI) </a:t>
            </a:r>
            <a:r>
              <a:rPr lang="sk-SK" altLang="en-US" sz="4400" b="1" dirty="0" smtClean="0"/>
              <a:t> </a:t>
            </a:r>
            <a:endParaRPr lang="sk-SK" altLang="en-US" sz="4400" b="1" dirty="0"/>
          </a:p>
          <a:p>
            <a:pPr>
              <a:lnSpc>
                <a:spcPct val="80000"/>
              </a:lnSpc>
              <a:buNone/>
            </a:pPr>
            <a:r>
              <a:rPr lang="sk-SK" altLang="en-US" sz="4400" b="1" dirty="0"/>
              <a:t>ručenie: </a:t>
            </a:r>
            <a:r>
              <a:rPr lang="sk-SK" altLang="en-US" sz="4400" b="1" i="1" dirty="0"/>
              <a:t>spoločnosť / </a:t>
            </a:r>
            <a:r>
              <a:rPr lang="sk-SK" altLang="en-US" sz="4400" b="1" i="1" dirty="0" smtClean="0"/>
              <a:t>akcionári </a:t>
            </a:r>
            <a:endParaRPr lang="sk-SK" altLang="en-US" sz="4400" b="1" dirty="0"/>
          </a:p>
          <a:p>
            <a:pPr>
              <a:lnSpc>
                <a:spcPct val="80000"/>
              </a:lnSpc>
              <a:buNone/>
            </a:pPr>
            <a:r>
              <a:rPr lang="sk-SK" altLang="en-US" sz="4400" b="1" dirty="0"/>
              <a:t>orgány spoločnosti: </a:t>
            </a:r>
            <a:r>
              <a:rPr lang="sk-SK" altLang="en-US" sz="4400" dirty="0"/>
              <a:t>valné </a:t>
            </a:r>
            <a:r>
              <a:rPr lang="sk-SK" altLang="en-US" sz="4400" dirty="0" smtClean="0"/>
              <a:t>zhromaždenie, predstavenstvo, </a:t>
            </a:r>
            <a:r>
              <a:rPr lang="sk-SK" altLang="en-US" sz="4400" dirty="0"/>
              <a:t>dozorná rada </a:t>
            </a:r>
            <a:endParaRPr lang="sk-SK" altLang="en-US" sz="4400" b="1" dirty="0"/>
          </a:p>
          <a:p>
            <a:pPr>
              <a:lnSpc>
                <a:spcPct val="80000"/>
              </a:lnSpc>
              <a:buNone/>
            </a:pPr>
            <a:r>
              <a:rPr lang="sk-SK" altLang="en-US" sz="4400" b="1" dirty="0"/>
              <a:t>likvidačný zostatok: </a:t>
            </a:r>
            <a:r>
              <a:rPr lang="sk-SK" altLang="en-US" sz="4400" dirty="0"/>
              <a:t>(</a:t>
            </a:r>
            <a:r>
              <a:rPr lang="sk-SK" altLang="en-US" sz="4400" dirty="0" err="1" smtClean="0"/>
              <a:t>Obch.Z</a:t>
            </a:r>
            <a:r>
              <a:rPr lang="sk-SK" altLang="en-US" sz="4400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564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Príklad:  AKCIOVÁ </a:t>
            </a:r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SPOLOČNOSŤ</a:t>
            </a:r>
            <a:endParaRPr lang="sk-SK" sz="28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k-SK" sz="3600" b="1" dirty="0"/>
              <a:t>Akciová spoločnosť  HELOS  </a:t>
            </a:r>
            <a:r>
              <a:rPr lang="sk-SK" sz="3600" dirty="0"/>
              <a:t>má základné imanie </a:t>
            </a:r>
            <a:r>
              <a:rPr lang="sk-SK" sz="3600" b="1" dirty="0"/>
              <a:t>450 000</a:t>
            </a:r>
            <a:r>
              <a:rPr lang="sk-SK" sz="3600" dirty="0"/>
              <a:t> €, ktoré je rozdelené na akcie s menovitou hodnotou 60 €/akciu. Z celkového počtu bolo vydaných 25 % prioritných akcií a 75 % kmeňových akcií. Spoločnosť dosiahla na konci účtovného obdobia zisk pred zdanením vo výške </a:t>
            </a:r>
            <a:r>
              <a:rPr lang="sk-SK" sz="3600" b="1" dirty="0"/>
              <a:t>540 000</a:t>
            </a:r>
            <a:r>
              <a:rPr lang="sk-SK" sz="3600" dirty="0"/>
              <a:t> €.</a:t>
            </a:r>
          </a:p>
          <a:p>
            <a:r>
              <a:rPr lang="sk-SK" sz="3600" dirty="0"/>
              <a:t>Valné zhromaždenie akcionárov rozhodlo o nasledujúcom rozdelení zisku:</a:t>
            </a:r>
          </a:p>
          <a:p>
            <a:r>
              <a:rPr lang="sk-SK" sz="3600" dirty="0"/>
              <a:t>	minimálny prídel do rezervného fondu podľa Obchodného zákonníka,</a:t>
            </a:r>
          </a:p>
          <a:p>
            <a:r>
              <a:rPr lang="sk-SK" sz="3600" dirty="0"/>
              <a:t>	fakultatívne fondy – 37 000 €,</a:t>
            </a:r>
          </a:p>
          <a:p>
            <a:r>
              <a:rPr lang="sk-SK" sz="3600" dirty="0"/>
              <a:t>	tantiémy – 26 000 €,</a:t>
            </a:r>
          </a:p>
          <a:p>
            <a:r>
              <a:rPr lang="sk-SK" sz="3600" dirty="0"/>
              <a:t>	dividenda na prioritnú akciu – 14 %,</a:t>
            </a:r>
          </a:p>
          <a:p>
            <a:r>
              <a:rPr lang="sk-SK" sz="3600" dirty="0"/>
              <a:t>	dividenda na kmeňovú akciu.</a:t>
            </a:r>
          </a:p>
          <a:p>
            <a:r>
              <a:rPr lang="sk-SK" sz="4200" b="1" i="1" dirty="0"/>
              <a:t>Úlohy</a:t>
            </a:r>
          </a:p>
          <a:p>
            <a:r>
              <a:rPr lang="sk-SK" sz="4200" dirty="0"/>
              <a:t>1. Vypočítajte dividendu na jednu kmeňovú akciu.</a:t>
            </a:r>
          </a:p>
          <a:p>
            <a:r>
              <a:rPr lang="sk-SK" sz="4200" dirty="0"/>
              <a:t>2. Vypočítajte kurzovú hodnotu kmeňovej a prioritnej akcie, ak </a:t>
            </a:r>
            <a:r>
              <a:rPr lang="sk-SK" sz="4200" dirty="0" smtClean="0"/>
              <a:t>úroková sadzba na bankovom trhu je 10</a:t>
            </a:r>
            <a:r>
              <a:rPr lang="sk-SK" sz="4200" dirty="0"/>
              <a:t> </a:t>
            </a:r>
            <a:r>
              <a:rPr lang="sk-SK" sz="4200" dirty="0" smtClean="0"/>
              <a:t>%. </a:t>
            </a:r>
            <a:endParaRPr lang="sk-SK" sz="4200" dirty="0"/>
          </a:p>
          <a:p>
            <a:r>
              <a:rPr lang="sk-SK" sz="4200" dirty="0"/>
              <a:t>3. Aká suma bude uložená v rezervnom fonde na konci daného roka, ktorý bol rokom založenia spoločnosti? Bude spoločnosť pokračovať v tvorbe rezervného fondu aj na budúci rok?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529203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201</Words>
  <Application>Microsoft Office PowerPoint</Application>
  <PresentationFormat>Širokouhlá</PresentationFormat>
  <Paragraphs>66</Paragraphs>
  <Slides>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ITC New Baskerville EE</vt:lpstr>
      <vt:lpstr>Times New Roman</vt:lpstr>
      <vt:lpstr>Motív Office</vt:lpstr>
      <vt:lpstr>Dokument</vt:lpstr>
      <vt:lpstr>Ekonomika podniku a účtovníctvo</vt:lpstr>
      <vt:lpstr>Rozdiel personálne a kapitálové spoločnosti</vt:lpstr>
      <vt:lpstr>SPOLOČNOSŤ S RUČENÍM OBMEDZENÝM (§ 105 – 153 Obch. Z)</vt:lpstr>
      <vt:lpstr>Príklad:  SPOLOČNOSŤ S RUČENÍM OBMEDZENÝM</vt:lpstr>
      <vt:lpstr>Príklad:  SPOLOČNOSŤ S RUČENÍM OBMEDZENÝM</vt:lpstr>
      <vt:lpstr>AKCIOVÁ SPOLOČNOSŤ  (§ 154 – 220 Obch. Z )</vt:lpstr>
      <vt:lpstr>Príklad:  AKCIOVÁ SPOLOČNOSŤ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Ekonomika podniku a účtovníctvo</dc:title>
  <dc:creator>EU</dc:creator>
  <cp:lastModifiedBy>Používateľ systému Windows</cp:lastModifiedBy>
  <cp:revision>36</cp:revision>
  <dcterms:created xsi:type="dcterms:W3CDTF">2019-02-18T08:13:05Z</dcterms:created>
  <dcterms:modified xsi:type="dcterms:W3CDTF">2020-04-15T08:26:01Z</dcterms:modified>
</cp:coreProperties>
</file>