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7" r:id="rId5"/>
    <p:sldId id="271" r:id="rId6"/>
    <p:sldId id="281" r:id="rId7"/>
    <p:sldId id="270" r:id="rId8"/>
    <p:sldId id="273" r:id="rId9"/>
    <p:sldId id="274" r:id="rId10"/>
    <p:sldId id="277" r:id="rId11"/>
    <p:sldId id="282" r:id="rId12"/>
    <p:sldId id="283" r:id="rId13"/>
    <p:sldId id="276" r:id="rId14"/>
    <p:sldId id="278" r:id="rId15"/>
    <p:sldId id="284" r:id="rId16"/>
    <p:sldId id="285" r:id="rId17"/>
    <p:sldId id="269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55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102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527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87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358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376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33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606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121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881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760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9C88A-1B1F-439D-85BA-4AD1D3FBE5FF}" type="datetimeFigureOut">
              <a:rPr lang="sk-SK" smtClean="0"/>
              <a:pPr/>
              <a:t>15. 4. 2020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CCBFA-49C5-4AC1-931C-070CF8B8257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768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Ekonomika podniku a účtovníctvo</a:t>
            </a:r>
            <a:endParaRPr lang="sk-SK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smtClean="0"/>
              <a:t>Právnická fakulta UK Bratislava</a:t>
            </a:r>
          </a:p>
          <a:p>
            <a:r>
              <a:rPr lang="sk-SK" b="1" dirty="0" smtClean="0"/>
              <a:t>9. týždeň </a:t>
            </a:r>
            <a:endParaRPr lang="sk-SK" b="1" dirty="0"/>
          </a:p>
          <a:p>
            <a:r>
              <a:rPr lang="sk-SK" dirty="0" smtClean="0"/>
              <a:t>Ing. Ingrid </a:t>
            </a:r>
            <a:r>
              <a:rPr lang="sk-SK" dirty="0" err="1" smtClean="0"/>
              <a:t>Kútna</a:t>
            </a:r>
            <a:r>
              <a:rPr lang="sk-SK" dirty="0" smtClean="0"/>
              <a:t> </a:t>
            </a:r>
            <a:r>
              <a:rPr lang="sk-SK" dirty="0" err="1" smtClean="0"/>
              <a:t>Želonková</a:t>
            </a:r>
            <a:r>
              <a:rPr lang="sk-SK" dirty="0" smtClean="0"/>
              <a:t>, PhD.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67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VEREJNÁ </a:t>
            </a:r>
            <a:r>
              <a:rPr lang="sk-SK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OBCHODNÁ SPOLOČNOSŤ       (§ 76 – </a:t>
            </a:r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 </a:t>
            </a:r>
            <a:r>
              <a:rPr lang="sk-SK" alt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Obch.Z</a:t>
            </a:r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sk-SK" sz="28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altLang="sk-SK" sz="2400" b="1" dirty="0"/>
              <a:t>Zisk za spoločnosť sa nezdaňuje</a:t>
            </a:r>
            <a:r>
              <a:rPr lang="sk-SK" altLang="sk-SK" sz="2400" dirty="0"/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sk-SK" altLang="sk-SK" sz="2400" dirty="0"/>
              <a:t>     </a:t>
            </a:r>
          </a:p>
          <a:p>
            <a:r>
              <a:rPr lang="sk-SK" altLang="sk-SK" sz="2400" dirty="0"/>
              <a:t>Rozdelí sa podľa zvoleného kľúča a zdaňujú ho spoločníci (môžu si uplatniť odpočítateľné položky)</a:t>
            </a:r>
          </a:p>
          <a:p>
            <a:r>
              <a:rPr lang="sk-SK" altLang="sk-SK" sz="2400" dirty="0"/>
              <a:t>Podľa OZ sa Hrubý zisk delí: rovným </a:t>
            </a:r>
            <a:r>
              <a:rPr lang="sk-SK" altLang="sk-SK" sz="2400" dirty="0" smtClean="0"/>
              <a:t>dielom, ale v spoločenskej zmluve sa môžu spoločníci dohodnúť inak</a:t>
            </a:r>
            <a:endParaRPr lang="sk-SK" altLang="sk-SK" sz="2400" dirty="0"/>
          </a:p>
          <a:p>
            <a:r>
              <a:rPr lang="sk-SK" altLang="sk-SK" sz="2400" b="1" dirty="0"/>
              <a:t>Úroky zo splatených vkladov </a:t>
            </a:r>
            <a:r>
              <a:rPr lang="sk-SK" altLang="sk-SK" sz="2400" dirty="0"/>
              <a:t>sú príjmom z kapitálového majetku (podliehajú dani z </a:t>
            </a:r>
            <a:r>
              <a:rPr lang="sk-SK" altLang="sk-SK" sz="2400" dirty="0" smtClean="0"/>
              <a:t>príjmov – spoločníci ho musia zdaniť vo svojich daňových priznaniach) 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33533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 </a:t>
            </a:r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 riešenie - </a:t>
            </a:r>
            <a:r>
              <a:rPr lang="sk-SK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VEREJNÁ OBCHODNÁ </a:t>
            </a:r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SPOLOČNOSŤ  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 smtClean="0"/>
              <a:t>PROTEX, </a:t>
            </a:r>
            <a:r>
              <a:rPr lang="sk-SK" sz="2000" dirty="0" err="1" smtClean="0"/>
              <a:t>v.o.s</a:t>
            </a:r>
            <a:r>
              <a:rPr lang="sk-SK" sz="2000" dirty="0" smtClean="0"/>
              <a:t> </a:t>
            </a:r>
            <a:r>
              <a:rPr lang="sk-SK" sz="2000" dirty="0"/>
              <a:t>založili traja spoločníci. Vklady spoločníkov boli splatené na 100 % (okrem spoločníčky </a:t>
            </a:r>
            <a:r>
              <a:rPr lang="sk-SK" sz="2000" dirty="0" err="1"/>
              <a:t>Laurinskej</a:t>
            </a:r>
            <a:r>
              <a:rPr lang="sk-SK" sz="2000" dirty="0"/>
              <a:t>, ktorá ho splatila na 60 % podľa SZ). Spoločníci sa dohodli na 15 % úročení splatených kapitálových vkladov. </a:t>
            </a:r>
            <a:endParaRPr lang="sk-SK" sz="2000" dirty="0" smtClean="0"/>
          </a:p>
          <a:p>
            <a:r>
              <a:rPr lang="sk-SK" sz="2000" dirty="0" smtClean="0"/>
              <a:t>Firma </a:t>
            </a:r>
            <a:r>
              <a:rPr lang="sk-SK" sz="2000" dirty="0"/>
              <a:t>dosiahla v prvom roku takéto výnosy </a:t>
            </a:r>
            <a:r>
              <a:rPr lang="sk-SK" sz="2000" dirty="0" smtClean="0"/>
              <a:t>220 000 € a</a:t>
            </a:r>
            <a:r>
              <a:rPr lang="sk-SK" sz="2000" dirty="0"/>
              <a:t> </a:t>
            </a:r>
            <a:r>
              <a:rPr lang="sk-SK" sz="2000" dirty="0" smtClean="0"/>
              <a:t>náklady (vrátane </a:t>
            </a:r>
            <a:r>
              <a:rPr lang="sk-SK" sz="2000" dirty="0"/>
              <a:t>úrokov zo splatených kapitálových vkladov): 175 000 €.</a:t>
            </a:r>
          </a:p>
          <a:p>
            <a:endParaRPr lang="sk-SK" sz="2000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</p:txBody>
      </p:sp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97759"/>
              </p:ext>
            </p:extLst>
          </p:nvPr>
        </p:nvGraphicFramePr>
        <p:xfrm>
          <a:off x="819398" y="3489103"/>
          <a:ext cx="7422076" cy="242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effectLst/>
                        </a:rPr>
                        <a:t>Spoločník</a:t>
                      </a:r>
                      <a:endParaRPr lang="sk-SK" sz="1600" b="1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/>
                        <a:cs typeface="ITC New Baskerville EE"/>
                      </a:endParaRPr>
                    </a:p>
                  </a:txBody>
                  <a:tcPr marL="68580" marR="68580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effectLst/>
                        </a:rPr>
                        <a:t>Kapitálový vklad podľa spoločenskej zmluvy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effectLst/>
                        </a:rPr>
                        <a:t>(v €)</a:t>
                      </a:r>
                      <a:endParaRPr lang="sk-SK" sz="1600" b="1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/>
                        <a:cs typeface="ITC New Baskerville EE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effectLst/>
                        </a:rPr>
                        <a:t>Súkromný majetok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effectLst/>
                        </a:rPr>
                        <a:t>(v €)</a:t>
                      </a:r>
                      <a:endParaRPr lang="sk-SK" sz="1600" b="1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/>
                        <a:cs typeface="ITC New Baskerville EE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Malík</a:t>
                      </a:r>
                      <a:endParaRPr lang="sk-SK" sz="16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/>
                        <a:cs typeface="ITC New Baskerville EE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5 000,–</a:t>
                      </a:r>
                      <a:endParaRPr lang="sk-SK" sz="16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/>
                        <a:cs typeface="ITC New Baskerville EE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 27 000,–</a:t>
                      </a:r>
                      <a:endParaRPr lang="sk-SK" sz="16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/>
                        <a:cs typeface="ITC New Baskerville EE"/>
                      </a:endParaRPr>
                    </a:p>
                  </a:txBody>
                  <a:tcPr marL="68580" marR="575945" marT="71755" marB="717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err="1">
                          <a:effectLst/>
                        </a:rPr>
                        <a:t>Jenis</a:t>
                      </a:r>
                      <a:endParaRPr lang="sk-SK" sz="16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/>
                        <a:cs typeface="ITC New Baskerville EE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3 000,–</a:t>
                      </a:r>
                      <a:endParaRPr lang="sk-SK" sz="16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/>
                        <a:cs typeface="ITC New Baskerville EE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 18 000,–</a:t>
                      </a:r>
                      <a:endParaRPr lang="sk-SK" sz="16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/>
                        <a:cs typeface="ITC New Baskerville EE"/>
                      </a:endParaRPr>
                    </a:p>
                  </a:txBody>
                  <a:tcPr marL="68580" marR="575945" marT="71755" marB="717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err="1">
                          <a:effectLst/>
                        </a:rPr>
                        <a:t>Laurinská</a:t>
                      </a:r>
                      <a:endParaRPr lang="sk-SK" sz="16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/>
                        <a:cs typeface="ITC New Baskerville EE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6 000,–</a:t>
                      </a:r>
                      <a:endParaRPr lang="sk-SK" sz="16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/>
                        <a:cs typeface="ITC New Baskerville EE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25 000,–</a:t>
                      </a:r>
                      <a:endParaRPr lang="sk-SK" sz="16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/>
                        <a:cs typeface="ITC New Baskerville EE"/>
                      </a:endParaRPr>
                    </a:p>
                  </a:txBody>
                  <a:tcPr marL="68580" marR="575945" marT="71755" marB="717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Spolu</a:t>
                      </a:r>
                      <a:endParaRPr lang="sk-SK" sz="160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/>
                        <a:cs typeface="ITC New Baskerville EE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14 000,–</a:t>
                      </a:r>
                      <a:endParaRPr lang="sk-SK" sz="16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/>
                        <a:cs typeface="ITC New Baskerville EE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70 000</a:t>
                      </a:r>
                      <a:r>
                        <a:rPr lang="sk-SK" sz="1600" dirty="0" smtClean="0">
                          <a:effectLst/>
                        </a:rPr>
                        <a:t>,–</a:t>
                      </a:r>
                      <a:endParaRPr lang="sk-SK" sz="16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/>
                        <a:cs typeface="ITC New Baskerville EE"/>
                      </a:endParaRPr>
                    </a:p>
                  </a:txBody>
                  <a:tcPr marL="68580" marR="575945" marT="71755" marB="717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9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  na riešenie - VEREJNÁ OBCHODNÁ SPOLOČNOSŤ 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i="1" dirty="0">
                <a:solidFill>
                  <a:schemeClr val="accent1">
                    <a:lumMod val="75000"/>
                  </a:schemeClr>
                </a:solidFill>
              </a:rPr>
              <a:t>Úlohy</a:t>
            </a:r>
          </a:p>
          <a:p>
            <a:r>
              <a:rPr lang="sk-SK" dirty="0"/>
              <a:t>1. Vypočítajte príjmy spoločníkov v. o. s. (podiel na zisku – PZ a príjem z kapitálového majetku – PKM) v prvom roku, ak spoločenská zmluva neupravuje spôsob delenia zisku.</a:t>
            </a:r>
          </a:p>
          <a:p>
            <a:r>
              <a:rPr lang="sk-SK" dirty="0"/>
              <a:t>2. Vypočítajte príjmy spoločníkov v. o. s. </a:t>
            </a:r>
            <a:r>
              <a:rPr lang="sk-SK" dirty="0" smtClean="0"/>
              <a:t>v</a:t>
            </a:r>
            <a:r>
              <a:rPr lang="sk-SK" dirty="0"/>
              <a:t> prvom roku, ak spoločenská zmluva upravuje spôsob delenia zisku podľa ručenia súkromným majetkom a výšky splatených kapitálových vkladov ku dňu delenia zisku.</a:t>
            </a:r>
          </a:p>
          <a:p>
            <a:r>
              <a:rPr lang="sk-SK" dirty="0"/>
              <a:t>3. Vypočítajte príjmy spoločníkov v. o. s. </a:t>
            </a:r>
            <a:r>
              <a:rPr lang="sk-SK" dirty="0" smtClean="0"/>
              <a:t>v</a:t>
            </a:r>
            <a:r>
              <a:rPr lang="sk-SK" dirty="0"/>
              <a:t> prvom roku, ak spoločenská zmluva upravuje spôsob delenia zisku podľa výšky splatených kapitálových vkladov.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699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58982" y="365125"/>
            <a:ext cx="10494818" cy="1325563"/>
          </a:xfrm>
        </p:spPr>
        <p:txBody>
          <a:bodyPr/>
          <a:lstStyle/>
          <a:p>
            <a:pPr eaLnBrk="1" hangingPunct="1"/>
            <a:r>
              <a:rPr lang="sk-SK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KOMANDITNÁ </a:t>
            </a:r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SPOLOČNOSŤ          (§ </a:t>
            </a:r>
            <a:r>
              <a:rPr lang="sk-SK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 – </a:t>
            </a:r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104 </a:t>
            </a:r>
            <a:r>
              <a:rPr lang="sk-SK" alt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Obch.Z</a:t>
            </a:r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sk-SK" alt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858982" y="1597891"/>
            <a:ext cx="9232756" cy="4726709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buNone/>
            </a:pPr>
            <a:r>
              <a:rPr lang="sk-SK" altLang="en-US" sz="2400" dirty="0" smtClean="0"/>
              <a:t>Min. 1  komplementár a 1 komanditista</a:t>
            </a:r>
          </a:p>
          <a:p>
            <a:pPr>
              <a:spcBef>
                <a:spcPts val="300"/>
              </a:spcBef>
              <a:buNone/>
            </a:pPr>
            <a:r>
              <a:rPr lang="sk-SK" altLang="en-US" sz="2400" b="1" dirty="0" smtClean="0"/>
              <a:t>Komplementári </a:t>
            </a:r>
            <a:r>
              <a:rPr lang="sk-SK" altLang="en-US" sz="2400" b="1" dirty="0"/>
              <a:t>– (ako </a:t>
            </a:r>
            <a:r>
              <a:rPr lang="sk-SK" altLang="en-US" sz="2400" b="1" dirty="0" smtClean="0"/>
              <a:t>spoločník </a:t>
            </a:r>
            <a:r>
              <a:rPr lang="sk-SK" altLang="en-US" sz="2400" b="1" dirty="0" err="1" smtClean="0"/>
              <a:t>v.o.s</a:t>
            </a:r>
            <a:r>
              <a:rPr lang="sk-SK" altLang="en-US" sz="2400" b="1" dirty="0" smtClean="0"/>
              <a:t>) </a:t>
            </a:r>
            <a:r>
              <a:rPr lang="sk-SK" altLang="en-US" sz="2400" dirty="0"/>
              <a:t>ručia celým svojím </a:t>
            </a:r>
            <a:r>
              <a:rPr lang="sk-SK" altLang="en-US" sz="2400" dirty="0" smtClean="0"/>
              <a:t>majetkom</a:t>
            </a:r>
            <a:r>
              <a:rPr lang="sk-SK" altLang="en-US" sz="2400" dirty="0"/>
              <a:t>				</a:t>
            </a:r>
            <a:endParaRPr lang="sk-SK" altLang="en-US" sz="2400" dirty="0" smtClean="0"/>
          </a:p>
          <a:p>
            <a:pPr>
              <a:spcBef>
                <a:spcPts val="300"/>
              </a:spcBef>
              <a:buNone/>
            </a:pPr>
            <a:r>
              <a:rPr lang="sk-SK" altLang="en-US" sz="2400" b="1" dirty="0" smtClean="0"/>
              <a:t>Komanditisti </a:t>
            </a:r>
            <a:r>
              <a:rPr lang="sk-SK" altLang="en-US" sz="2400" dirty="0"/>
              <a:t>– </a:t>
            </a:r>
            <a:r>
              <a:rPr lang="sk-SK" altLang="en-US" sz="2400" b="1" dirty="0"/>
              <a:t>vklad</a:t>
            </a:r>
            <a:r>
              <a:rPr lang="sk-SK" altLang="en-US" sz="2400" dirty="0"/>
              <a:t> min. </a:t>
            </a:r>
            <a:r>
              <a:rPr lang="sk-SK" altLang="en-US" sz="2400" b="1" dirty="0" smtClean="0"/>
              <a:t>250,- € </a:t>
            </a:r>
            <a:r>
              <a:rPr lang="sk-SK" altLang="en-US" sz="2400" dirty="0"/>
              <a:t>ručia do výšky </a:t>
            </a:r>
            <a:r>
              <a:rPr lang="sk-SK" altLang="en-US" sz="2400" dirty="0" smtClean="0"/>
              <a:t>nesplateného </a:t>
            </a:r>
            <a:r>
              <a:rPr lang="sk-SK" altLang="en-US" sz="2400" dirty="0"/>
              <a:t>vkladu zapísaného v OR</a:t>
            </a:r>
          </a:p>
          <a:p>
            <a:pPr>
              <a:spcBef>
                <a:spcPts val="300"/>
              </a:spcBef>
              <a:buNone/>
            </a:pPr>
            <a:r>
              <a:rPr lang="sk-SK" altLang="en-US" sz="2400" b="1" dirty="0"/>
              <a:t>Vznik</a:t>
            </a:r>
            <a:r>
              <a:rPr lang="sk-SK" altLang="en-US" sz="2400" b="1" dirty="0" smtClean="0"/>
              <a:t>:  spoločenská zmluva - </a:t>
            </a:r>
            <a:r>
              <a:rPr lang="sk-SK" altLang="en-US" sz="2400" b="1" dirty="0"/>
              <a:t>zápis do OR</a:t>
            </a:r>
            <a:endParaRPr lang="sk-SK" altLang="en-US" sz="2400" dirty="0"/>
          </a:p>
          <a:p>
            <a:pPr>
              <a:spcBef>
                <a:spcPts val="300"/>
              </a:spcBef>
              <a:buNone/>
            </a:pPr>
            <a:r>
              <a:rPr lang="sk-SK" altLang="en-US" sz="2400" dirty="0"/>
              <a:t>názov + sídlo, spoločníci, predmet podnikania, </a:t>
            </a:r>
          </a:p>
          <a:p>
            <a:pPr>
              <a:spcBef>
                <a:spcPts val="300"/>
              </a:spcBef>
              <a:buNone/>
            </a:pPr>
            <a:r>
              <a:rPr lang="sk-SK" altLang="en-US" sz="2400" dirty="0"/>
              <a:t>komanditista + komplementár, vklad komanditistu</a:t>
            </a:r>
            <a:endParaRPr lang="sk-SK" altLang="en-US" sz="2400" b="1" dirty="0"/>
          </a:p>
          <a:p>
            <a:pPr>
              <a:spcBef>
                <a:spcPct val="0"/>
              </a:spcBef>
              <a:buNone/>
            </a:pPr>
            <a:endParaRPr lang="sk-SK" altLang="en-US" sz="2400" b="1" dirty="0" smtClean="0"/>
          </a:p>
          <a:p>
            <a:pPr>
              <a:spcBef>
                <a:spcPct val="0"/>
              </a:spcBef>
              <a:buNone/>
            </a:pPr>
            <a:r>
              <a:rPr lang="sk-SK" altLang="en-US" sz="2400" b="1" dirty="0" smtClean="0"/>
              <a:t>Základné imanie: </a:t>
            </a:r>
            <a:r>
              <a:rPr lang="sk-SK" altLang="en-US" sz="2400" dirty="0" smtClean="0"/>
              <a:t>min 250 € (povinný vklad komanditistu)</a:t>
            </a:r>
            <a:endParaRPr lang="sk-SK" altLang="en-US" sz="2400" dirty="0"/>
          </a:p>
          <a:p>
            <a:pPr>
              <a:spcBef>
                <a:spcPct val="0"/>
              </a:spcBef>
              <a:buNone/>
            </a:pPr>
            <a:r>
              <a:rPr lang="sk-SK" altLang="en-US" sz="2400" b="1" dirty="0"/>
              <a:t>Ručenie: </a:t>
            </a:r>
            <a:r>
              <a:rPr lang="sk-SK" altLang="en-US" sz="2400" b="1" i="1" dirty="0"/>
              <a:t>spoločnosť /komplementár /komanditista </a:t>
            </a:r>
            <a:endParaRPr lang="sk-SK" altLang="en-US" sz="2400" b="1" dirty="0"/>
          </a:p>
          <a:p>
            <a:pPr>
              <a:spcBef>
                <a:spcPct val="0"/>
              </a:spcBef>
              <a:buNone/>
            </a:pPr>
            <a:r>
              <a:rPr lang="sk-SK" altLang="en-US" sz="2400" b="1" dirty="0"/>
              <a:t>Delenie zisku: </a:t>
            </a:r>
            <a:r>
              <a:rPr lang="sk-SK" altLang="en-US" sz="2400" dirty="0"/>
              <a:t>(</a:t>
            </a:r>
            <a:r>
              <a:rPr lang="sk-SK" altLang="en-US" sz="2400" dirty="0" err="1" smtClean="0"/>
              <a:t>Obch.Z</a:t>
            </a:r>
            <a:r>
              <a:rPr lang="sk-SK" altLang="en-US" sz="2400" dirty="0"/>
              <a:t>) </a:t>
            </a:r>
            <a:r>
              <a:rPr lang="sk-SK" altLang="en-US" sz="2400" dirty="0" err="1"/>
              <a:t>al</a:t>
            </a:r>
            <a:r>
              <a:rPr lang="sk-SK" altLang="en-US" sz="2400" dirty="0"/>
              <a:t> spoločenská zmluva </a:t>
            </a:r>
            <a:endParaRPr lang="sk-SK" altLang="en-US" sz="2400" b="1" dirty="0"/>
          </a:p>
          <a:p>
            <a:pPr>
              <a:spcBef>
                <a:spcPct val="0"/>
              </a:spcBef>
              <a:buNone/>
            </a:pPr>
            <a:r>
              <a:rPr lang="sk-SK" altLang="en-US" sz="2400" b="1" dirty="0"/>
              <a:t>Likvidačný zostatok:</a:t>
            </a:r>
            <a:r>
              <a:rPr lang="sk-SK" altLang="en-US" sz="2400" dirty="0"/>
              <a:t> (</a:t>
            </a:r>
            <a:r>
              <a:rPr lang="sk-SK" altLang="en-US" sz="2400" dirty="0" err="1" smtClean="0"/>
              <a:t>Obch.Z</a:t>
            </a:r>
            <a:r>
              <a:rPr lang="sk-SK" altLang="en-US" sz="2400" dirty="0"/>
              <a:t>) </a:t>
            </a:r>
            <a:r>
              <a:rPr lang="sk-SK" altLang="en-US" sz="2400" dirty="0" err="1"/>
              <a:t>al</a:t>
            </a:r>
            <a:r>
              <a:rPr lang="sk-SK" altLang="en-US" sz="2400" dirty="0"/>
              <a:t> spoločenská zmluva</a:t>
            </a:r>
            <a:endParaRPr lang="sk-SK" altLang="en-US" sz="2400" b="1" dirty="0"/>
          </a:p>
          <a:p>
            <a:pPr>
              <a:spcBef>
                <a:spcPct val="0"/>
              </a:spcBef>
              <a:buNone/>
            </a:pPr>
            <a:endParaRPr lang="sk-SK" altLang="en-US" sz="2400" b="1" dirty="0"/>
          </a:p>
          <a:p>
            <a:pPr>
              <a:spcBef>
                <a:spcPct val="0"/>
              </a:spcBef>
              <a:buNone/>
            </a:pPr>
            <a:r>
              <a:rPr lang="sk-SK" altLang="en-US" sz="2400" b="1" dirty="0" smtClean="0"/>
              <a:t>Riadenie (Obchodné vedenie): </a:t>
            </a:r>
            <a:r>
              <a:rPr lang="sk-SK" altLang="en-US" sz="2400" b="1" dirty="0"/>
              <a:t>štatutárny orgán: komplementári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k-SK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2985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KOMANDITNÁ </a:t>
            </a:r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SPOLOČNOSŤ</a:t>
            </a:r>
            <a:endParaRPr lang="sk-SK" sz="28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altLang="sk-SK" sz="2400" b="1" dirty="0"/>
              <a:t>Zisk</a:t>
            </a:r>
            <a:r>
              <a:rPr lang="sk-SK" altLang="sk-SK" sz="2400" dirty="0"/>
              <a:t> ako celok sa </a:t>
            </a:r>
            <a:r>
              <a:rPr lang="sk-SK" altLang="sk-SK" sz="2400" b="1" dirty="0"/>
              <a:t>nezdaňuje</a:t>
            </a:r>
          </a:p>
          <a:p>
            <a:endParaRPr lang="sk-SK" altLang="sk-SK" sz="2400" b="1" dirty="0"/>
          </a:p>
          <a:p>
            <a:r>
              <a:rPr lang="sk-SK" altLang="sk-SK" sz="2400" dirty="0"/>
              <a:t>Podľa </a:t>
            </a:r>
            <a:r>
              <a:rPr lang="sk-SK" altLang="sk-SK" sz="2400" b="1" dirty="0" err="1" smtClean="0"/>
              <a:t>Obch.Z</a:t>
            </a:r>
            <a:r>
              <a:rPr lang="sk-SK" altLang="sk-SK" sz="2400" dirty="0" smtClean="0"/>
              <a:t> </a:t>
            </a:r>
            <a:r>
              <a:rPr lang="sk-SK" altLang="sk-SK" sz="2400" dirty="0"/>
              <a:t>sa rozdelí </a:t>
            </a:r>
            <a:r>
              <a:rPr lang="sk-SK" altLang="sk-SK" sz="2400" b="1" dirty="0"/>
              <a:t>rovným dielom</a:t>
            </a:r>
            <a:r>
              <a:rPr lang="sk-SK" altLang="sk-SK" sz="2400" dirty="0"/>
              <a:t> </a:t>
            </a:r>
            <a:r>
              <a:rPr lang="sk-SK" altLang="sk-SK" sz="2400" dirty="0" smtClean="0"/>
              <a:t>(na polovicu) medzi </a:t>
            </a:r>
            <a:r>
              <a:rPr lang="sk-SK" altLang="sk-SK" sz="2400" dirty="0"/>
              <a:t>skupinu komplementárov a komanditistov, v skupine </a:t>
            </a:r>
            <a:r>
              <a:rPr lang="sk-SK" altLang="sk-SK" sz="2400" b="1" dirty="0"/>
              <a:t>komplementárov  sa </a:t>
            </a:r>
            <a:r>
              <a:rPr lang="sk-SK" altLang="sk-SK" sz="2400" b="1" dirty="0" smtClean="0"/>
              <a:t>podľa </a:t>
            </a:r>
            <a:r>
              <a:rPr lang="sk-SK" altLang="sk-SK" sz="2400" b="1" dirty="0" err="1" smtClean="0"/>
              <a:t>Obch</a:t>
            </a:r>
            <a:r>
              <a:rPr lang="sk-SK" altLang="sk-SK" sz="2400" b="1" dirty="0" smtClean="0"/>
              <a:t> Z. delí </a:t>
            </a:r>
            <a:r>
              <a:rPr lang="sk-SK" altLang="sk-SK" sz="2400" b="1" dirty="0"/>
              <a:t>rovným dielom</a:t>
            </a:r>
            <a:r>
              <a:rPr lang="sk-SK" altLang="sk-SK" sz="2400" dirty="0"/>
              <a:t>, v skupine </a:t>
            </a:r>
            <a:r>
              <a:rPr lang="sk-SK" altLang="sk-SK" sz="2400" b="1" dirty="0"/>
              <a:t>komanditisto</a:t>
            </a:r>
            <a:r>
              <a:rPr lang="sk-SK" altLang="sk-SK" sz="2400" dirty="0"/>
              <a:t>v podľa výšky </a:t>
            </a:r>
            <a:r>
              <a:rPr lang="sk-SK" altLang="sk-SK" sz="2400" b="1" dirty="0"/>
              <a:t>splatených kapitálových vkladov</a:t>
            </a:r>
            <a:r>
              <a:rPr lang="sk-SK" altLang="sk-SK" sz="2400" dirty="0"/>
              <a:t>. </a:t>
            </a:r>
            <a:r>
              <a:rPr lang="sk-SK" altLang="sk-SK" sz="2400" dirty="0" smtClean="0"/>
              <a:t>(ak sa v spol. zmluve dohodne iný spôsob delenia zisku, postupuje sa podľa spol. zmluvy)</a:t>
            </a:r>
            <a:endParaRPr lang="sk-SK" altLang="sk-SK" sz="2400" dirty="0"/>
          </a:p>
        </p:txBody>
      </p:sp>
      <p:sp>
        <p:nvSpPr>
          <p:cNvPr id="4" name="Obdĺžnik 3"/>
          <p:cNvSpPr/>
          <p:nvPr/>
        </p:nvSpPr>
        <p:spPr>
          <a:xfrm>
            <a:off x="5933936" y="324433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en-US" b="1" dirty="0"/>
              <a:t>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814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6745" y="425612"/>
            <a:ext cx="10515600" cy="1325563"/>
          </a:xfrm>
        </p:spPr>
        <p:txBody>
          <a:bodyPr>
            <a:normAutofit/>
          </a:bodyPr>
          <a:lstStyle/>
          <a:p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 - KOMANDITNÁ SPOLOČNOSŤ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/>
              <a:t>Komanditnú spoločnosť LAMET založili dvaja komplementári a dvaja komanditisti.  Komplementári splatili kapitálové vklady na 80 % a komanditista </a:t>
            </a:r>
            <a:r>
              <a:rPr lang="sk-SK" sz="2000" dirty="0" err="1"/>
              <a:t>Kmeťo</a:t>
            </a:r>
            <a:r>
              <a:rPr lang="sk-SK" sz="2000" dirty="0"/>
              <a:t> splatil vklad na 70 % (všetci  v súlade so spoločenskou zmluvou). Spoločnosť dosiahla v prvom roku zisk pred zdanením vo výške 32 000 €.</a:t>
            </a:r>
          </a:p>
          <a:p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36877"/>
              </p:ext>
            </p:extLst>
          </p:nvPr>
        </p:nvGraphicFramePr>
        <p:xfrm>
          <a:off x="1329180" y="2742252"/>
          <a:ext cx="9606675" cy="2697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6060">
                  <a:extLst>
                    <a:ext uri="{9D8B030D-6E8A-4147-A177-3AD203B41FA5}">
                      <a16:colId xmlns:a16="http://schemas.microsoft.com/office/drawing/2014/main" val="597372652"/>
                    </a:ext>
                  </a:extLst>
                </a:gridCol>
                <a:gridCol w="1374011">
                  <a:extLst>
                    <a:ext uri="{9D8B030D-6E8A-4147-A177-3AD203B41FA5}">
                      <a16:colId xmlns:a16="http://schemas.microsoft.com/office/drawing/2014/main" val="1133806656"/>
                    </a:ext>
                  </a:extLst>
                </a:gridCol>
                <a:gridCol w="3038192">
                  <a:extLst>
                    <a:ext uri="{9D8B030D-6E8A-4147-A177-3AD203B41FA5}">
                      <a16:colId xmlns:a16="http://schemas.microsoft.com/office/drawing/2014/main" val="796198434"/>
                    </a:ext>
                  </a:extLst>
                </a:gridCol>
                <a:gridCol w="2428412">
                  <a:extLst>
                    <a:ext uri="{9D8B030D-6E8A-4147-A177-3AD203B41FA5}">
                      <a16:colId xmlns:a16="http://schemas.microsoft.com/office/drawing/2014/main" val="88805282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</a:rPr>
                        <a:t>Spoločník</a:t>
                      </a:r>
                      <a:endParaRPr lang="sk-SK" sz="1800" b="1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64770" marB="6477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</a:rPr>
                        <a:t>Kapitálový vklad podľa spoločenskej zmluvy (v €)</a:t>
                      </a:r>
                      <a:endParaRPr lang="sk-SK" sz="1800" b="1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64770" marB="647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</a:rPr>
                        <a:t>Hodnota </a:t>
                      </a:r>
                      <a:r>
                        <a:rPr lang="sk-SK" sz="1800" b="1" dirty="0" smtClean="0">
                          <a:effectLst/>
                        </a:rPr>
                        <a:t>súkromného majetku (v</a:t>
                      </a:r>
                      <a:r>
                        <a:rPr lang="sk-SK" sz="1800" b="1" dirty="0">
                          <a:effectLst/>
                        </a:rPr>
                        <a:t> €)</a:t>
                      </a:r>
                      <a:endParaRPr lang="sk-SK" sz="1800" b="1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64770" marB="64770" anchor="ctr"/>
                </a:tc>
                <a:extLst>
                  <a:ext uri="{0D108BD9-81ED-4DB2-BD59-A6C34878D82A}">
                    <a16:rowId xmlns:a16="http://schemas.microsoft.com/office/drawing/2014/main" val="50508571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Komplementári</a:t>
                      </a:r>
                      <a:endParaRPr lang="sk-SK" sz="18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64770" marB="647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Zelina</a:t>
                      </a:r>
                      <a:endParaRPr lang="sk-SK" sz="180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64770" marB="647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5 000,–</a:t>
                      </a:r>
                      <a:endParaRPr lang="sk-SK" sz="18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252095" marT="64770" marB="647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30 000,–</a:t>
                      </a:r>
                      <a:endParaRPr lang="sk-SK" sz="18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215900" marT="64770" marB="64770" anchor="ctr"/>
                </a:tc>
                <a:extLst>
                  <a:ext uri="{0D108BD9-81ED-4DB2-BD59-A6C34878D82A}">
                    <a16:rowId xmlns:a16="http://schemas.microsoft.com/office/drawing/2014/main" val="38874541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Čilská</a:t>
                      </a:r>
                      <a:endParaRPr lang="sk-SK" sz="180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64770" marB="647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3 200,–</a:t>
                      </a:r>
                      <a:endParaRPr lang="sk-SK" sz="18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252095" marT="64770" marB="647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26 000,–</a:t>
                      </a:r>
                      <a:endParaRPr lang="sk-SK" sz="18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215900" marT="64770" marB="64770" anchor="ctr"/>
                </a:tc>
                <a:extLst>
                  <a:ext uri="{0D108BD9-81ED-4DB2-BD59-A6C34878D82A}">
                    <a16:rowId xmlns:a16="http://schemas.microsoft.com/office/drawing/2014/main" val="222621582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Komanditisti</a:t>
                      </a:r>
                      <a:endParaRPr lang="sk-SK" sz="18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64770" marB="647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err="1">
                          <a:effectLst/>
                        </a:rPr>
                        <a:t>Boldišová</a:t>
                      </a:r>
                      <a:endParaRPr lang="sk-SK" sz="18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64770" marB="647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1 600,–</a:t>
                      </a:r>
                      <a:endParaRPr lang="sk-SK" sz="18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252095" marT="64770" marB="647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–</a:t>
                      </a:r>
                      <a:endParaRPr lang="sk-SK" sz="18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107950" marR="107950" marT="64770" marB="64770" anchor="ctr"/>
                </a:tc>
                <a:extLst>
                  <a:ext uri="{0D108BD9-81ED-4DB2-BD59-A6C34878D82A}">
                    <a16:rowId xmlns:a16="http://schemas.microsoft.com/office/drawing/2014/main" val="40364654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Kmeťo</a:t>
                      </a:r>
                      <a:endParaRPr lang="sk-SK" sz="180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64770" marB="647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2 500,–</a:t>
                      </a:r>
                      <a:endParaRPr lang="sk-SK" sz="18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252095" marT="64770" marB="647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–</a:t>
                      </a:r>
                      <a:endParaRPr lang="sk-SK" sz="1800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107950" marR="107950" marT="64770" marB="64770" anchor="ctr"/>
                </a:tc>
                <a:extLst>
                  <a:ext uri="{0D108BD9-81ED-4DB2-BD59-A6C34878D82A}">
                    <a16:rowId xmlns:a16="http://schemas.microsoft.com/office/drawing/2014/main" val="344240605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</a:rPr>
                        <a:t>Spolu</a:t>
                      </a:r>
                      <a:endParaRPr lang="sk-SK" sz="1800" b="1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44450" marT="64770" marB="6477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</a:rPr>
                        <a:t>12 300,–</a:t>
                      </a:r>
                      <a:endParaRPr lang="sk-SK" sz="1800" b="1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252095" marT="64770" marB="647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effectLst/>
                        </a:rPr>
                        <a:t>56 000,–</a:t>
                      </a:r>
                      <a:endParaRPr lang="sk-SK" sz="1800" b="1" dirty="0">
                        <a:solidFill>
                          <a:srgbClr val="000000"/>
                        </a:solidFill>
                        <a:effectLst/>
                        <a:latin typeface="ITC New Baskerville EE"/>
                        <a:ea typeface="Times New Roman" panose="02020603050405020304" pitchFamily="18" charset="0"/>
                        <a:cs typeface="ITC New Baskerville EE"/>
                      </a:endParaRPr>
                    </a:p>
                  </a:txBody>
                  <a:tcPr marL="44450" marR="215900" marT="64770" marB="64770" anchor="ctr"/>
                </a:tc>
                <a:extLst>
                  <a:ext uri="{0D108BD9-81ED-4DB2-BD59-A6C34878D82A}">
                    <a16:rowId xmlns:a16="http://schemas.microsoft.com/office/drawing/2014/main" val="2566685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98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 - </a:t>
            </a:r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KOMANDITNÁ SPOLOČNOSŤ          </a:t>
            </a:r>
            <a:endParaRPr lang="sk-SK" sz="28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i="1" dirty="0"/>
              <a:t>Úlohy</a:t>
            </a:r>
          </a:p>
          <a:p>
            <a:r>
              <a:rPr lang="sk-SK" sz="2400" dirty="0"/>
              <a:t>1. Vypočítajte podiely na zisku každého spoločníka v danom roku, ak spoločenská zmluva neupravuje spôsob rozdelenia zisku</a:t>
            </a:r>
            <a:r>
              <a:rPr lang="sk-SK" sz="2400" dirty="0" smtClean="0"/>
              <a:t>.(čiže podľa Obch. Z.)</a:t>
            </a:r>
            <a:endParaRPr lang="sk-SK" sz="2400" dirty="0"/>
          </a:p>
          <a:p>
            <a:r>
              <a:rPr lang="sk-SK" sz="2400" dirty="0"/>
              <a:t>2. Vypočítajte podiely na zisku každého spoločníka v danom roku, ak spoločenská zmluva určuje rozdelenie zisku medzi skupinami podľa Obchodného zákonníka a vnútri skupín podľa splatených kapitálových vkladov.</a:t>
            </a:r>
          </a:p>
          <a:p>
            <a:r>
              <a:rPr lang="sk-SK" sz="2400" dirty="0"/>
              <a:t>3. Vypočítajte podiely na zisku každého spoločníka v danom roku, ak spoločenská zmluva určuje rozdelenie zisku medzi skupinami, ako aj vnútri skupín podľa ručenia súkromným majetkom a výšky splatených kapitálových vkladov ku dňu delenia zisku.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809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Rozdiel personálne a kapitálové spoločnosti</a:t>
            </a:r>
            <a:endParaRPr lang="sk-SK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864395"/>
              </p:ext>
            </p:extLst>
          </p:nvPr>
        </p:nvGraphicFramePr>
        <p:xfrm>
          <a:off x="2013528" y="1616364"/>
          <a:ext cx="5361020" cy="467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kument" r:id="rId3" imgW="6298194" imgH="5841948" progId="Word.Document.8">
                  <p:embed/>
                </p:oleObj>
              </mc:Choice>
              <mc:Fallback>
                <p:oleObj name="Dokument" r:id="rId3" imgW="6298194" imgH="5841948" progId="Word.Document.8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528" y="1616364"/>
                        <a:ext cx="5361020" cy="46714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38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0698" y="281998"/>
            <a:ext cx="10515600" cy="1325563"/>
          </a:xfrm>
        </p:spPr>
        <p:txBody>
          <a:bodyPr>
            <a:normAutofit/>
          </a:bodyPr>
          <a:lstStyle/>
          <a:p>
            <a:r>
              <a:rPr lang="sk-SK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Podnik, podstata, </a:t>
            </a:r>
            <a:r>
              <a:rPr lang="sk-SK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okolie. </a:t>
            </a:r>
            <a:endParaRPr lang="sk-SK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sk-SK" altLang="en-US" b="1" u="sng" dirty="0"/>
              <a:t>Podnikateľ</a:t>
            </a:r>
            <a:r>
              <a:rPr lang="sk-SK" altLang="en-US" b="1" dirty="0"/>
              <a:t>  </a:t>
            </a:r>
            <a:r>
              <a:rPr lang="sk-SK" altLang="en-US" dirty="0"/>
              <a:t>je osoba:                              (</a:t>
            </a:r>
            <a:r>
              <a:rPr lang="sk-SK" altLang="en-US" dirty="0" err="1" smtClean="0"/>
              <a:t>Obch.Z</a:t>
            </a:r>
            <a:r>
              <a:rPr lang="sk-SK" altLang="en-US" dirty="0" smtClean="0"/>
              <a:t> </a:t>
            </a:r>
            <a:r>
              <a:rPr lang="sk-SK" altLang="en-US" dirty="0"/>
              <a:t>§ 2, ods. 2)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»   zapísaná v obchodnom registri </a:t>
            </a:r>
            <a:r>
              <a:rPr lang="sk-SK" altLang="en-US" dirty="0" smtClean="0"/>
              <a:t>(PO) </a:t>
            </a:r>
            <a:endParaRPr lang="sk-SK" altLang="en-US" dirty="0"/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»   ktorá podniká na základe živnostenského </a:t>
            </a:r>
            <a:r>
              <a:rPr lang="sk-SK" altLang="en-US" dirty="0" smtClean="0"/>
              <a:t>oprávnenia (FO)</a:t>
            </a:r>
            <a:endParaRPr lang="sk-SK" altLang="en-US" dirty="0"/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»   ktorá podniká na základe iného než živnostenského podnikania (podľa osobitných predpisov – advokát, lekár</a:t>
            </a:r>
            <a:r>
              <a:rPr lang="sk-SK" altLang="en-US" dirty="0" smtClean="0"/>
              <a:t>) </a:t>
            </a:r>
            <a:endParaRPr lang="sk-SK" altLang="en-US" dirty="0"/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»   FO, ktorá vykonáva poľnohospodársku výrobu a je zapísaná do evidencie podľa osobitného  predpisu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175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Podnik, podstata, </a:t>
            </a:r>
            <a:r>
              <a:rPr lang="sk-SK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okolie </a:t>
            </a:r>
            <a:endParaRPr lang="sk-SK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sk-SK" altLang="en-US" b="1" u="sng" dirty="0" smtClean="0"/>
              <a:t>Podnik</a:t>
            </a:r>
            <a:r>
              <a:rPr lang="sk-SK" altLang="en-US" b="1" u="sng" dirty="0"/>
              <a:t>:</a:t>
            </a:r>
            <a:r>
              <a:rPr lang="sk-SK" altLang="en-US" dirty="0"/>
              <a:t>                                               (</a:t>
            </a:r>
            <a:r>
              <a:rPr lang="sk-SK" altLang="en-US" dirty="0" err="1" smtClean="0"/>
              <a:t>Obch.Z</a:t>
            </a:r>
            <a:r>
              <a:rPr lang="sk-SK" altLang="en-US" dirty="0" smtClean="0"/>
              <a:t> </a:t>
            </a:r>
            <a:r>
              <a:rPr lang="sk-SK" altLang="en-US" dirty="0"/>
              <a:t>§ 5, ods. 1)</a:t>
            </a:r>
          </a:p>
          <a:p>
            <a:pPr>
              <a:buNone/>
            </a:pPr>
            <a:r>
              <a:rPr lang="sk-SK" altLang="en-US" dirty="0"/>
              <a:t>  » súbor hmotných, osobných a nehmotných zložiek podnikania, ktoré patria podnikateľovi a slúžia na prevádzkovanie </a:t>
            </a:r>
            <a:r>
              <a:rPr lang="sk-SK" altLang="en-US" dirty="0" smtClean="0"/>
              <a:t>podniku (podnikanie). </a:t>
            </a:r>
            <a:endParaRPr lang="sk-SK" altLang="en-US" dirty="0"/>
          </a:p>
          <a:p>
            <a:pPr>
              <a:lnSpc>
                <a:spcPct val="80000"/>
              </a:lnSpc>
              <a:buNone/>
            </a:pPr>
            <a:r>
              <a:rPr lang="sk-SK" altLang="en-US" b="1" u="sng" dirty="0"/>
              <a:t>K podniku</a:t>
            </a:r>
            <a:r>
              <a:rPr lang="sk-SK" altLang="en-US" b="1" dirty="0"/>
              <a:t> patria:</a:t>
            </a:r>
            <a:r>
              <a:rPr lang="sk-SK" altLang="en-US" dirty="0"/>
              <a:t>                            </a:t>
            </a:r>
            <a:r>
              <a:rPr lang="sk-SK" altLang="en-US" dirty="0" smtClean="0"/>
              <a:t>  </a:t>
            </a:r>
            <a:r>
              <a:rPr lang="sk-SK" altLang="en-US" dirty="0"/>
              <a:t>(</a:t>
            </a:r>
            <a:r>
              <a:rPr lang="sk-SK" altLang="en-US" dirty="0" err="1" smtClean="0"/>
              <a:t>Obch.Z</a:t>
            </a:r>
            <a:r>
              <a:rPr lang="sk-SK" altLang="en-US" dirty="0" smtClean="0"/>
              <a:t> </a:t>
            </a:r>
            <a:r>
              <a:rPr lang="sk-SK" altLang="en-US" dirty="0"/>
              <a:t>§ 5, ods. 1)</a:t>
            </a:r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- </a:t>
            </a:r>
            <a:r>
              <a:rPr lang="sk-SK" altLang="en-US" dirty="0" smtClean="0"/>
              <a:t>veci, práva a  </a:t>
            </a:r>
            <a:r>
              <a:rPr lang="sk-SK" altLang="en-US" dirty="0"/>
              <a:t>iné majetkové hodnoty</a:t>
            </a:r>
            <a:endParaRPr lang="sk-SK" altLang="en-US" b="1" u="sng" dirty="0"/>
          </a:p>
          <a:p>
            <a:pPr>
              <a:lnSpc>
                <a:spcPct val="80000"/>
              </a:lnSpc>
              <a:buNone/>
            </a:pPr>
            <a:endParaRPr lang="sk-SK" altLang="en-US" b="1" u="sng" dirty="0" smtClean="0"/>
          </a:p>
          <a:p>
            <a:pPr>
              <a:lnSpc>
                <a:spcPct val="80000"/>
              </a:lnSpc>
              <a:buNone/>
            </a:pPr>
            <a:r>
              <a:rPr lang="sk-SK" altLang="en-US" b="1" u="sng" dirty="0" smtClean="0"/>
              <a:t>Všeobecná </a:t>
            </a:r>
            <a:r>
              <a:rPr lang="sk-SK" altLang="en-US" b="1" u="sng" dirty="0"/>
              <a:t>definícia podniku:</a:t>
            </a:r>
            <a:endParaRPr lang="sk-SK" altLang="en-US" dirty="0"/>
          </a:p>
          <a:p>
            <a:pPr>
              <a:lnSpc>
                <a:spcPct val="80000"/>
              </a:lnSpc>
              <a:buNone/>
            </a:pPr>
            <a:r>
              <a:rPr lang="sk-SK" altLang="en-US" dirty="0"/>
              <a:t> » ekonomicky a právne samostatná jednotka  založená na podnikanie</a:t>
            </a:r>
            <a:endParaRPr lang="sk-SK" altLang="en-US" u="sng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864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Všeobecné okolie podniku</a:t>
            </a:r>
            <a:endParaRPr lang="sk-SK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9731" y="1877542"/>
            <a:ext cx="6734644" cy="43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Podnik – vznik, založenie, typológia </a:t>
            </a:r>
            <a:endParaRPr lang="sk-SK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altLang="en-US" b="1" i="1" dirty="0">
                <a:solidFill>
                  <a:schemeClr val="accent6">
                    <a:lumMod val="75000"/>
                  </a:schemeClr>
                </a:solidFill>
              </a:rPr>
              <a:t>Podniky podľa právnej formy:</a:t>
            </a:r>
            <a:endParaRPr lang="sk-SK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sk-SK" altLang="en-US" b="1" dirty="0"/>
              <a:t> </a:t>
            </a:r>
            <a:r>
              <a:rPr lang="sk-SK" altLang="en-US" b="1" dirty="0" smtClean="0"/>
              <a:t> </a:t>
            </a:r>
            <a:r>
              <a:rPr lang="sk-SK" altLang="en-US" b="1" dirty="0"/>
              <a:t>□ podnik jednotlivca</a:t>
            </a:r>
            <a:r>
              <a:rPr lang="sk-SK" altLang="en-US" dirty="0"/>
              <a:t> </a:t>
            </a:r>
            <a:r>
              <a:rPr lang="sk-SK" altLang="en-US" dirty="0" smtClean="0"/>
              <a:t>– </a:t>
            </a:r>
            <a:r>
              <a:rPr lang="sk-SK" altLang="en-US" i="1" dirty="0" smtClean="0"/>
              <a:t>živnosť – Živnostenský zákon 455/1991 </a:t>
            </a:r>
            <a:r>
              <a:rPr lang="sk-SK" altLang="en-US" i="1" dirty="0" err="1" smtClean="0"/>
              <a:t>Zb.z</a:t>
            </a:r>
            <a:r>
              <a:rPr lang="sk-SK" altLang="en-US" i="1" dirty="0" smtClean="0"/>
              <a:t>  v znení najnovších predpisov</a:t>
            </a:r>
            <a:endParaRPr lang="sk-SK" altLang="en-US" b="1" dirty="0"/>
          </a:p>
          <a:p>
            <a:pPr>
              <a:buNone/>
            </a:pPr>
            <a:r>
              <a:rPr lang="sk-SK" altLang="en-US" b="1" dirty="0"/>
              <a:t> □ obchodné spoločnosti	 </a:t>
            </a:r>
            <a:r>
              <a:rPr lang="sk-SK" altLang="en-US" b="1" dirty="0" smtClean="0"/>
              <a:t>- </a:t>
            </a:r>
            <a:r>
              <a:rPr lang="sk-SK" altLang="en-US" dirty="0" smtClean="0"/>
              <a:t>Obchodný zákonník 513/1991 </a:t>
            </a:r>
            <a:r>
              <a:rPr lang="sk-SK" altLang="en-US" dirty="0" err="1" smtClean="0"/>
              <a:t>Zb.z</a:t>
            </a:r>
            <a:r>
              <a:rPr lang="sk-SK" altLang="en-US" dirty="0" smtClean="0"/>
              <a:t>. v znení najnovších predpisov</a:t>
            </a:r>
            <a:r>
              <a:rPr lang="sk-SK" altLang="en-US" b="1" dirty="0"/>
              <a:t>	</a:t>
            </a:r>
            <a:endParaRPr lang="sk-SK" altLang="en-US" i="1" dirty="0"/>
          </a:p>
          <a:p>
            <a:pPr>
              <a:buNone/>
            </a:pPr>
            <a:r>
              <a:rPr lang="sk-SK" altLang="en-US" i="1" dirty="0"/>
              <a:t>        personálne – </a:t>
            </a:r>
            <a:r>
              <a:rPr lang="sk-SK" altLang="en-US" i="1" dirty="0" err="1"/>
              <a:t>v.o.s</a:t>
            </a:r>
            <a:r>
              <a:rPr lang="sk-SK" altLang="en-US" i="1" dirty="0"/>
              <a:t>, </a:t>
            </a:r>
            <a:r>
              <a:rPr lang="sk-SK" altLang="en-US" i="1" dirty="0" err="1"/>
              <a:t>k.s</a:t>
            </a:r>
            <a:r>
              <a:rPr lang="sk-SK" altLang="en-US" i="1" dirty="0"/>
              <a:t>. </a:t>
            </a:r>
          </a:p>
          <a:p>
            <a:pPr>
              <a:buNone/>
            </a:pPr>
            <a:r>
              <a:rPr lang="sk-SK" altLang="en-US" i="1" dirty="0"/>
              <a:t>        kapitálové – </a:t>
            </a:r>
            <a:r>
              <a:rPr lang="sk-SK" altLang="en-US" i="1" dirty="0" err="1"/>
              <a:t>s.r.o</a:t>
            </a:r>
            <a:r>
              <a:rPr lang="sk-SK" altLang="en-US" i="1" dirty="0"/>
              <a:t>., </a:t>
            </a:r>
            <a:r>
              <a:rPr lang="sk-SK" altLang="en-US" i="1" dirty="0" err="1"/>
              <a:t>a.s</a:t>
            </a:r>
            <a:r>
              <a:rPr lang="sk-SK" altLang="en-US" i="1" dirty="0"/>
              <a:t>.</a:t>
            </a:r>
            <a:endParaRPr lang="sk-SK" altLang="en-US" b="1" dirty="0"/>
          </a:p>
          <a:p>
            <a:pPr>
              <a:buNone/>
            </a:pPr>
            <a:r>
              <a:rPr lang="sk-SK" altLang="en-US" b="1" dirty="0"/>
              <a:t> □ </a:t>
            </a:r>
            <a:r>
              <a:rPr lang="sk-SK" altLang="en-US" b="1" dirty="0" smtClean="0"/>
              <a:t>družstvo  - </a:t>
            </a:r>
            <a:r>
              <a:rPr lang="sk-SK" altLang="en-US" dirty="0" smtClean="0"/>
              <a:t>osobitná forma – (</a:t>
            </a:r>
            <a:r>
              <a:rPr lang="sk-SK" altLang="en-US" dirty="0" err="1" smtClean="0"/>
              <a:t>Obch.Z</a:t>
            </a:r>
            <a:r>
              <a:rPr lang="sk-SK" altLang="en-US" dirty="0" smtClean="0"/>
              <a:t>)</a:t>
            </a:r>
            <a:endParaRPr lang="sk-SK" alt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40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Kritéria výberu právnej formy podnikania</a:t>
            </a:r>
            <a:endParaRPr lang="sk-SK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altLang="en-US" b="1" dirty="0"/>
              <a:t>□ </a:t>
            </a:r>
            <a:r>
              <a:rPr lang="sk-SK" altLang="en-US" dirty="0" smtClean="0"/>
              <a:t>spôsob </a:t>
            </a:r>
            <a:r>
              <a:rPr lang="sk-SK" altLang="en-US" dirty="0"/>
              <a:t>a rozsah ručenia</a:t>
            </a:r>
          </a:p>
          <a:p>
            <a:pPr>
              <a:buNone/>
            </a:pPr>
            <a:r>
              <a:rPr lang="sk-SK" altLang="en-US" b="1" dirty="0"/>
              <a:t>□</a:t>
            </a:r>
            <a:r>
              <a:rPr lang="sk-SK" altLang="en-US" dirty="0"/>
              <a:t> flexibilita organizačnej štruktúry</a:t>
            </a:r>
          </a:p>
          <a:p>
            <a:pPr>
              <a:buNone/>
            </a:pPr>
            <a:r>
              <a:rPr lang="sk-SK" altLang="en-US" b="1" dirty="0"/>
              <a:t>□</a:t>
            </a:r>
            <a:r>
              <a:rPr lang="sk-SK" altLang="en-US" dirty="0"/>
              <a:t> účasť na riadení</a:t>
            </a:r>
          </a:p>
          <a:p>
            <a:pPr>
              <a:buNone/>
            </a:pPr>
            <a:r>
              <a:rPr lang="sk-SK" altLang="en-US" b="1" dirty="0"/>
              <a:t>□</a:t>
            </a:r>
            <a:r>
              <a:rPr lang="sk-SK" altLang="en-US" dirty="0"/>
              <a:t> kapitálová náročnosť vzniku podniku</a:t>
            </a:r>
          </a:p>
          <a:p>
            <a:pPr>
              <a:buNone/>
            </a:pPr>
            <a:r>
              <a:rPr lang="sk-SK" altLang="en-US" b="1" dirty="0"/>
              <a:t>□</a:t>
            </a:r>
            <a:r>
              <a:rPr lang="sk-SK" altLang="en-US" dirty="0"/>
              <a:t>  možnosti získania úveru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0300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Typológia podnikov – charakteristické znaky </a:t>
            </a:r>
            <a:endParaRPr lang="sk-SK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1273" y="1745673"/>
            <a:ext cx="10748158" cy="443129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sk-SK" altLang="en-US" sz="7400" b="1" dirty="0" smtClean="0">
                <a:solidFill>
                  <a:schemeClr val="accent6">
                    <a:lumMod val="75000"/>
                  </a:schemeClr>
                </a:solidFill>
              </a:rPr>
              <a:t>ŽIVNOSŤ (FO)</a:t>
            </a:r>
            <a:r>
              <a:rPr lang="sk-SK" altLang="en-US" sz="51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sk-SK" altLang="en-US" b="1" dirty="0"/>
              <a:t>	            </a:t>
            </a:r>
            <a:r>
              <a:rPr lang="sk-SK" altLang="en-US" sz="3800" dirty="0"/>
              <a:t>(Živnostenský </a:t>
            </a:r>
            <a:r>
              <a:rPr lang="sk-SK" altLang="en-US" sz="3800" dirty="0" smtClean="0"/>
              <a:t>zákon  č. 455/1991)</a:t>
            </a:r>
            <a:endParaRPr lang="sk-SK" altLang="en-US" sz="3800" b="1" dirty="0"/>
          </a:p>
          <a:p>
            <a:pPr>
              <a:buNone/>
            </a:pPr>
            <a:r>
              <a:rPr lang="sk-SK" altLang="en-US" sz="5100" dirty="0"/>
              <a:t> všeobecné podmienky </a:t>
            </a:r>
            <a:r>
              <a:rPr lang="sk-SK" altLang="en-US" sz="5100" dirty="0" smtClean="0"/>
              <a:t> </a:t>
            </a:r>
            <a:endParaRPr lang="sk-SK" altLang="en-US" sz="5100" dirty="0"/>
          </a:p>
          <a:p>
            <a:pPr>
              <a:buNone/>
            </a:pPr>
            <a:r>
              <a:rPr lang="sk-SK" altLang="en-US" sz="5100" dirty="0"/>
              <a:t> osvedčenie o živnostenskom oprávnení</a:t>
            </a:r>
          </a:p>
          <a:p>
            <a:pPr>
              <a:buNone/>
            </a:pPr>
            <a:r>
              <a:rPr lang="sk-SK" altLang="en-US" sz="5100" dirty="0"/>
              <a:t> </a:t>
            </a:r>
            <a:r>
              <a:rPr lang="sk-SK" altLang="en-US" sz="5100" dirty="0" smtClean="0"/>
              <a:t>zánik</a:t>
            </a:r>
            <a:endParaRPr lang="sk-SK" altLang="en-US" sz="5100" dirty="0"/>
          </a:p>
          <a:p>
            <a:pPr>
              <a:buNone/>
            </a:pPr>
            <a:r>
              <a:rPr lang="sk-SK" altLang="en-US" sz="5500" b="1" dirty="0" smtClean="0">
                <a:solidFill>
                  <a:schemeClr val="accent6">
                    <a:lumMod val="75000"/>
                  </a:schemeClr>
                </a:solidFill>
              </a:rPr>
              <a:t>TYPY</a:t>
            </a:r>
            <a:r>
              <a:rPr lang="sk-SK" altLang="en-US" sz="55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sk-SK" altLang="en-US" sz="55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sk-SK" altLang="en-US" sz="6000" b="1" u="sng" dirty="0"/>
              <a:t>A /podľa požiadaviek na odb. spôsobilosť:</a:t>
            </a:r>
            <a:endParaRPr lang="sk-SK" altLang="en-US" sz="6000" b="1" dirty="0"/>
          </a:p>
          <a:p>
            <a:pPr>
              <a:buNone/>
            </a:pPr>
            <a:r>
              <a:rPr lang="sk-SK" altLang="en-US" sz="3800" b="1" dirty="0"/>
              <a:t> </a:t>
            </a:r>
            <a:r>
              <a:rPr lang="sk-SK" altLang="en-US" sz="7400" dirty="0"/>
              <a:t>- </a:t>
            </a:r>
            <a:r>
              <a:rPr lang="sk-SK" altLang="en-US" sz="6200" dirty="0"/>
              <a:t>remeselné					</a:t>
            </a:r>
          </a:p>
          <a:p>
            <a:pPr>
              <a:buNone/>
            </a:pPr>
            <a:r>
              <a:rPr lang="sk-SK" altLang="en-US" sz="6200" dirty="0"/>
              <a:t> - viazané	</a:t>
            </a:r>
          </a:p>
          <a:p>
            <a:pPr>
              <a:buNone/>
            </a:pPr>
            <a:r>
              <a:rPr lang="sk-SK" altLang="en-US" sz="6200" dirty="0"/>
              <a:t> - </a:t>
            </a:r>
            <a:r>
              <a:rPr lang="sk-SK" altLang="en-US" sz="6200" dirty="0" smtClean="0"/>
              <a:t>voľné</a:t>
            </a:r>
          </a:p>
          <a:p>
            <a:pPr>
              <a:buNone/>
            </a:pPr>
            <a:r>
              <a:rPr lang="sk-SK" altLang="en-US" sz="6000" b="1" u="sng" dirty="0" smtClean="0"/>
              <a:t>B</a:t>
            </a:r>
            <a:r>
              <a:rPr lang="sk-SK" altLang="en-US" sz="6000" b="1" u="sng" dirty="0"/>
              <a:t>/ podľa predmetu podnikania</a:t>
            </a:r>
          </a:p>
          <a:p>
            <a:pPr>
              <a:buNone/>
            </a:pPr>
            <a:r>
              <a:rPr lang="sk-SK" altLang="en-US" sz="6000" dirty="0"/>
              <a:t>- obchod</a:t>
            </a:r>
          </a:p>
          <a:p>
            <a:pPr>
              <a:buNone/>
            </a:pPr>
            <a:r>
              <a:rPr lang="sk-SK" altLang="en-US" sz="6000" dirty="0"/>
              <a:t>- výroba</a:t>
            </a:r>
          </a:p>
          <a:p>
            <a:pPr>
              <a:buNone/>
            </a:pPr>
            <a:r>
              <a:rPr lang="sk-SK" altLang="en-US" sz="6000" dirty="0"/>
              <a:t>- služby</a:t>
            </a:r>
          </a:p>
          <a:p>
            <a:pPr>
              <a:buNone/>
            </a:pPr>
            <a:endParaRPr lang="sk-SK" altLang="en-US" b="1" dirty="0" smtClean="0"/>
          </a:p>
          <a:p>
            <a:pPr>
              <a:buNone/>
            </a:pPr>
            <a:endParaRPr lang="sk-SK" altLang="en-US" b="1" dirty="0"/>
          </a:p>
          <a:p>
            <a:pPr>
              <a:buNone/>
            </a:pPr>
            <a:endParaRPr lang="sk-SK" altLang="en-US" b="1" dirty="0" smtClean="0"/>
          </a:p>
          <a:p>
            <a:pPr>
              <a:buNone/>
            </a:pPr>
            <a:endParaRPr lang="sk-SK" altLang="en-US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1243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Typológia podnikov – charakteristické znaky</a:t>
            </a:r>
            <a:endParaRPr lang="sk-SK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597891"/>
            <a:ext cx="10515600" cy="457907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sk-SK" altLang="en-US" sz="2600" b="1" dirty="0" smtClean="0">
                <a:solidFill>
                  <a:schemeClr val="accent6">
                    <a:lumMod val="75000"/>
                  </a:schemeClr>
                </a:solidFill>
              </a:rPr>
              <a:t>OBCHODNÉ  SPOLOČNOSTI (PO)</a:t>
            </a:r>
            <a:endParaRPr lang="sk-SK" altLang="en-US" sz="26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sk-SK" altLang="en-US" sz="2600" dirty="0" smtClean="0"/>
              <a:t>- založené </a:t>
            </a:r>
            <a:r>
              <a:rPr lang="sk-SK" altLang="en-US" sz="2600" dirty="0"/>
              <a:t>za účelom podnikania</a:t>
            </a:r>
            <a:endParaRPr lang="sk-SK" altLang="en-US" sz="2600" b="1" dirty="0"/>
          </a:p>
          <a:p>
            <a:pPr>
              <a:buNone/>
            </a:pPr>
            <a:r>
              <a:rPr lang="sk-SK" altLang="en-US" sz="2600" b="1" dirty="0"/>
              <a:t>založenie </a:t>
            </a:r>
            <a:r>
              <a:rPr lang="sk-SK" altLang="en-US" sz="2600" dirty="0"/>
              <a:t>	 -  spoločenská zmluva, </a:t>
            </a:r>
          </a:p>
          <a:p>
            <a:pPr>
              <a:buNone/>
            </a:pPr>
            <a:r>
              <a:rPr lang="sk-SK" altLang="en-US" sz="2600" dirty="0"/>
              <a:t>                     </a:t>
            </a:r>
            <a:r>
              <a:rPr lang="sk-SK" altLang="en-US" sz="2600" dirty="0" smtClean="0"/>
              <a:t>       - </a:t>
            </a:r>
            <a:r>
              <a:rPr lang="sk-SK" altLang="en-US" sz="2600" dirty="0"/>
              <a:t>zakladateľská zmluva alebo listina</a:t>
            </a:r>
            <a:endParaRPr lang="sk-SK" altLang="en-US" sz="2600" b="1" dirty="0"/>
          </a:p>
          <a:p>
            <a:pPr>
              <a:buNone/>
            </a:pPr>
            <a:r>
              <a:rPr lang="sk-SK" altLang="en-US" sz="2600" b="1" dirty="0"/>
              <a:t>vznik</a:t>
            </a:r>
            <a:r>
              <a:rPr lang="sk-SK" altLang="en-US" sz="2600" dirty="0"/>
              <a:t> 		  - dňom zápisu do OR</a:t>
            </a:r>
            <a:endParaRPr lang="sk-SK" altLang="en-US" sz="2600" b="1" dirty="0"/>
          </a:p>
          <a:p>
            <a:pPr>
              <a:buNone/>
            </a:pPr>
            <a:r>
              <a:rPr lang="sk-SK" altLang="en-US" sz="2600" b="1" dirty="0"/>
              <a:t>zrušenie </a:t>
            </a:r>
            <a:r>
              <a:rPr lang="sk-SK" altLang="en-US" sz="2600" dirty="0"/>
              <a:t>	 -  s likvidáciou, bez likvidácie</a:t>
            </a:r>
            <a:endParaRPr lang="sk-SK" altLang="en-US" sz="2600" b="1" dirty="0"/>
          </a:p>
          <a:p>
            <a:pPr>
              <a:buNone/>
            </a:pPr>
            <a:r>
              <a:rPr lang="sk-SK" altLang="en-US" sz="2600" b="1" dirty="0"/>
              <a:t>zánik</a:t>
            </a:r>
            <a:r>
              <a:rPr lang="sk-SK" altLang="en-US" sz="2600" dirty="0"/>
              <a:t> 		 -  dňom výmazu z OR</a:t>
            </a:r>
            <a:endParaRPr lang="sk-SK" altLang="en-US" sz="2600" b="1" dirty="0"/>
          </a:p>
          <a:p>
            <a:pPr>
              <a:buNone/>
            </a:pPr>
            <a:r>
              <a:rPr lang="sk-SK" altLang="en-US" sz="2600" b="1" dirty="0"/>
              <a:t>základné imanie</a:t>
            </a:r>
            <a:r>
              <a:rPr lang="sk-SK" altLang="en-US" sz="2600" dirty="0"/>
              <a:t> </a:t>
            </a:r>
            <a:r>
              <a:rPr lang="sk-SK" altLang="en-US" sz="2600" dirty="0" smtClean="0"/>
              <a:t>– podľa OZ (povinné min. alebo dobrovoľné dohodnuté v SZ)</a:t>
            </a:r>
            <a:r>
              <a:rPr lang="sk-SK" altLang="en-US" sz="2600" dirty="0"/>
              <a:t>	</a:t>
            </a:r>
            <a:endParaRPr lang="sk-SK" altLang="en-US" sz="2600" b="1" dirty="0"/>
          </a:p>
          <a:p>
            <a:pPr>
              <a:buNone/>
            </a:pPr>
            <a:r>
              <a:rPr lang="sk-SK" altLang="en-US" sz="2600" b="1" dirty="0"/>
              <a:t>rezervný </a:t>
            </a:r>
            <a:r>
              <a:rPr lang="sk-SK" altLang="en-US" sz="2600" b="1" dirty="0" smtClean="0"/>
              <a:t>fond     - </a:t>
            </a:r>
            <a:r>
              <a:rPr lang="sk-SK" altLang="en-US" sz="2600" dirty="0" smtClean="0"/>
              <a:t>podľa OZ (povinný prídel  alebo dobrovoľný dohodnutý v SZ)</a:t>
            </a:r>
            <a:endParaRPr lang="sk-SK" altLang="en-US" sz="2600" dirty="0"/>
          </a:p>
          <a:p>
            <a:pPr>
              <a:buNone/>
            </a:pPr>
            <a:r>
              <a:rPr lang="sk-SK" altLang="en-US" sz="2600" b="1" dirty="0"/>
              <a:t>obchodné meno</a:t>
            </a:r>
            <a:r>
              <a:rPr lang="sk-SK" altLang="en-US" sz="2600" dirty="0"/>
              <a:t> 	</a:t>
            </a:r>
          </a:p>
          <a:p>
            <a:pPr>
              <a:buNone/>
            </a:pPr>
            <a:endParaRPr lang="sk-SK" altLang="en-US" sz="26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577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7527" y="454892"/>
            <a:ext cx="8229601" cy="1216025"/>
          </a:xfrm>
        </p:spPr>
        <p:txBody>
          <a:bodyPr/>
          <a:lstStyle/>
          <a:p>
            <a:pPr eaLnBrk="1" hangingPunct="1"/>
            <a:r>
              <a:rPr lang="sk-SK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VEREJNÁ OBCHODNÁ SPOLOČNOSŤ       (§ 76 – </a:t>
            </a:r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 </a:t>
            </a:r>
            <a:r>
              <a:rPr lang="sk-SK" alt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Obch.Z</a:t>
            </a:r>
            <a:r>
              <a:rPr lang="sk-SK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sk-SK" alt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997527" y="1752600"/>
            <a:ext cx="9094211" cy="45720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None/>
            </a:pPr>
            <a:r>
              <a:rPr lang="sk-SK" altLang="en-US" sz="2400" dirty="0"/>
              <a:t>min. </a:t>
            </a:r>
            <a:r>
              <a:rPr lang="sk-SK" altLang="en-US" sz="2400" b="1" dirty="0"/>
              <a:t>2 osoby (FO al. PO)</a:t>
            </a:r>
          </a:p>
          <a:p>
            <a:pPr>
              <a:spcBef>
                <a:spcPts val="300"/>
              </a:spcBef>
              <a:buNone/>
            </a:pPr>
            <a:r>
              <a:rPr lang="sk-SK" altLang="en-US" sz="2400" b="1" dirty="0"/>
              <a:t>Vznik :</a:t>
            </a:r>
          </a:p>
          <a:p>
            <a:pPr>
              <a:spcBef>
                <a:spcPct val="0"/>
              </a:spcBef>
              <a:buNone/>
            </a:pPr>
            <a:r>
              <a:rPr lang="sk-SK" altLang="en-US" sz="2400" b="1" dirty="0"/>
              <a:t>Spoločenská zmluva – zápis do OR</a:t>
            </a:r>
            <a:endParaRPr lang="sk-SK" altLang="en-US" sz="2400" dirty="0"/>
          </a:p>
          <a:p>
            <a:pPr>
              <a:spcBef>
                <a:spcPct val="0"/>
              </a:spcBef>
              <a:buNone/>
            </a:pPr>
            <a:r>
              <a:rPr lang="sk-SK" altLang="en-US" sz="2400" dirty="0"/>
              <a:t>názov + sídlo, spoločníci, predmet podnikania</a:t>
            </a:r>
          </a:p>
          <a:p>
            <a:pPr>
              <a:spcBef>
                <a:spcPct val="0"/>
              </a:spcBef>
              <a:buNone/>
            </a:pPr>
            <a:endParaRPr lang="sk-SK" altLang="en-US" sz="2400" dirty="0"/>
          </a:p>
          <a:p>
            <a:pPr>
              <a:spcBef>
                <a:spcPct val="0"/>
              </a:spcBef>
              <a:buNone/>
            </a:pPr>
            <a:r>
              <a:rPr lang="sk-SK" altLang="en-US" sz="2400" b="1" dirty="0"/>
              <a:t>Základné imanie: nie je povinné</a:t>
            </a:r>
          </a:p>
          <a:p>
            <a:pPr>
              <a:spcBef>
                <a:spcPct val="0"/>
              </a:spcBef>
              <a:buNone/>
            </a:pPr>
            <a:r>
              <a:rPr lang="sk-SK" altLang="en-US" sz="2400" b="1" dirty="0"/>
              <a:t>Ručenie: spoločníci celým majetkom</a:t>
            </a:r>
            <a:r>
              <a:rPr lang="sk-SK" altLang="en-US" sz="2400" dirty="0"/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sk-SK" altLang="en-US" sz="2400" dirty="0"/>
              <a:t>Majú nárok na úroky zo splateného </a:t>
            </a:r>
            <a:r>
              <a:rPr lang="sk-SK" altLang="en-US" sz="2400" dirty="0" smtClean="0"/>
              <a:t>vkladu </a:t>
            </a:r>
            <a:r>
              <a:rPr lang="sk-SK" altLang="en-US" sz="2400" dirty="0"/>
              <a:t>	 </a:t>
            </a:r>
            <a:endParaRPr lang="sk-SK" altLang="en-US" sz="2400" b="1" dirty="0"/>
          </a:p>
          <a:p>
            <a:pPr>
              <a:spcBef>
                <a:spcPct val="0"/>
              </a:spcBef>
              <a:buNone/>
            </a:pPr>
            <a:r>
              <a:rPr lang="sk-SK" altLang="en-US" sz="2400" b="1" dirty="0"/>
              <a:t>Delenie zisku: </a:t>
            </a:r>
            <a:r>
              <a:rPr lang="sk-SK" altLang="en-US" sz="2400" dirty="0" smtClean="0"/>
              <a:t>(</a:t>
            </a:r>
            <a:r>
              <a:rPr lang="sk-SK" altLang="en-US" sz="2400" dirty="0" err="1" smtClean="0"/>
              <a:t>Obch.Z</a:t>
            </a:r>
            <a:r>
              <a:rPr lang="sk-SK" altLang="en-US" sz="2400" dirty="0" smtClean="0"/>
              <a:t>: rovným dielom) </a:t>
            </a:r>
            <a:r>
              <a:rPr lang="sk-SK" altLang="en-US" sz="2400" dirty="0" err="1" smtClean="0"/>
              <a:t>al</a:t>
            </a:r>
            <a:r>
              <a:rPr lang="sk-SK" altLang="en-US" sz="2400" dirty="0" smtClean="0"/>
              <a:t> </a:t>
            </a:r>
            <a:r>
              <a:rPr lang="sk-SK" altLang="en-US" sz="2400" dirty="0" err="1" smtClean="0"/>
              <a:t>spoloč</a:t>
            </a:r>
            <a:r>
              <a:rPr lang="sk-SK" altLang="en-US" sz="2400" dirty="0" smtClean="0"/>
              <a:t>. zmluva</a:t>
            </a:r>
            <a:endParaRPr lang="sk-SK" altLang="en-US" sz="2400" b="1" dirty="0" smtClean="0"/>
          </a:p>
          <a:p>
            <a:pPr>
              <a:spcBef>
                <a:spcPct val="0"/>
              </a:spcBef>
              <a:buNone/>
            </a:pPr>
            <a:endParaRPr lang="sk-SK" altLang="en-US" sz="2400" b="1" dirty="0" smtClean="0"/>
          </a:p>
          <a:p>
            <a:pPr>
              <a:spcBef>
                <a:spcPct val="0"/>
              </a:spcBef>
              <a:buNone/>
            </a:pPr>
            <a:r>
              <a:rPr lang="sk-SK" altLang="en-US" sz="2400" b="1" dirty="0" smtClean="0"/>
              <a:t>Likvidačný zostatok: </a:t>
            </a:r>
            <a:r>
              <a:rPr lang="sk-SK" altLang="en-US" sz="2400" dirty="0" smtClean="0"/>
              <a:t>(</a:t>
            </a:r>
            <a:r>
              <a:rPr lang="sk-SK" altLang="en-US" sz="2400" dirty="0" err="1" smtClean="0"/>
              <a:t>Obch.Z</a:t>
            </a:r>
            <a:r>
              <a:rPr lang="sk-SK" altLang="en-US" sz="2400" dirty="0" smtClean="0"/>
              <a:t>) al. spol. </a:t>
            </a:r>
            <a:r>
              <a:rPr lang="sk-SK" altLang="en-US" sz="2400" smtClean="0"/>
              <a:t>zmluva </a:t>
            </a:r>
            <a:endParaRPr lang="sk-SK" altLang="en-US" sz="2400" b="1" dirty="0" smtClean="0"/>
          </a:p>
          <a:p>
            <a:pPr>
              <a:spcBef>
                <a:spcPct val="0"/>
              </a:spcBef>
              <a:buNone/>
            </a:pPr>
            <a:endParaRPr lang="sk-SK" altLang="en-US" sz="2400" b="1" dirty="0"/>
          </a:p>
          <a:p>
            <a:pPr>
              <a:spcBef>
                <a:spcPct val="0"/>
              </a:spcBef>
              <a:buNone/>
            </a:pPr>
            <a:r>
              <a:rPr lang="sk-SK" altLang="en-US" sz="2400" b="1" dirty="0" smtClean="0"/>
              <a:t>Riadenie (Obchodné vedenie)  </a:t>
            </a:r>
            <a:r>
              <a:rPr lang="sk-SK" altLang="en-US" sz="2400" b="1" dirty="0"/>
              <a:t>– </a:t>
            </a:r>
            <a:r>
              <a:rPr lang="sk-SK" altLang="en-US" sz="2400" dirty="0"/>
              <a:t>osobné všetci spoločníci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k-SK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94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551</Words>
  <Application>Microsoft Office PowerPoint</Application>
  <PresentationFormat>Širokouhlá</PresentationFormat>
  <Paragraphs>155</Paragraphs>
  <Slides>17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ITC New Baskerville EE</vt:lpstr>
      <vt:lpstr>Times New Roman</vt:lpstr>
      <vt:lpstr>Wingdings</vt:lpstr>
      <vt:lpstr>Motív Office</vt:lpstr>
      <vt:lpstr>Dokument</vt:lpstr>
      <vt:lpstr>Ekonomika podniku a účtovníctvo</vt:lpstr>
      <vt:lpstr>Podnik, podstata, okolie. </vt:lpstr>
      <vt:lpstr>Podnik, podstata, okolie </vt:lpstr>
      <vt:lpstr>Všeobecné okolie podniku</vt:lpstr>
      <vt:lpstr>Podnik – vznik, založenie, typológia </vt:lpstr>
      <vt:lpstr>Kritéria výberu právnej formy podnikania</vt:lpstr>
      <vt:lpstr>Typológia podnikov – charakteristické znaky </vt:lpstr>
      <vt:lpstr>Typológia podnikov – charakteristické znaky</vt:lpstr>
      <vt:lpstr>VEREJNÁ OBCHODNÁ SPOLOČNOSŤ       (§ 76 – 92 Obch.Z)</vt:lpstr>
      <vt:lpstr> VEREJNÁ OBCHODNÁ SPOLOČNOSŤ       (§ 76 – 92 Obch.Z)</vt:lpstr>
      <vt:lpstr>Príklad  na riešenie - VEREJNÁ OBCHODNÁ SPOLOČNOSŤ  </vt:lpstr>
      <vt:lpstr>Príklad  na riešenie - VEREJNÁ OBCHODNÁ SPOLOČNOSŤ </vt:lpstr>
      <vt:lpstr>KOMANDITNÁ SPOLOČNOSŤ          (§ 93 – 104 Obch.Z)</vt:lpstr>
      <vt:lpstr>KOMANDITNÁ SPOLOČNOSŤ</vt:lpstr>
      <vt:lpstr>Príklad - KOMANDITNÁ SPOLOČNOSŤ</vt:lpstr>
      <vt:lpstr>Príklad - KOMANDITNÁ SPOLOČNOSŤ          </vt:lpstr>
      <vt:lpstr>Rozdiel personálne a kapitálové spoločnosti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Ekonomika podniku a účtovníctvo</dc:title>
  <dc:creator>EU</dc:creator>
  <cp:lastModifiedBy>Používateľ systému Windows</cp:lastModifiedBy>
  <cp:revision>37</cp:revision>
  <dcterms:created xsi:type="dcterms:W3CDTF">2019-02-18T08:13:05Z</dcterms:created>
  <dcterms:modified xsi:type="dcterms:W3CDTF">2020-04-15T08:23:40Z</dcterms:modified>
</cp:coreProperties>
</file>