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1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t>25. 3. 2020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55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t>25. 3. 2020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102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t>25. 3. 2020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527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t>25. 3. 2020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987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t>25. 3. 2020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358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t>25. 3. 2020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376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t>25. 3. 2020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336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t>25. 3. 2020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606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t>25. 3. 2020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121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t>25. 3. 2020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881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t>25. 3. 2020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760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9C88A-1B1F-439D-85BA-4AD1D3FBE5FF}" type="datetimeFigureOut">
              <a:rPr lang="sk-SK" smtClean="0"/>
              <a:t>25. 3. 2020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CCBFA-49C5-4AC1-931C-070CF8B825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768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Ekonomika podniku a účtovníctvo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/>
              <a:t>Právnická fakulta UK Bratislava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67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b="1" dirty="0">
                <a:solidFill>
                  <a:srgbClr val="0070C0"/>
                </a:solidFill>
              </a:rPr>
              <a:t>Podnik, podstata, okolie, ciele </a:t>
            </a:r>
            <a:endParaRPr lang="sk-SK" sz="40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sk-SK" altLang="en-US" sz="2600" b="1" dirty="0"/>
              <a:t>CIEĽ  </a:t>
            </a:r>
            <a:r>
              <a:rPr lang="sk-SK" altLang="en-US" sz="2600" dirty="0"/>
              <a:t>= veličina budúcnosti:</a:t>
            </a:r>
          </a:p>
          <a:p>
            <a:pPr>
              <a:buNone/>
            </a:pPr>
            <a:r>
              <a:rPr lang="sk-SK" altLang="en-US" sz="2600" dirty="0"/>
              <a:t>» budúci stav, ktorý chceme dosiahnuť</a:t>
            </a:r>
          </a:p>
          <a:p>
            <a:pPr>
              <a:buNone/>
            </a:pPr>
            <a:r>
              <a:rPr lang="sk-SK" altLang="en-US" sz="2600" dirty="0"/>
              <a:t>» nosná súčasť stratégie</a:t>
            </a:r>
            <a:endParaRPr lang="sk-SK" altLang="en-US" sz="2600" b="1" dirty="0"/>
          </a:p>
          <a:p>
            <a:pPr>
              <a:buNone/>
            </a:pPr>
            <a:endParaRPr lang="sk-SK" altLang="en-US" sz="2600" b="1" dirty="0"/>
          </a:p>
          <a:p>
            <a:pPr>
              <a:buNone/>
            </a:pPr>
            <a:r>
              <a:rPr lang="sk-SK" altLang="en-US" sz="2600" b="1" dirty="0"/>
              <a:t>STRATÉGIA </a:t>
            </a:r>
            <a:r>
              <a:rPr lang="sk-SK" altLang="en-US" sz="2600" dirty="0"/>
              <a:t>určuje:</a:t>
            </a:r>
          </a:p>
          <a:p>
            <a:pPr>
              <a:buNone/>
            </a:pPr>
            <a:r>
              <a:rPr lang="sk-SK" altLang="en-US" sz="2600" dirty="0"/>
              <a:t>» základné dlhodobé </a:t>
            </a:r>
            <a:r>
              <a:rPr lang="sk-SK" altLang="en-US" sz="2600" b="1" dirty="0"/>
              <a:t>strategické ciele</a:t>
            </a:r>
            <a:endParaRPr lang="sk-SK" altLang="en-US" sz="2600" dirty="0"/>
          </a:p>
          <a:p>
            <a:pPr>
              <a:buNone/>
            </a:pPr>
            <a:r>
              <a:rPr lang="sk-SK" altLang="en-US" sz="2600" dirty="0"/>
              <a:t>» </a:t>
            </a:r>
            <a:r>
              <a:rPr lang="sk-SK" altLang="en-US" sz="2600" b="1" dirty="0"/>
              <a:t>spôsoby</a:t>
            </a:r>
            <a:r>
              <a:rPr lang="sk-SK" altLang="en-US" sz="2600" dirty="0"/>
              <a:t> (operácie) ich realizácie</a:t>
            </a:r>
          </a:p>
          <a:p>
            <a:pPr>
              <a:buNone/>
            </a:pPr>
            <a:r>
              <a:rPr lang="sk-SK" altLang="en-US" sz="2600" dirty="0"/>
              <a:t>» potrebné </a:t>
            </a:r>
            <a:r>
              <a:rPr lang="sk-SK" altLang="en-US" sz="2600" b="1" dirty="0"/>
              <a:t>zdroje</a:t>
            </a:r>
            <a:r>
              <a:rPr lang="sk-SK" altLang="en-US" sz="2600" dirty="0"/>
              <a:t> </a:t>
            </a:r>
          </a:p>
          <a:p>
            <a:pPr>
              <a:buNone/>
            </a:pPr>
            <a:endParaRPr lang="sk-SK" altLang="en-US" sz="2600" b="1" dirty="0"/>
          </a:p>
          <a:p>
            <a:pPr>
              <a:buNone/>
            </a:pPr>
            <a:r>
              <a:rPr lang="sk-SK" altLang="en-US" sz="2600" b="1" dirty="0"/>
              <a:t>Primárny (strategický) cieľ: </a:t>
            </a:r>
            <a:endParaRPr lang="sk-SK" altLang="en-US" sz="2600" dirty="0"/>
          </a:p>
          <a:p>
            <a:pPr>
              <a:buNone/>
            </a:pPr>
            <a:r>
              <a:rPr lang="sk-SK" altLang="en-US" sz="2600" dirty="0"/>
              <a:t>» maximalizácia zisku – dlhodobá </a:t>
            </a:r>
          </a:p>
          <a:p>
            <a:pPr>
              <a:buNone/>
            </a:pPr>
            <a:r>
              <a:rPr lang="sk-SK" altLang="en-US" sz="2600" dirty="0"/>
              <a:t>» maximalizácia súčasnej hodnoty podniku</a:t>
            </a:r>
            <a:endParaRPr lang="sk-SK" altLang="en-US" sz="2600" b="1" dirty="0"/>
          </a:p>
          <a:p>
            <a:pPr>
              <a:buNone/>
            </a:pPr>
            <a:endParaRPr lang="sk-SK" altLang="en-US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731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b="1" dirty="0">
                <a:solidFill>
                  <a:schemeClr val="accent1">
                    <a:lumMod val="75000"/>
                  </a:schemeClr>
                </a:solidFill>
              </a:rPr>
              <a:t>Podnik – vznik, založenie, typológia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altLang="en-US" b="1" i="1" dirty="0"/>
              <a:t>Podniky podľa právnej formy:</a:t>
            </a:r>
            <a:endParaRPr lang="sk-SK" altLang="en-US" b="1" dirty="0"/>
          </a:p>
          <a:p>
            <a:pPr>
              <a:buNone/>
            </a:pPr>
            <a:r>
              <a:rPr lang="sk-SK" altLang="en-US" b="1" dirty="0"/>
              <a:t> </a:t>
            </a:r>
          </a:p>
          <a:p>
            <a:pPr>
              <a:buNone/>
            </a:pPr>
            <a:r>
              <a:rPr lang="sk-SK" altLang="en-US" b="1" dirty="0"/>
              <a:t> □ podnik jednotlivca</a:t>
            </a:r>
            <a:r>
              <a:rPr lang="sk-SK" altLang="en-US" dirty="0"/>
              <a:t> - </a:t>
            </a:r>
            <a:r>
              <a:rPr lang="sk-SK" altLang="en-US" i="1" dirty="0"/>
              <a:t>živnosť</a:t>
            </a:r>
            <a:endParaRPr lang="sk-SK" altLang="en-US" b="1" dirty="0"/>
          </a:p>
          <a:p>
            <a:pPr>
              <a:buNone/>
            </a:pPr>
            <a:r>
              <a:rPr lang="sk-SK" altLang="en-US" b="1" dirty="0"/>
              <a:t> □ obchodné spoločnosti	 	</a:t>
            </a:r>
            <a:endParaRPr lang="sk-SK" altLang="en-US" i="1" dirty="0"/>
          </a:p>
          <a:p>
            <a:pPr>
              <a:buNone/>
            </a:pPr>
            <a:r>
              <a:rPr lang="sk-SK" altLang="en-US" i="1" dirty="0"/>
              <a:t>        personálne – </a:t>
            </a:r>
            <a:r>
              <a:rPr lang="sk-SK" altLang="en-US" i="1" dirty="0" err="1"/>
              <a:t>v.o.s</a:t>
            </a:r>
            <a:r>
              <a:rPr lang="sk-SK" altLang="en-US" i="1" dirty="0"/>
              <a:t>, </a:t>
            </a:r>
            <a:r>
              <a:rPr lang="sk-SK" altLang="en-US" i="1" dirty="0" err="1"/>
              <a:t>k.s</a:t>
            </a:r>
            <a:r>
              <a:rPr lang="sk-SK" altLang="en-US" i="1" dirty="0"/>
              <a:t>. </a:t>
            </a:r>
          </a:p>
          <a:p>
            <a:pPr>
              <a:buNone/>
            </a:pPr>
            <a:r>
              <a:rPr lang="sk-SK" altLang="en-US" i="1" dirty="0"/>
              <a:t>        kapitálové – </a:t>
            </a:r>
            <a:r>
              <a:rPr lang="sk-SK" altLang="en-US" i="1" dirty="0" err="1"/>
              <a:t>s.r.o</a:t>
            </a:r>
            <a:r>
              <a:rPr lang="sk-SK" altLang="en-US" i="1" dirty="0"/>
              <a:t>., </a:t>
            </a:r>
            <a:r>
              <a:rPr lang="sk-SK" altLang="en-US" i="1" dirty="0" err="1"/>
              <a:t>a.s</a:t>
            </a:r>
            <a:r>
              <a:rPr lang="sk-SK" altLang="en-US" i="1" dirty="0"/>
              <a:t>.</a:t>
            </a:r>
            <a:endParaRPr lang="sk-SK" altLang="en-US" b="1" dirty="0"/>
          </a:p>
          <a:p>
            <a:pPr>
              <a:buNone/>
            </a:pPr>
            <a:r>
              <a:rPr lang="sk-SK" altLang="en-US" b="1" dirty="0"/>
              <a:t> □ družstvo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40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b="1" dirty="0">
                <a:solidFill>
                  <a:srgbClr val="0070C0"/>
                </a:solidFill>
              </a:rPr>
              <a:t>Odporúčaná literatúra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b="1" dirty="0"/>
              <a:t>Odporúčaná literatúra</a:t>
            </a:r>
            <a:r>
              <a:rPr lang="sk-SK" dirty="0"/>
              <a:t>: </a:t>
            </a:r>
          </a:p>
          <a:p>
            <a:r>
              <a:rPr lang="sk-SK" dirty="0" err="1"/>
              <a:t>Pinková</a:t>
            </a:r>
            <a:r>
              <a:rPr lang="sk-SK" dirty="0"/>
              <a:t>, D, </a:t>
            </a:r>
            <a:r>
              <a:rPr lang="sk-SK" dirty="0" err="1"/>
              <a:t>Želonková</a:t>
            </a:r>
            <a:r>
              <a:rPr lang="sk-SK" dirty="0"/>
              <a:t>, I..: Podniková ekonómia. Vyd. Odd. </a:t>
            </a:r>
            <a:r>
              <a:rPr lang="sk-SK" dirty="0" err="1"/>
              <a:t>PraF</a:t>
            </a:r>
            <a:r>
              <a:rPr lang="sk-SK" dirty="0"/>
              <a:t> UK 2014. </a:t>
            </a:r>
          </a:p>
          <a:p>
            <a:r>
              <a:rPr lang="sk-SK" dirty="0" err="1"/>
              <a:t>Pinková</a:t>
            </a:r>
            <a:r>
              <a:rPr lang="sk-SK" dirty="0"/>
              <a:t> D, </a:t>
            </a:r>
            <a:r>
              <a:rPr lang="sk-SK" dirty="0" err="1"/>
              <a:t>Frohlichová</a:t>
            </a:r>
            <a:r>
              <a:rPr lang="sk-SK" dirty="0"/>
              <a:t>, I.: Praktikum z podnikovej ekonomiky a účtovníctva Vyd. Odd. </a:t>
            </a:r>
            <a:r>
              <a:rPr lang="sk-SK" dirty="0" err="1"/>
              <a:t>PraF</a:t>
            </a:r>
            <a:r>
              <a:rPr lang="sk-SK" dirty="0"/>
              <a:t> UK, 2009. Strana: 63</a:t>
            </a:r>
          </a:p>
          <a:p>
            <a:r>
              <a:rPr lang="sk-SK" dirty="0"/>
              <a:t> </a:t>
            </a:r>
            <a:r>
              <a:rPr lang="sk-SK" dirty="0" err="1"/>
              <a:t>Šlosárová</a:t>
            </a:r>
            <a:r>
              <a:rPr lang="sk-SK" dirty="0"/>
              <a:t>, A. a kol.: Účtovníctvo. </a:t>
            </a:r>
            <a:r>
              <a:rPr lang="sk-SK" dirty="0" err="1"/>
              <a:t>Iura</a:t>
            </a:r>
            <a:r>
              <a:rPr lang="sk-SK" dirty="0"/>
              <a:t> </a:t>
            </a:r>
            <a:r>
              <a:rPr lang="sk-SK" dirty="0" err="1"/>
              <a:t>Edition</a:t>
            </a:r>
            <a:r>
              <a:rPr lang="sk-SK" dirty="0"/>
              <a:t>, Bratislava 2011.</a:t>
            </a:r>
          </a:p>
          <a:p>
            <a:r>
              <a:rPr lang="sk-SK" dirty="0"/>
              <a:t>Interné materiály</a:t>
            </a:r>
          </a:p>
          <a:p>
            <a:pPr>
              <a:buNone/>
            </a:pPr>
            <a:r>
              <a:rPr lang="sk-SK" altLang="en-US" dirty="0"/>
              <a:t>.  Zákon č. 513/1991 Obchodný zákonník</a:t>
            </a:r>
          </a:p>
          <a:p>
            <a:pPr>
              <a:buNone/>
            </a:pPr>
            <a:r>
              <a:rPr lang="sk-SK" altLang="en-US" dirty="0"/>
              <a:t>.  Zákon č. 595/2003 o dani z príjmu </a:t>
            </a:r>
          </a:p>
          <a:p>
            <a:pPr>
              <a:buNone/>
            </a:pPr>
            <a:r>
              <a:rPr lang="sk-SK" altLang="en-US" dirty="0"/>
              <a:t>.  Zákon č. 455/1991 Živnostenský zákon</a:t>
            </a:r>
          </a:p>
          <a:p>
            <a:pPr>
              <a:buNone/>
            </a:pPr>
            <a:r>
              <a:rPr lang="sk-SK" altLang="en-US" dirty="0"/>
              <a:t>.  Zákon č. 353/2005 o konkurze a reštrukturalizácii</a:t>
            </a:r>
          </a:p>
          <a:p>
            <a:pPr>
              <a:buNone/>
            </a:pPr>
            <a:r>
              <a:rPr lang="sk-SK" altLang="en-US" dirty="0"/>
              <a:t>.  Zákon č. 136/2001 o ochrane hospodárskej súťaže</a:t>
            </a:r>
          </a:p>
          <a:p>
            <a:pPr>
              <a:buNone/>
            </a:pPr>
            <a:r>
              <a:rPr lang="sk-SK" altLang="en-US" dirty="0"/>
              <a:t>.  Zákon č. 311/2001 Zákonník práce</a:t>
            </a:r>
          </a:p>
          <a:p>
            <a:pPr>
              <a:buNone/>
            </a:pPr>
            <a:r>
              <a:rPr lang="sk-SK" altLang="en-US" dirty="0"/>
              <a:t>.  Zákon č. 431/2002 o účtovníctve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1277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74879" y="500062"/>
            <a:ext cx="10515600" cy="1325563"/>
          </a:xfrm>
        </p:spPr>
        <p:txBody>
          <a:bodyPr>
            <a:normAutofit/>
          </a:bodyPr>
          <a:lstStyle/>
          <a:p>
            <a:r>
              <a:rPr lang="sk-SK" sz="4000" b="1" dirty="0">
                <a:solidFill>
                  <a:srgbClr val="0070C0"/>
                </a:solidFill>
              </a:rPr>
              <a:t>Podnik, podstata, okolie, ciele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sk-SK" altLang="en-US" dirty="0"/>
              <a:t>Podnikanie</a:t>
            </a:r>
            <a:r>
              <a:rPr lang="sk-SK" altLang="en-US" b="1" dirty="0"/>
              <a:t> – inovatívna činnosť </a:t>
            </a:r>
            <a:r>
              <a:rPr lang="sk-SK" altLang="en-US" dirty="0"/>
              <a:t>(každého)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 </a:t>
            </a:r>
            <a:r>
              <a:rPr lang="sk-SK" altLang="en-US" b="1" dirty="0"/>
              <a:t>Predpoklady: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b="1" dirty="0"/>
              <a:t>    »</a:t>
            </a:r>
            <a:r>
              <a:rPr lang="sk-SK" altLang="en-US" dirty="0"/>
              <a:t> </a:t>
            </a:r>
            <a:r>
              <a:rPr lang="sk-SK" altLang="en-US" b="1" dirty="0"/>
              <a:t>objektívne </a:t>
            </a:r>
            <a:r>
              <a:rPr lang="sk-SK" altLang="en-US" dirty="0"/>
              <a:t>(charakter ekonomiky)</a:t>
            </a:r>
            <a:endParaRPr lang="sk-SK" altLang="en-US" b="1" dirty="0"/>
          </a:p>
          <a:p>
            <a:pPr>
              <a:lnSpc>
                <a:spcPct val="80000"/>
              </a:lnSpc>
              <a:buNone/>
            </a:pPr>
            <a:r>
              <a:rPr lang="sk-SK" altLang="en-US" b="1" dirty="0"/>
              <a:t>    » subjektívne </a:t>
            </a:r>
            <a:r>
              <a:rPr lang="sk-SK" altLang="en-US" dirty="0"/>
              <a:t>(charakter podnikateľa)</a:t>
            </a:r>
            <a:endParaRPr lang="sk-SK" altLang="en-US" b="1" dirty="0"/>
          </a:p>
          <a:p>
            <a:pPr>
              <a:lnSpc>
                <a:spcPct val="80000"/>
              </a:lnSpc>
              <a:buNone/>
            </a:pPr>
            <a:r>
              <a:rPr lang="sk-SK" altLang="en-US" b="1" dirty="0"/>
              <a:t>    » právne </a:t>
            </a:r>
            <a:r>
              <a:rPr lang="sk-SK" altLang="en-US" dirty="0"/>
              <a:t>(legislatíva)</a:t>
            </a:r>
            <a:endParaRPr lang="sk-SK" altLang="en-US" b="1" u="sng" dirty="0"/>
          </a:p>
          <a:p>
            <a:pPr>
              <a:lnSpc>
                <a:spcPct val="80000"/>
              </a:lnSpc>
              <a:buNone/>
            </a:pPr>
            <a:endParaRPr lang="sk-SK" altLang="en-US" b="1" u="sng" dirty="0"/>
          </a:p>
          <a:p>
            <a:pPr>
              <a:lnSpc>
                <a:spcPct val="80000"/>
              </a:lnSpc>
              <a:buNone/>
            </a:pPr>
            <a:r>
              <a:rPr lang="sk-SK" altLang="en-US" b="1" u="sng" dirty="0"/>
              <a:t>Podnikanie</a:t>
            </a:r>
            <a:r>
              <a:rPr lang="sk-SK" altLang="en-US" b="1" dirty="0"/>
              <a:t>                             </a:t>
            </a:r>
            <a:r>
              <a:rPr lang="sk-SK" altLang="en-US" dirty="0"/>
              <a:t>   ( OZ § 2. ods. 1)</a:t>
            </a:r>
          </a:p>
          <a:p>
            <a:pPr>
              <a:lnSpc>
                <a:spcPct val="80000"/>
              </a:lnSpc>
              <a:buNone/>
            </a:pPr>
            <a:r>
              <a:rPr lang="sk-SK" dirty="0"/>
              <a:t>   Podnikaním sa rozumie sústavná činnosť vykonávaná samostatne podnikateľom vo vlastnom mene a na vlastnú zodpovednosť za účelom dosiahnutia zisku alebo na účel dosiahnutia merateľného pozitívneho sociálneho vplyvu, ak ide o hospodársku činnosť registrovaného sociálneho podniku podľa osobitného predpisu.</a:t>
            </a:r>
          </a:p>
        </p:txBody>
      </p:sp>
    </p:spTree>
    <p:extLst>
      <p:ext uri="{BB962C8B-B14F-4D97-AF65-F5344CB8AC3E}">
        <p14:creationId xmlns:p14="http://schemas.microsoft.com/office/powerpoint/2010/main" val="375602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b="1" dirty="0">
                <a:solidFill>
                  <a:srgbClr val="0070C0"/>
                </a:solidFill>
              </a:rPr>
              <a:t>Podnik, podstata, okolie, ciele 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sk-SK" altLang="en-US" b="1" u="sng" dirty="0"/>
              <a:t>Podnikateľ</a:t>
            </a:r>
            <a:r>
              <a:rPr lang="sk-SK" altLang="en-US" b="1" dirty="0"/>
              <a:t>  </a:t>
            </a:r>
            <a:r>
              <a:rPr lang="sk-SK" altLang="en-US" dirty="0"/>
              <a:t>je osoba:                              (OZ § 2, ods. 2)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»   zapísaná v obchodnom registri  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»   ktorá podniká na základe živnostenského oprávnenia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»   ktorá podniká na základe iného než živnostenského podnikania (podľa osobitných predpisov – advokát, lekár)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»   FO, ktorá vykonáva poľnohospodársku výrobu a je zapísaná do evidencie podľa osobitného  predpisu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175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b="1" dirty="0">
                <a:solidFill>
                  <a:srgbClr val="0070C0"/>
                </a:solidFill>
              </a:rPr>
              <a:t>Podnik, podstata, okolie, ciele 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sk-SK" altLang="en-US" b="1" u="sng" dirty="0"/>
              <a:t>Fyzická osoba (FO): </a:t>
            </a:r>
            <a:r>
              <a:rPr lang="sk-SK" altLang="en-US" dirty="0"/>
              <a:t>(vznik a zánik)</a:t>
            </a:r>
          </a:p>
          <a:p>
            <a:pPr>
              <a:buNone/>
            </a:pPr>
            <a:r>
              <a:rPr lang="sk-SK" altLang="en-US" dirty="0"/>
              <a:t>  » spôsobilosť mať práva a povinnosti (získava narodením)</a:t>
            </a:r>
          </a:p>
          <a:p>
            <a:pPr>
              <a:buNone/>
            </a:pPr>
            <a:r>
              <a:rPr lang="sk-SK" altLang="en-US" dirty="0"/>
              <a:t>  » spôsobilosť na právne úkony (vek 18 rokov)</a:t>
            </a:r>
            <a:endParaRPr lang="sk-SK" altLang="en-US" b="1" u="sng" dirty="0"/>
          </a:p>
          <a:p>
            <a:pPr>
              <a:buNone/>
            </a:pPr>
            <a:r>
              <a:rPr lang="sk-SK" altLang="en-US" b="1" u="sng" dirty="0"/>
              <a:t>Právnické osoba (PO):</a:t>
            </a:r>
            <a:endParaRPr lang="sk-SK" altLang="en-US" dirty="0"/>
          </a:p>
          <a:p>
            <a:pPr>
              <a:buNone/>
            </a:pPr>
            <a:r>
              <a:rPr lang="sk-SK" altLang="en-US" dirty="0"/>
              <a:t>(zriadenie – založenie- vznik / zrušenie - zánik)</a:t>
            </a:r>
          </a:p>
          <a:p>
            <a:pPr>
              <a:buNone/>
            </a:pPr>
            <a:r>
              <a:rPr lang="sk-SK" altLang="en-US" dirty="0"/>
              <a:t>  » združenia </a:t>
            </a:r>
            <a:r>
              <a:rPr lang="sk-SK" altLang="en-US" dirty="0" err="1"/>
              <a:t>FO,al</a:t>
            </a:r>
            <a:r>
              <a:rPr lang="sk-SK" altLang="en-US" dirty="0"/>
              <a:t>. PO (</a:t>
            </a:r>
            <a:r>
              <a:rPr lang="sk-SK" altLang="en-US" dirty="0" err="1"/>
              <a:t>obch.spoloč</a:t>
            </a:r>
            <a:r>
              <a:rPr lang="sk-SK" altLang="en-US" dirty="0"/>
              <a:t>, </a:t>
            </a:r>
            <a:r>
              <a:rPr lang="sk-SK" altLang="en-US" dirty="0" err="1"/>
              <a:t>obč.združ</a:t>
            </a:r>
            <a:r>
              <a:rPr lang="sk-SK" altLang="en-US" dirty="0"/>
              <a:t>, polit. str.)</a:t>
            </a:r>
          </a:p>
          <a:p>
            <a:pPr>
              <a:buNone/>
            </a:pPr>
            <a:r>
              <a:rPr lang="sk-SK" altLang="en-US" dirty="0"/>
              <a:t>  » účelové združenia majetku (nadácie, </a:t>
            </a:r>
            <a:r>
              <a:rPr lang="sk-SK" altLang="en-US" dirty="0" err="1"/>
              <a:t>št.fondy</a:t>
            </a:r>
            <a:r>
              <a:rPr lang="sk-SK" altLang="en-US" dirty="0"/>
              <a:t> </a:t>
            </a:r>
            <a:r>
              <a:rPr lang="sk-SK" altLang="en-US" dirty="0" err="1"/>
              <a:t>neinv.f</a:t>
            </a:r>
            <a:r>
              <a:rPr lang="sk-SK" altLang="en-US" dirty="0"/>
              <a:t>)</a:t>
            </a:r>
          </a:p>
          <a:p>
            <a:pPr>
              <a:buNone/>
            </a:pPr>
            <a:r>
              <a:rPr lang="sk-SK" altLang="en-US" dirty="0"/>
              <a:t>  » jednotky územnej samosprávy (obce)</a:t>
            </a:r>
          </a:p>
          <a:p>
            <a:pPr>
              <a:spcAft>
                <a:spcPts val="600"/>
              </a:spcAft>
              <a:buNone/>
            </a:pPr>
            <a:r>
              <a:rPr lang="sk-SK" altLang="en-US" dirty="0"/>
              <a:t>  » iné, o ktorých to ustanovuje zákon (</a:t>
            </a:r>
            <a:r>
              <a:rPr lang="sk-SK" altLang="en-US" dirty="0" err="1"/>
              <a:t>rozpočt</a:t>
            </a:r>
            <a:r>
              <a:rPr lang="sk-SK" altLang="en-US" dirty="0"/>
              <a:t>. a prísp.org.)</a:t>
            </a:r>
            <a:r>
              <a:rPr lang="sk-SK" altLang="en-US" b="1" dirty="0"/>
              <a:t>  </a:t>
            </a:r>
            <a:endParaRPr lang="sk-SK" altLang="en-US" b="1" u="sng" dirty="0"/>
          </a:p>
          <a:p>
            <a:pPr>
              <a:spcAft>
                <a:spcPts val="600"/>
              </a:spcAft>
              <a:buNone/>
            </a:pPr>
            <a:r>
              <a:rPr lang="sk-SK" altLang="en-US" b="1" u="sng" dirty="0"/>
              <a:t>Podnik:</a:t>
            </a:r>
            <a:r>
              <a:rPr lang="sk-SK" altLang="en-US" dirty="0"/>
              <a:t>                                               (OZ § 5, ods. 1)</a:t>
            </a:r>
          </a:p>
          <a:p>
            <a:pPr>
              <a:buNone/>
            </a:pPr>
            <a:r>
              <a:rPr lang="sk-SK" altLang="en-US" dirty="0"/>
              <a:t>  » súbor hmotných, osobných a nehmotných zložiek podnikania, ktoré patria podnikateľovi a slúžia na prevádzkovanie podniku.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4864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b="1" dirty="0">
                <a:solidFill>
                  <a:srgbClr val="0070C0"/>
                </a:solidFill>
              </a:rPr>
              <a:t>Podnik, podstata, okolie, ciele 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sk-SK" altLang="en-US" b="1" u="sng" dirty="0"/>
              <a:t>K podniku</a:t>
            </a:r>
            <a:r>
              <a:rPr lang="sk-SK" altLang="en-US" b="1" dirty="0"/>
              <a:t> patria:</a:t>
            </a:r>
            <a:r>
              <a:rPr lang="sk-SK" altLang="en-US" dirty="0"/>
              <a:t>                                     (OZ § 5, ods. 1)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- veci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- práva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- iné majetkové hodnoty</a:t>
            </a:r>
            <a:endParaRPr lang="sk-SK" altLang="en-US" b="1" u="sng" dirty="0"/>
          </a:p>
          <a:p>
            <a:pPr>
              <a:lnSpc>
                <a:spcPct val="80000"/>
              </a:lnSpc>
              <a:buNone/>
            </a:pPr>
            <a:r>
              <a:rPr lang="sk-SK" altLang="en-US" b="1" u="sng" dirty="0"/>
              <a:t>Všeobecná definícia podniku:</a:t>
            </a:r>
            <a:endParaRPr lang="sk-SK" altLang="en-US" dirty="0"/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 » ekonomicky a právne samostatná jednotka  založená na podnikanie</a:t>
            </a:r>
            <a:endParaRPr lang="sk-SK" altLang="en-US" u="sng" dirty="0"/>
          </a:p>
          <a:p>
            <a:pPr>
              <a:lnSpc>
                <a:spcPct val="80000"/>
              </a:lnSpc>
              <a:buNone/>
            </a:pPr>
            <a:endParaRPr lang="sk-SK" altLang="en-US" u="sng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0606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9411" y="223458"/>
            <a:ext cx="10515600" cy="1325563"/>
          </a:xfrm>
        </p:spPr>
        <p:txBody>
          <a:bodyPr>
            <a:normAutofit/>
          </a:bodyPr>
          <a:lstStyle/>
          <a:p>
            <a:r>
              <a:rPr lang="sk-SK" sz="4000" b="1" dirty="0">
                <a:solidFill>
                  <a:srgbClr val="0070C0"/>
                </a:solidFill>
              </a:rPr>
              <a:t>Podnik, podstata, okolie, ciele 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09411" y="154902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k-SK" altLang="en-US" b="1" u="sng" dirty="0"/>
              <a:t>OKOLIE  PODNIKU</a:t>
            </a:r>
            <a:br>
              <a:rPr lang="sk-SK" altLang="en-US" b="1" i="1" dirty="0"/>
            </a:br>
            <a:r>
              <a:rPr lang="sk-SK" altLang="en-US" dirty="0"/>
              <a:t> súhrn prvkov prostredia a ich väzby na podnik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b="1" u="sng" dirty="0"/>
              <a:t>VŠEOBECNÉ </a:t>
            </a:r>
            <a:r>
              <a:rPr lang="sk-SK" altLang="en-US" u="sng" dirty="0"/>
              <a:t>okolie – </a:t>
            </a:r>
            <a:r>
              <a:rPr lang="sk-SK" altLang="en-US" b="1" u="sng" dirty="0"/>
              <a:t>sektory:</a:t>
            </a:r>
            <a:endParaRPr lang="sk-SK" altLang="en-US" dirty="0"/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  - makroekonomický  (HDP, cyklus...)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  - technologický (úroveň IT, vedy a techniky)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  - </a:t>
            </a:r>
            <a:r>
              <a:rPr lang="sk-SK" altLang="en-US" dirty="0" err="1"/>
              <a:t>politicko</a:t>
            </a:r>
            <a:r>
              <a:rPr lang="sk-SK" altLang="en-US" dirty="0"/>
              <a:t> – právny (zákony, etika...)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  - </a:t>
            </a:r>
            <a:r>
              <a:rPr lang="sk-SK" altLang="en-US" dirty="0" err="1"/>
              <a:t>sociálno</a:t>
            </a:r>
            <a:r>
              <a:rPr lang="sk-SK" altLang="en-US" dirty="0"/>
              <a:t> – kultúrny (hodnoty, vzdelanie...)</a:t>
            </a:r>
          </a:p>
          <a:p>
            <a:pPr>
              <a:lnSpc>
                <a:spcPct val="80000"/>
              </a:lnSpc>
              <a:buNone/>
            </a:pPr>
            <a:endParaRPr lang="sk-SK" altLang="en-US" b="1" u="sng" dirty="0"/>
          </a:p>
          <a:p>
            <a:pPr>
              <a:lnSpc>
                <a:spcPct val="80000"/>
              </a:lnSpc>
              <a:buNone/>
            </a:pPr>
            <a:r>
              <a:rPr lang="sk-SK" altLang="en-US" b="1" u="sng" dirty="0"/>
              <a:t>SVETOVÉ </a:t>
            </a:r>
            <a:r>
              <a:rPr lang="sk-SK" altLang="en-US" u="sng" dirty="0"/>
              <a:t> okolie predstavujú procesy súvisiace s globalizáciou</a:t>
            </a:r>
            <a:endParaRPr lang="sk-SK" altLang="en-US" dirty="0"/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  - internacionalizácia		  - intelektualizácia			  - intenzifikácia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  - akcelerácia			  - ekologizácia				  - flexibilita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  - humanizácia		  - informatizácia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9194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3349" y="236336"/>
            <a:ext cx="10515600" cy="1325563"/>
          </a:xfrm>
        </p:spPr>
        <p:txBody>
          <a:bodyPr>
            <a:normAutofit/>
          </a:bodyPr>
          <a:lstStyle/>
          <a:p>
            <a:r>
              <a:rPr lang="sk-SK" sz="4000" b="1" dirty="0">
                <a:solidFill>
                  <a:srgbClr val="0070C0"/>
                </a:solidFill>
              </a:rPr>
              <a:t>Podnik, podstata, okolie, ciele 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5307" y="1403797"/>
            <a:ext cx="10748493" cy="477316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None/>
            </a:pPr>
            <a:endParaRPr lang="sk-SK" altLang="en-US" sz="3100" b="1" u="sng" dirty="0"/>
          </a:p>
          <a:p>
            <a:pPr>
              <a:lnSpc>
                <a:spcPct val="80000"/>
              </a:lnSpc>
              <a:buNone/>
            </a:pPr>
            <a:r>
              <a:rPr lang="sk-SK" altLang="en-US" sz="3100" b="1" u="sng" dirty="0"/>
              <a:t>VŠEOBECNÉ </a:t>
            </a:r>
            <a:r>
              <a:rPr lang="sk-SK" altLang="en-US" sz="3100" u="sng" dirty="0"/>
              <a:t>okolie – </a:t>
            </a:r>
            <a:r>
              <a:rPr lang="sk-SK" altLang="en-US" sz="3100" b="1" u="sng" dirty="0"/>
              <a:t>faktory:</a:t>
            </a:r>
            <a:endParaRPr lang="sk-SK" altLang="en-US" sz="3100" dirty="0"/>
          </a:p>
          <a:p>
            <a:pPr>
              <a:lnSpc>
                <a:spcPct val="80000"/>
              </a:lnSpc>
              <a:buNone/>
            </a:pPr>
            <a:r>
              <a:rPr lang="sk-SK" altLang="en-US" sz="3100" dirty="0"/>
              <a:t>   - štát   (jeho jednotlivé politiky...),  prenesené kompetencie: jednotky miestnej samosprávy (obce...)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sz="3100" dirty="0"/>
              <a:t>   - dodávatelia (výrobné faktory...)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sz="3100" dirty="0"/>
              <a:t>   - konkurencia (negatívna, pozitívna)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sz="3100" dirty="0"/>
              <a:t>   - finančné inštitúcie (banky, poisťovne..)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sz="3100" dirty="0"/>
              <a:t>   - odberatelia (výrobná + konečná spotreba...)  -verejnosť, ostatní</a:t>
            </a:r>
            <a:endParaRPr lang="sk-SK" altLang="en-US" sz="3100" b="1" u="sng" dirty="0"/>
          </a:p>
          <a:p>
            <a:pPr>
              <a:lnSpc>
                <a:spcPct val="80000"/>
              </a:lnSpc>
              <a:buNone/>
            </a:pPr>
            <a:endParaRPr lang="sk-SK" altLang="en-US" sz="3100" b="1" u="sng" dirty="0"/>
          </a:p>
          <a:p>
            <a:pPr>
              <a:lnSpc>
                <a:spcPct val="80000"/>
              </a:lnSpc>
              <a:buNone/>
            </a:pPr>
            <a:r>
              <a:rPr lang="sk-SK" altLang="en-US" sz="3100" b="1" u="sng" dirty="0"/>
              <a:t>ŠPECIFICKÉ</a:t>
            </a:r>
            <a:r>
              <a:rPr lang="sk-SK" altLang="en-US" sz="3100" u="sng" dirty="0"/>
              <a:t> okolie – </a:t>
            </a:r>
            <a:r>
              <a:rPr lang="sk-SK" altLang="en-US" sz="3100" b="1" u="sng" dirty="0"/>
              <a:t>faktory:</a:t>
            </a:r>
            <a:endParaRPr lang="sk-SK" altLang="en-US" sz="3100" dirty="0"/>
          </a:p>
          <a:p>
            <a:pPr>
              <a:lnSpc>
                <a:spcPct val="80000"/>
              </a:lnSpc>
              <a:buNone/>
            </a:pPr>
            <a:r>
              <a:rPr lang="sk-SK" altLang="en-US" sz="3100" dirty="0"/>
              <a:t>(ako všeobecné – ale bezprostredne sa týkajúce konkrétneho podniku,</a:t>
            </a:r>
            <a:r>
              <a:rPr lang="sk-SK" altLang="en-US" sz="3100" i="1" dirty="0"/>
              <a:t> v konkrétnom čase a oblasti)</a:t>
            </a:r>
            <a:endParaRPr lang="sk-SK" altLang="en-US" sz="3100" b="1" u="sng" dirty="0"/>
          </a:p>
          <a:p>
            <a:pPr>
              <a:lnSpc>
                <a:spcPct val="80000"/>
              </a:lnSpc>
              <a:buNone/>
            </a:pPr>
            <a:r>
              <a:rPr lang="sk-SK" altLang="en-US" sz="3100" b="1" u="sng" dirty="0"/>
              <a:t>Väzby </a:t>
            </a:r>
            <a:endParaRPr lang="sk-SK" altLang="en-US" sz="3100" dirty="0"/>
          </a:p>
          <a:p>
            <a:pPr>
              <a:lnSpc>
                <a:spcPct val="80000"/>
              </a:lnSpc>
              <a:buNone/>
            </a:pPr>
            <a:r>
              <a:rPr lang="sk-SK" altLang="en-US" sz="3100" dirty="0"/>
              <a:t> (vplyvy hmotné alebo informačné – aj spätné)</a:t>
            </a:r>
            <a:endParaRPr lang="sk-SK" altLang="en-US" sz="3100" b="1" dirty="0"/>
          </a:p>
          <a:p>
            <a:pPr>
              <a:lnSpc>
                <a:spcPct val="80000"/>
              </a:lnSpc>
              <a:buNone/>
            </a:pPr>
            <a:r>
              <a:rPr lang="sk-SK" altLang="en-US" sz="3100" b="1" dirty="0"/>
              <a:t>■ </a:t>
            </a:r>
            <a:r>
              <a:rPr lang="sk-SK" altLang="en-US" sz="3100" dirty="0"/>
              <a:t>vertikálne: - mocenské</a:t>
            </a:r>
            <a:endParaRPr lang="sk-SK" altLang="en-US" sz="3100" b="1" dirty="0"/>
          </a:p>
          <a:p>
            <a:pPr>
              <a:lnSpc>
                <a:spcPct val="80000"/>
              </a:lnSpc>
              <a:buNone/>
            </a:pPr>
            <a:r>
              <a:rPr lang="sk-SK" altLang="en-US" sz="3100" b="1" dirty="0"/>
              <a:t>■ </a:t>
            </a:r>
            <a:r>
              <a:rPr lang="sk-SK" altLang="en-US" sz="3100" dirty="0"/>
              <a:t>horizontálne: - partnerské , - konkurenčné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6136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b="1" dirty="0">
                <a:solidFill>
                  <a:srgbClr val="0070C0"/>
                </a:solidFill>
              </a:rPr>
              <a:t>Všeobecné okolie podniku</a:t>
            </a: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731" y="1877542"/>
            <a:ext cx="6734644" cy="435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2196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397</Words>
  <Application>Microsoft Office PowerPoint</Application>
  <PresentationFormat>Širokouhlá</PresentationFormat>
  <Paragraphs>100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Motív Office</vt:lpstr>
      <vt:lpstr>Ekonomika podniku a účtovníctvo</vt:lpstr>
      <vt:lpstr>Odporúčaná literatúra</vt:lpstr>
      <vt:lpstr>Podnik, podstata, okolie, ciele </vt:lpstr>
      <vt:lpstr>Podnik, podstata, okolie, ciele </vt:lpstr>
      <vt:lpstr>Podnik, podstata, okolie, ciele </vt:lpstr>
      <vt:lpstr>Podnik, podstata, okolie, ciele </vt:lpstr>
      <vt:lpstr>Podnik, podstata, okolie, ciele </vt:lpstr>
      <vt:lpstr>Podnik, podstata, okolie, ciele </vt:lpstr>
      <vt:lpstr>Všeobecné okolie podniku</vt:lpstr>
      <vt:lpstr>Podnik, podstata, okolie, ciele </vt:lpstr>
      <vt:lpstr>Podnik – vznik, založenie, typológia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Ekonomika podniku a účtovníctvo</dc:title>
  <dc:creator>EU</dc:creator>
  <cp:lastModifiedBy>Kútna Želonková Ingrid</cp:lastModifiedBy>
  <cp:revision>11</cp:revision>
  <dcterms:created xsi:type="dcterms:W3CDTF">2019-02-18T08:13:05Z</dcterms:created>
  <dcterms:modified xsi:type="dcterms:W3CDTF">2020-03-25T08:00:51Z</dcterms:modified>
</cp:coreProperties>
</file>