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57" r:id="rId3"/>
    <p:sldId id="269" r:id="rId4"/>
    <p:sldId id="285" r:id="rId5"/>
    <p:sldId id="270" r:id="rId6"/>
    <p:sldId id="284" r:id="rId7"/>
    <p:sldId id="271" r:id="rId8"/>
    <p:sldId id="272" r:id="rId9"/>
    <p:sldId id="273" r:id="rId10"/>
    <p:sldId id="274" r:id="rId11"/>
    <p:sldId id="277" r:id="rId12"/>
    <p:sldId id="278" r:id="rId13"/>
    <p:sldId id="287" r:id="rId14"/>
    <p:sldId id="275" r:id="rId15"/>
    <p:sldId id="280" r:id="rId16"/>
    <p:sldId id="279" r:id="rId17"/>
    <p:sldId id="281" r:id="rId18"/>
    <p:sldId id="276" r:id="rId19"/>
    <p:sldId id="282" r:id="rId20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podnadpisov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BD94E-C017-4D8C-96E4-C942F2EB0E95}" type="datetimeFigureOut">
              <a:rPr lang="sk-SK" smtClean="0"/>
              <a:pPr/>
              <a:t>25. 3. 2020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97FB-2979-4C9F-94BD-1148416B708A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8534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BD94E-C017-4D8C-96E4-C942F2EB0E95}" type="datetimeFigureOut">
              <a:rPr lang="sk-SK" smtClean="0"/>
              <a:pPr/>
              <a:t>25. 3. 2020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97FB-2979-4C9F-94BD-1148416B708A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20668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BD94E-C017-4D8C-96E4-C942F2EB0E95}" type="datetimeFigureOut">
              <a:rPr lang="sk-SK" smtClean="0"/>
              <a:pPr/>
              <a:t>25. 3. 2020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97FB-2979-4C9F-94BD-1148416B708A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77905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BD94E-C017-4D8C-96E4-C942F2EB0E95}" type="datetimeFigureOut">
              <a:rPr lang="sk-SK" smtClean="0"/>
              <a:pPr/>
              <a:t>25. 3. 2020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97FB-2979-4C9F-94BD-1148416B708A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39600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BD94E-C017-4D8C-96E4-C942F2EB0E95}" type="datetimeFigureOut">
              <a:rPr lang="sk-SK" smtClean="0"/>
              <a:pPr/>
              <a:t>25. 3. 2020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97FB-2979-4C9F-94BD-1148416B708A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87578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BD94E-C017-4D8C-96E4-C942F2EB0E95}" type="datetimeFigureOut">
              <a:rPr lang="sk-SK" smtClean="0"/>
              <a:pPr/>
              <a:t>25. 3. 2020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97FB-2979-4C9F-94BD-1148416B708A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5259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Zástupný objekt pre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BD94E-C017-4D8C-96E4-C942F2EB0E95}" type="datetimeFigureOut">
              <a:rPr lang="sk-SK" smtClean="0"/>
              <a:pPr/>
              <a:t>25. 3. 2020</a:t>
            </a:fld>
            <a:endParaRPr lang="sk-SK"/>
          </a:p>
        </p:txBody>
      </p:sp>
      <p:sp>
        <p:nvSpPr>
          <p:cNvPr id="8" name="Zástupný objekt pre pät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97FB-2979-4C9F-94BD-1148416B708A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4372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dá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BD94E-C017-4D8C-96E4-C942F2EB0E95}" type="datetimeFigureOut">
              <a:rPr lang="sk-SK" smtClean="0"/>
              <a:pPr/>
              <a:t>25. 3. 2020</a:t>
            </a:fld>
            <a:endParaRPr lang="sk-SK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97FB-2979-4C9F-94BD-1148416B708A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5444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BD94E-C017-4D8C-96E4-C942F2EB0E95}" type="datetimeFigureOut">
              <a:rPr lang="sk-SK" smtClean="0"/>
              <a:pPr/>
              <a:t>25. 3. 2020</a:t>
            </a:fld>
            <a:endParaRPr lang="sk-SK"/>
          </a:p>
        </p:txBody>
      </p:sp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97FB-2979-4C9F-94BD-1148416B708A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5595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BD94E-C017-4D8C-96E4-C942F2EB0E95}" type="datetimeFigureOut">
              <a:rPr lang="sk-SK" smtClean="0"/>
              <a:pPr/>
              <a:t>25. 3. 2020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97FB-2979-4C9F-94BD-1148416B708A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98486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obrázo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BD94E-C017-4D8C-96E4-C942F2EB0E95}" type="datetimeFigureOut">
              <a:rPr lang="sk-SK" smtClean="0"/>
              <a:pPr/>
              <a:t>25. 3. 2020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97FB-2979-4C9F-94BD-1148416B708A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14821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BD94E-C017-4D8C-96E4-C942F2EB0E95}" type="datetimeFigureOut">
              <a:rPr lang="sk-SK" smtClean="0"/>
              <a:pPr/>
              <a:t>25. 3. 2020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E97FB-2979-4C9F-94BD-1148416B708A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97504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Ekonomika podniku a účtovníctvo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sk-SK" dirty="0"/>
              <a:t>Právnická fakulta UK Bratislava</a:t>
            </a:r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4600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 b="1" cap="all" dirty="0">
                <a:solidFill>
                  <a:schemeClr val="accent1">
                    <a:lumMod val="75000"/>
                  </a:schemeClr>
                </a:solidFill>
              </a:rPr>
              <a:t>odpisovanie </a:t>
            </a:r>
            <a:r>
              <a:rPr lang="sk-SK" sz="3200" b="1" cap="all" dirty="0" err="1">
                <a:solidFill>
                  <a:schemeClr val="accent1">
                    <a:lumMod val="75000"/>
                  </a:schemeClr>
                </a:solidFill>
              </a:rPr>
              <a:t>NEOBEŽného</a:t>
            </a:r>
            <a:r>
              <a:rPr lang="sk-SK" sz="3200" b="1" cap="all" dirty="0">
                <a:solidFill>
                  <a:schemeClr val="accent1">
                    <a:lumMod val="75000"/>
                  </a:schemeClr>
                </a:solidFill>
              </a:rPr>
              <a:t> majetku (NM)</a:t>
            </a:r>
            <a:endParaRPr lang="sk-SK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endParaRPr lang="sk-SK" altLang="en-US" sz="3800" b="1" dirty="0"/>
          </a:p>
          <a:p>
            <a:pPr>
              <a:buNone/>
            </a:pPr>
            <a:r>
              <a:rPr lang="sk-SK" altLang="en-US" sz="3800" b="1" dirty="0"/>
              <a:t>DAŇOVÉ ODPISY (Zákon o dani z príjmov) </a:t>
            </a:r>
            <a:endParaRPr lang="sk-SK" altLang="en-US" sz="3800" dirty="0"/>
          </a:p>
          <a:p>
            <a:pPr>
              <a:buNone/>
            </a:pPr>
            <a:r>
              <a:rPr lang="sk-SK" altLang="en-US" sz="3800" b="1" dirty="0"/>
              <a:t>■</a:t>
            </a:r>
            <a:r>
              <a:rPr lang="sk-SK" altLang="en-US" sz="3800" dirty="0"/>
              <a:t> hmotného majetku- </a:t>
            </a:r>
            <a:r>
              <a:rPr lang="sk-SK" altLang="en-US" sz="3800" i="1" dirty="0"/>
              <a:t>hnuteľný, nehnuteľné veci 			              </a:t>
            </a:r>
            <a:r>
              <a:rPr lang="sk-SK" altLang="en-US" sz="3800" b="1" i="1" dirty="0"/>
              <a:t>Vstupná cena </a:t>
            </a:r>
            <a:r>
              <a:rPr lang="sk-SK" altLang="en-US" sz="3800" i="1" dirty="0"/>
              <a:t>(obstarávacia cena) </a:t>
            </a:r>
            <a:r>
              <a:rPr lang="sk-SK" altLang="en-US" sz="3800" b="1" i="1" dirty="0"/>
              <a:t>› 1700 Eur ›1 rok</a:t>
            </a:r>
          </a:p>
          <a:p>
            <a:pPr>
              <a:buNone/>
            </a:pPr>
            <a:r>
              <a:rPr lang="sk-SK" altLang="en-US" sz="3800" b="1" dirty="0"/>
              <a:t>■</a:t>
            </a:r>
            <a:r>
              <a:rPr lang="sk-SK" altLang="en-US" sz="3800" dirty="0"/>
              <a:t> nehmotného majetku – </a:t>
            </a:r>
            <a:r>
              <a:rPr lang="sk-SK" altLang="en-US" sz="3800" i="1" dirty="0"/>
              <a:t>práva priemysel. </a:t>
            </a:r>
            <a:r>
              <a:rPr lang="sk-SK" altLang="en-US" sz="3800" i="1" dirty="0" err="1"/>
              <a:t>vlast</a:t>
            </a:r>
            <a:r>
              <a:rPr lang="sk-SK" altLang="en-US" sz="3800" i="1" dirty="0"/>
              <a:t>., autorské práva,         VC (OC) </a:t>
            </a:r>
            <a:r>
              <a:rPr lang="sk-SK" altLang="en-US" sz="3800" b="1" i="1" dirty="0"/>
              <a:t>› 2400 Eur › 1 rok</a:t>
            </a:r>
          </a:p>
          <a:p>
            <a:pPr>
              <a:buNone/>
            </a:pPr>
            <a:r>
              <a:rPr lang="sk-SK" altLang="en-US" sz="3800" dirty="0"/>
              <a:t>   </a:t>
            </a:r>
          </a:p>
          <a:p>
            <a:pPr>
              <a:buNone/>
            </a:pPr>
            <a:r>
              <a:rPr lang="sk-SK" altLang="en-US" sz="3800" dirty="0"/>
              <a:t>   Nehmotný majetok  - max. doba odpisovania do päť rokov od jeho nadobudnutia</a:t>
            </a:r>
            <a:endParaRPr lang="cs-CZ" altLang="en-US" sz="3800" dirty="0"/>
          </a:p>
          <a:p>
            <a:pPr>
              <a:buNone/>
            </a:pPr>
            <a:endParaRPr lang="sk-SK" altLang="en-US" sz="3200" b="1" i="1" dirty="0"/>
          </a:p>
          <a:p>
            <a:pPr>
              <a:buNone/>
            </a:pPr>
            <a:r>
              <a:rPr lang="sk-SK" altLang="en-US" sz="3200" b="1" dirty="0"/>
              <a:t> </a:t>
            </a:r>
            <a:endParaRPr lang="sk-SK" altLang="en-US" sz="3200" dirty="0"/>
          </a:p>
          <a:p>
            <a:endParaRPr lang="sk-SK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3200" b="1" cap="all" dirty="0">
                <a:solidFill>
                  <a:schemeClr val="accent1">
                    <a:lumMod val="75000"/>
                  </a:schemeClr>
                </a:solidFill>
              </a:rPr>
              <a:t>Terminológia k daňovým odpisom NM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sk-SK" altLang="en-US" sz="3200" b="1" dirty="0"/>
              <a:t>vstupná cena / zostatková cena</a:t>
            </a:r>
          </a:p>
          <a:p>
            <a:pPr>
              <a:buNone/>
            </a:pPr>
            <a:r>
              <a:rPr lang="sk-SK" altLang="en-US" sz="3200" b="1" dirty="0"/>
              <a:t>technické zhodnotenie,  ZVC, ZZC</a:t>
            </a:r>
          </a:p>
          <a:p>
            <a:pPr>
              <a:buNone/>
            </a:pPr>
            <a:r>
              <a:rPr lang="sk-SK" altLang="en-US" sz="3200" b="1" dirty="0"/>
              <a:t>odpisová skupina, doba odpisovania</a:t>
            </a:r>
          </a:p>
          <a:p>
            <a:pPr>
              <a:buNone/>
            </a:pPr>
            <a:r>
              <a:rPr lang="sk-SK" altLang="en-US" sz="3200" b="1" dirty="0"/>
              <a:t>rovnomerné odpisovanie, zrýchlené odpisovanie </a:t>
            </a:r>
          </a:p>
          <a:p>
            <a:endParaRPr lang="sk-SK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 b="1" dirty="0">
                <a:solidFill>
                  <a:schemeClr val="accent1">
                    <a:lumMod val="75000"/>
                  </a:schemeClr>
                </a:solidFill>
              </a:rPr>
              <a:t>DAŇOVÉ ODPISY- rovnomerné odpisovanie</a:t>
            </a:r>
          </a:p>
        </p:txBody>
      </p:sp>
      <p:graphicFrame>
        <p:nvGraphicFramePr>
          <p:cNvPr id="5" name="Zástupný symbol obsah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7397541"/>
              </p:ext>
            </p:extLst>
          </p:nvPr>
        </p:nvGraphicFramePr>
        <p:xfrm>
          <a:off x="820615" y="1758464"/>
          <a:ext cx="10392508" cy="4031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2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30440">
                <a:tc>
                  <a:txBody>
                    <a:bodyPr/>
                    <a:lstStyle/>
                    <a:p>
                      <a:r>
                        <a:rPr lang="sk-SK" sz="2400" dirty="0"/>
                        <a:t>Odpisová skupina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/>
                        <a:t>Doba odpisovania v rokoch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/>
                        <a:t>Ročný odpis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911">
                <a:tc>
                  <a:txBody>
                    <a:bodyPr/>
                    <a:lstStyle/>
                    <a:p>
                      <a:pPr algn="ctr"/>
                      <a:r>
                        <a:rPr lang="sk-SK" sz="2400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/>
                        <a:t>4 roky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/>
                        <a:t>1/4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911">
                <a:tc>
                  <a:txBody>
                    <a:bodyPr/>
                    <a:lstStyle/>
                    <a:p>
                      <a:pPr algn="ctr"/>
                      <a:r>
                        <a:rPr lang="sk-SK" sz="2400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/>
                        <a:t>6 rokov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/>
                        <a:t>1/6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911">
                <a:tc>
                  <a:txBody>
                    <a:bodyPr/>
                    <a:lstStyle/>
                    <a:p>
                      <a:pPr algn="ctr"/>
                      <a:r>
                        <a:rPr lang="sk-SK" sz="2400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/>
                        <a:t>8 rokov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/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911">
                <a:tc>
                  <a:txBody>
                    <a:bodyPr/>
                    <a:lstStyle/>
                    <a:p>
                      <a:pPr algn="ctr"/>
                      <a:r>
                        <a:rPr lang="sk-SK" sz="2400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/>
                        <a:t>12 rokov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/>
                        <a:t>1/12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6911">
                <a:tc>
                  <a:txBody>
                    <a:bodyPr/>
                    <a:lstStyle/>
                    <a:p>
                      <a:pPr algn="ctr"/>
                      <a:r>
                        <a:rPr lang="sk-SK" sz="2400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/>
                        <a:t>20 rokov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/>
                        <a:t>1/20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6911">
                <a:tc>
                  <a:txBody>
                    <a:bodyPr/>
                    <a:lstStyle/>
                    <a:p>
                      <a:pPr algn="ctr"/>
                      <a:r>
                        <a:rPr lang="sk-SK" sz="2400" dirty="0"/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/>
                        <a:t>40 rokov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/>
                        <a:t>1/40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643DC6A-5220-4E92-8EF8-DB46E7BA6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>
                <a:solidFill>
                  <a:schemeClr val="accent1">
                    <a:lumMod val="75000"/>
                  </a:schemeClr>
                </a:solidFill>
              </a:rPr>
              <a:t>Zmeny od 01.01.2020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8D22618-F433-43A3-B478-6E08653A6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 rokom 2020 pribudla do zákona </a:t>
            </a:r>
            <a:r>
              <a:rPr lang="sk-SK" b="1" dirty="0"/>
              <a:t>nová odpisová skupina označená ako odpisová skupina „0“</a:t>
            </a:r>
            <a:r>
              <a:rPr lang="sk-SK" dirty="0"/>
              <a:t> ako reakcia na schválený Akčný plán rozvoja </a:t>
            </a:r>
            <a:r>
              <a:rPr lang="sk-SK" dirty="0" err="1"/>
              <a:t>elektromobility</a:t>
            </a:r>
            <a:r>
              <a:rPr lang="sk-SK" dirty="0"/>
              <a:t> v Slovenskej republike. Týmto krokom sa </a:t>
            </a:r>
            <a:r>
              <a:rPr lang="sk-SK" b="1" dirty="0"/>
              <a:t>zvýhodňuje odpisovanie elektromobilov na Slovensku</a:t>
            </a:r>
            <a:r>
              <a:rPr lang="sk-SK" dirty="0"/>
              <a:t>. </a:t>
            </a:r>
            <a:r>
              <a:rPr lang="sk-SK" b="1" dirty="0"/>
              <a:t>Doba odpisovania pre odpisovú skupinu 0 sú 2 roky.</a:t>
            </a:r>
            <a:br>
              <a:rPr lang="sk-SK" dirty="0"/>
            </a:br>
            <a:br>
              <a:rPr lang="sk-SK" dirty="0"/>
            </a:br>
            <a:r>
              <a:rPr lang="sk-SK" dirty="0"/>
              <a:t>Ďalšou zmenou, ktorá ovplyvní výpočet daňových odpisov v roku 2020 je </a:t>
            </a:r>
            <a:r>
              <a:rPr lang="sk-SK" b="1" dirty="0"/>
              <a:t>zmena zaokrúhľovania. </a:t>
            </a:r>
            <a:r>
              <a:rPr lang="sk-SK" dirty="0"/>
              <a:t>Od roku 2020 sa výška ročného odpisu ako aj pomerná časť ročného odpisu </a:t>
            </a:r>
            <a:r>
              <a:rPr lang="sk-SK" b="1"/>
              <a:t>zaokrúhľujú matematicky.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40743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altLang="en-US" sz="3200" b="1" dirty="0">
                <a:solidFill>
                  <a:schemeClr val="accent1">
                    <a:lumMod val="75000"/>
                  </a:schemeClr>
                </a:solidFill>
              </a:rPr>
              <a:t>Metódy daňových odpisov:</a:t>
            </a:r>
            <a:br>
              <a:rPr lang="sk-SK" altLang="en-US" sz="3200" b="1" i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sk-SK" altLang="en-US" sz="3200" b="1" i="1" dirty="0">
                <a:solidFill>
                  <a:schemeClr val="accent1">
                    <a:lumMod val="75000"/>
                  </a:schemeClr>
                </a:solidFill>
              </a:rPr>
              <a:t>A/ rovnomerné odpisovanie</a:t>
            </a:r>
            <a:endParaRPr lang="sk-SK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83000" indent="-3683000">
              <a:buFont typeface="Wingdings" pitchFamily="2" charset="2"/>
              <a:buNone/>
            </a:pPr>
            <a:r>
              <a:rPr lang="sk-SK" altLang="en-US" sz="3200" b="1" dirty="0"/>
              <a:t>a) výpočet odpisov v 1. roku a v ďalších rokoch</a:t>
            </a:r>
            <a:r>
              <a:rPr lang="sk-SK" altLang="en-US" sz="3200" dirty="0"/>
              <a:t>                     </a:t>
            </a:r>
          </a:p>
          <a:p>
            <a:pPr marL="3683000" indent="-3683000">
              <a:buFont typeface="Wingdings" pitchFamily="2" charset="2"/>
              <a:buNone/>
            </a:pPr>
            <a:r>
              <a:rPr lang="sk-SK" altLang="en-US" sz="3200" dirty="0"/>
              <a:t>    Ročný odpis  = VC / T       VC = vstupná cena</a:t>
            </a:r>
          </a:p>
          <a:p>
            <a:pPr marL="3683000" indent="-3683000">
              <a:buFont typeface="Wingdings" pitchFamily="2" charset="2"/>
              <a:buNone/>
            </a:pPr>
            <a:r>
              <a:rPr lang="sk-SK" altLang="en-US" sz="3200" dirty="0"/>
              <a:t>                                                   T = doba odpisovania </a:t>
            </a:r>
          </a:p>
          <a:p>
            <a:pPr marL="3683000" indent="-3683000">
              <a:buFont typeface="Wingdings" pitchFamily="2" charset="2"/>
              <a:buNone/>
            </a:pPr>
            <a:r>
              <a:rPr lang="sk-SK" altLang="en-US" sz="3200" dirty="0"/>
              <a:t>    ZC = VC - ∑O</a:t>
            </a:r>
          </a:p>
          <a:p>
            <a:pPr marL="3683000" indent="-3683000">
              <a:buFont typeface="Wingdings" pitchFamily="2" charset="2"/>
              <a:buNone/>
            </a:pPr>
            <a:r>
              <a:rPr lang="sk-SK" altLang="en-US" sz="3200" dirty="0"/>
              <a:t> </a:t>
            </a:r>
            <a:r>
              <a:rPr lang="sk-SK" altLang="en-US" sz="3200" b="1" dirty="0"/>
              <a:t>b) výpočet odpisov pri TZ</a:t>
            </a:r>
          </a:p>
          <a:p>
            <a:pPr marL="3683000" indent="-3683000">
              <a:buFont typeface="Wingdings" pitchFamily="2" charset="2"/>
              <a:buNone/>
            </a:pPr>
            <a:r>
              <a:rPr lang="sk-SK" altLang="en-US" sz="3200" dirty="0"/>
              <a:t>    ROTZ = ZVC / T     ZVC= zvýšená vstupná cena (VC + TZ)</a:t>
            </a:r>
          </a:p>
          <a:p>
            <a:pPr marL="3683000" indent="-3683000">
              <a:buFont typeface="Wingdings" pitchFamily="2" charset="2"/>
              <a:buNone/>
            </a:pPr>
            <a:r>
              <a:rPr lang="sk-SK" altLang="en-US" sz="3200" dirty="0"/>
              <a:t>    ZCTZ = ZZC - ∑O   ZZC = zvýšená zostatková cena (ZC +TZ) 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 b="1" dirty="0">
                <a:solidFill>
                  <a:schemeClr val="accent1">
                    <a:lumMod val="75000"/>
                  </a:schemeClr>
                </a:solidFill>
              </a:rPr>
              <a:t>DAŇOVÉ ODPISY- rovnomerné odpisovanie - príklad</a:t>
            </a:r>
            <a:endParaRPr lang="sk-SK" sz="3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/>
              <a:t>Firma AS, </a:t>
            </a:r>
            <a:r>
              <a:rPr lang="sk-SK" b="1" dirty="0" err="1"/>
              <a:t>s.r.o</a:t>
            </a:r>
            <a:r>
              <a:rPr lang="sk-SK" b="1" dirty="0"/>
              <a:t>  </a:t>
            </a:r>
            <a:r>
              <a:rPr lang="sk-SK" b="1" u="sng" dirty="0"/>
              <a:t>8.1.2017</a:t>
            </a:r>
            <a:r>
              <a:rPr lang="sk-SK" b="1" dirty="0"/>
              <a:t> kúpila a zaradila do majetku  os. automobil  v sume 32.000,- €. Vypočítajte rovnomerné odpisy daného majetku, ak  je daný automobil zaradený do 1. odpisovej skupiny.</a:t>
            </a:r>
          </a:p>
          <a:p>
            <a:endParaRPr lang="sk-SK" b="1" dirty="0"/>
          </a:p>
        </p:txBody>
      </p:sp>
      <p:graphicFrame>
        <p:nvGraphicFramePr>
          <p:cNvPr id="4" name="Tabuľka 3"/>
          <p:cNvGraphicFramePr>
            <a:graphicFrameLocks noGrp="1"/>
          </p:cNvGraphicFramePr>
          <p:nvPr/>
        </p:nvGraphicFramePr>
        <p:xfrm>
          <a:off x="984738" y="3305904"/>
          <a:ext cx="10527325" cy="2921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1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7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6877">
                <a:tc>
                  <a:txBody>
                    <a:bodyPr/>
                    <a:lstStyle/>
                    <a:p>
                      <a:r>
                        <a:rPr lang="sk-SK" sz="2400" dirty="0"/>
                        <a:t>Rok odpisovania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/>
                        <a:t>Výpočet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/>
                        <a:t>Ročný odpis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/>
                        <a:t>Zostatková cena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877">
                <a:tc>
                  <a:txBody>
                    <a:bodyPr/>
                    <a:lstStyle/>
                    <a:p>
                      <a:r>
                        <a:rPr lang="sk-SK" sz="2400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/>
                        <a:t>32000/4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2400" dirty="0"/>
                        <a:t>  8 000,-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2400" dirty="0"/>
                        <a:t>24 000,-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877">
                <a:tc>
                  <a:txBody>
                    <a:bodyPr/>
                    <a:lstStyle/>
                    <a:p>
                      <a:r>
                        <a:rPr lang="sk-SK" sz="2400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400" dirty="0"/>
                        <a:t>32000/4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2400" dirty="0"/>
                        <a:t>  8 000,-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2400" dirty="0"/>
                        <a:t>16 000,-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877">
                <a:tc>
                  <a:txBody>
                    <a:bodyPr/>
                    <a:lstStyle/>
                    <a:p>
                      <a:r>
                        <a:rPr lang="sk-SK" sz="2400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400" dirty="0"/>
                        <a:t>32000/4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2400" dirty="0"/>
                        <a:t>  8 000,-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2400" dirty="0"/>
                        <a:t>  8 000,-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877">
                <a:tc>
                  <a:txBody>
                    <a:bodyPr/>
                    <a:lstStyle/>
                    <a:p>
                      <a:r>
                        <a:rPr lang="sk-SK" sz="2400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400" dirty="0"/>
                        <a:t>32000/4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2400" dirty="0"/>
                        <a:t>  8 000,-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2400" dirty="0"/>
                        <a:t>          0,-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6877">
                <a:tc>
                  <a:txBody>
                    <a:bodyPr/>
                    <a:lstStyle/>
                    <a:p>
                      <a:endParaRPr lang="sk-SK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2400" dirty="0"/>
                        <a:t>32 000,-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sk-S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 b="1" dirty="0">
                <a:solidFill>
                  <a:schemeClr val="accent1">
                    <a:lumMod val="75000"/>
                  </a:schemeClr>
                </a:solidFill>
              </a:rPr>
              <a:t>Príklad na riešenie: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600" b="1" dirty="0"/>
              <a:t>Spoločnosť AVE a.s. zakúpila v marci 2016 výrobnú linku za 39.500,- €. Vypočítajte   rovnomerné odpisy linky (ak podľa prílohy Zákona o </a:t>
            </a:r>
            <a:r>
              <a:rPr lang="sk-SK" sz="3600" b="1" dirty="0" err="1"/>
              <a:t>DzP</a:t>
            </a:r>
            <a:r>
              <a:rPr lang="sk-SK" sz="3600" b="1" dirty="0"/>
              <a:t> patrí do 2. odpisovej skupiny.  </a:t>
            </a:r>
          </a:p>
          <a:p>
            <a:endParaRPr lang="sk-SK" sz="32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Nadpis 1"/>
          <p:cNvSpPr>
            <a:spLocks noGrp="1"/>
          </p:cNvSpPr>
          <p:nvPr>
            <p:ph type="title"/>
          </p:nvPr>
        </p:nvSpPr>
        <p:spPr>
          <a:xfrm>
            <a:off x="861646" y="318233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sk-SK" sz="32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sk-SK" sz="3200" b="1" dirty="0">
                <a:solidFill>
                  <a:schemeClr val="accent1">
                    <a:lumMod val="75000"/>
                  </a:schemeClr>
                </a:solidFill>
              </a:rPr>
              <a:t>DAŇOVÉ ODPISY- zrýchlené odpisovanie</a:t>
            </a:r>
            <a:br>
              <a:rPr lang="sk-SK" sz="3200" b="1" dirty="0">
                <a:solidFill>
                  <a:schemeClr val="accent1">
                    <a:lumMod val="75000"/>
                  </a:schemeClr>
                </a:solidFill>
              </a:rPr>
            </a:br>
            <a:endParaRPr lang="sk-SK" altLang="en-US" sz="3100" b="1" dirty="0"/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</p:nvPr>
        </p:nvGraphicFramePr>
        <p:xfrm>
          <a:off x="406400" y="2974839"/>
          <a:ext cx="11582399" cy="2814407"/>
        </p:xfrm>
        <a:graphic>
          <a:graphicData uri="http://schemas.openxmlformats.org/drawingml/2006/table">
            <a:tbl>
              <a:tblPr/>
              <a:tblGrid>
                <a:gridCol w="2315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7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56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77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156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778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ODPISOVÁ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SKUPINA</a:t>
                      </a:r>
                    </a:p>
                  </a:txBody>
                  <a:tcPr marL="16933" marR="16933" marT="1270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DOBA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ODPISOV.       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(v rokoch)</a:t>
                      </a:r>
                    </a:p>
                  </a:txBody>
                  <a:tcPr marL="16933" marR="16933" marT="1270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KOEFICIENT</a:t>
                      </a:r>
                    </a:p>
                  </a:txBody>
                  <a:tcPr marL="16933" marR="16933" marT="1270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82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V 1. ROKU OPDISOV.</a:t>
                      </a:r>
                      <a:endParaRPr kumimoji="0" lang="sk-SK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6933" marR="16933" marT="1270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4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 ĎALŠÍCH </a:t>
                      </a:r>
                      <a:endParaRPr kumimoji="0" lang="sk-SK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ROKOCH OPDISOV.</a:t>
                      </a:r>
                      <a:endParaRPr kumimoji="0" lang="sk-SK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6933" marR="16933" marT="1270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4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PRE </a:t>
                      </a:r>
                      <a:endParaRPr kumimoji="0" lang="sk-SK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ZVÝŠENÚ VSTUPNÚ </a:t>
                      </a:r>
                      <a:endParaRPr kumimoji="0" lang="sk-SK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CENU</a:t>
                      </a:r>
                      <a:endParaRPr kumimoji="0" lang="sk-SK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6933" marR="16933" marT="1270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3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</a:t>
                      </a:r>
                    </a:p>
                  </a:txBody>
                  <a:tcPr marL="16933" marR="16933" marT="1270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4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16933" marR="16933" marT="1270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4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16933" marR="16933" marT="1270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4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16933" marR="16933" marT="1270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4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16933" marR="16933" marT="1270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3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</a:t>
                      </a:r>
                    </a:p>
                  </a:txBody>
                  <a:tcPr marL="16933" marR="16933" marT="1270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16933" marR="16933" marT="1270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16933" marR="16933" marT="1270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16933" marR="16933" marT="1270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16933" marR="16933" marT="1270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dĺžnik 4"/>
          <p:cNvSpPr/>
          <p:nvPr/>
        </p:nvSpPr>
        <p:spPr>
          <a:xfrm>
            <a:off x="679937" y="1735015"/>
            <a:ext cx="1017563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800" b="1" dirty="0"/>
              <a:t>zrýchlene sa môže odpisovať iba majetok v 2. a 3. odpisovej skupine </a:t>
            </a:r>
            <a:endParaRPr lang="sk-SK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altLang="en-US" sz="3200" b="1" dirty="0">
                <a:solidFill>
                  <a:schemeClr val="accent1">
                    <a:lumMod val="75000"/>
                  </a:schemeClr>
                </a:solidFill>
              </a:rPr>
              <a:t>Metódy daňových odpisov:</a:t>
            </a:r>
            <a:br>
              <a:rPr lang="sk-SK" altLang="en-US" sz="3200" b="1" i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sk-SK" altLang="en-US" sz="3200" b="1" i="1" dirty="0">
                <a:solidFill>
                  <a:schemeClr val="accent1">
                    <a:lumMod val="75000"/>
                  </a:schemeClr>
                </a:solidFill>
              </a:rPr>
              <a:t>B/ zrýchlené odpisovanie:</a:t>
            </a:r>
            <a:endParaRPr lang="sk-SK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sk-SK" altLang="en-US" sz="3200" b="1" dirty="0"/>
              <a:t>a) výpočet v 1. roku odpisovania:</a:t>
            </a:r>
          </a:p>
          <a:p>
            <a:pPr>
              <a:buFont typeface="Wingdings" pitchFamily="2" charset="2"/>
              <a:buNone/>
            </a:pPr>
            <a:r>
              <a:rPr lang="sk-SK" altLang="en-US" sz="3200" dirty="0"/>
              <a:t>   Ročný odpis  = VC / k1               </a:t>
            </a:r>
            <a:r>
              <a:rPr lang="sk-SK" altLang="en-US" sz="3200" dirty="0" err="1"/>
              <a:t>k1</a:t>
            </a:r>
            <a:r>
              <a:rPr lang="sk-SK" altLang="en-US" sz="3200" dirty="0"/>
              <a:t>  = koeficient v 1.  roku odpisovania</a:t>
            </a:r>
          </a:p>
          <a:p>
            <a:pPr>
              <a:buFont typeface="Wingdings" pitchFamily="2" charset="2"/>
              <a:buNone/>
            </a:pPr>
            <a:endParaRPr lang="sk-SK" altLang="en-US" sz="3200" dirty="0"/>
          </a:p>
          <a:p>
            <a:pPr>
              <a:buFont typeface="Wingdings" pitchFamily="2" charset="2"/>
              <a:buNone/>
            </a:pPr>
            <a:r>
              <a:rPr lang="sk-SK" altLang="en-US" sz="3200" b="1" dirty="0"/>
              <a:t>b) výpočet pri TZ v 1. roku odpisovania:</a:t>
            </a:r>
            <a:r>
              <a:rPr lang="sk-SK" altLang="en-US" sz="3200" dirty="0"/>
              <a:t>     </a:t>
            </a:r>
          </a:p>
          <a:p>
            <a:pPr>
              <a:buFont typeface="Wingdings" pitchFamily="2" charset="2"/>
              <a:buNone/>
            </a:pPr>
            <a:r>
              <a:rPr lang="sk-SK" altLang="en-US" sz="3200" dirty="0"/>
              <a:t>  ak je TZ vykonané na majetku v 1. roku – je súčasťou vstupnej ceny, teda sa postupuje ako </a:t>
            </a:r>
            <a:r>
              <a:rPr lang="sk-SK" altLang="en-US" sz="3200" b="1" dirty="0"/>
              <a:t>v a) </a:t>
            </a:r>
            <a:endParaRPr lang="sk-SK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altLang="en-US" sz="3200" b="1" dirty="0">
                <a:solidFill>
                  <a:schemeClr val="accent1">
                    <a:lumMod val="75000"/>
                  </a:schemeClr>
                </a:solidFill>
              </a:rPr>
              <a:t>Metódy daňových odpisov:</a:t>
            </a:r>
            <a:br>
              <a:rPr lang="sk-SK" altLang="en-US" sz="3200" b="1" i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sk-SK" altLang="en-US" sz="3200" b="1" i="1" dirty="0">
                <a:solidFill>
                  <a:schemeClr val="accent1">
                    <a:lumMod val="75000"/>
                  </a:schemeClr>
                </a:solidFill>
              </a:rPr>
              <a:t>B/ zrýchlené odpisovanie:</a:t>
            </a:r>
            <a:endParaRPr lang="sk-SK" sz="3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sk-SK" altLang="en-US" sz="3200" b="1" dirty="0"/>
              <a:t>c) výpočet v ďalších rokoch:</a:t>
            </a:r>
          </a:p>
          <a:p>
            <a:pPr>
              <a:buFont typeface="Wingdings" pitchFamily="2" charset="2"/>
              <a:buNone/>
            </a:pPr>
            <a:r>
              <a:rPr lang="sk-SK" altLang="en-US" sz="3200" dirty="0"/>
              <a:t>    O =2 x ZC/ k – n   </a:t>
            </a:r>
          </a:p>
          <a:p>
            <a:pPr>
              <a:buFont typeface="Wingdings" pitchFamily="2" charset="2"/>
              <a:buNone/>
            </a:pPr>
            <a:r>
              <a:rPr lang="sk-SK" altLang="en-US" sz="3200" dirty="0"/>
              <a:t>    k = koeficient pre ďalšie roky odpisovania</a:t>
            </a:r>
          </a:p>
          <a:p>
            <a:pPr>
              <a:buFont typeface="Wingdings" pitchFamily="2" charset="2"/>
              <a:buNone/>
            </a:pPr>
            <a:r>
              <a:rPr lang="sk-SK" altLang="en-US" sz="3200" dirty="0"/>
              <a:t>    n = počet rokov, počas ktorých sa  majetok odpisoval     </a:t>
            </a:r>
          </a:p>
          <a:p>
            <a:pPr>
              <a:buFont typeface="Wingdings" pitchFamily="2" charset="2"/>
              <a:buNone/>
            </a:pPr>
            <a:r>
              <a:rPr lang="sk-SK" altLang="en-US" sz="3200" b="1" dirty="0"/>
              <a:t>d) výpočet pri TZ v ďalších rokoch:</a:t>
            </a:r>
            <a:r>
              <a:rPr lang="sk-SK" altLang="en-US" sz="3200" dirty="0"/>
              <a:t> </a:t>
            </a:r>
          </a:p>
          <a:p>
            <a:pPr>
              <a:buFont typeface="Wingdings" pitchFamily="2" charset="2"/>
              <a:buNone/>
            </a:pPr>
            <a:r>
              <a:rPr lang="sk-SK" altLang="en-US" sz="3200" dirty="0"/>
              <a:t>      OTZ =  2 x  ZZC / k ZZC –n 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 b="1" dirty="0">
                <a:solidFill>
                  <a:schemeClr val="accent5">
                    <a:lumMod val="75000"/>
                  </a:schemeClr>
                </a:solidFill>
              </a:rPr>
              <a:t>MAJETOK PODNIKU – Klasifikácia -kritéria členenia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797169" y="1641231"/>
            <a:ext cx="10439399" cy="4465394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sk-SK" altLang="en-US" sz="3300" b="1" dirty="0"/>
              <a:t>PODĽA CHARAKTERU</a:t>
            </a:r>
            <a:r>
              <a:rPr lang="sk-SK" altLang="en-US" sz="3100" b="1" dirty="0"/>
              <a:t>:</a:t>
            </a:r>
            <a:endParaRPr lang="sk-SK" altLang="en-US" sz="3100" dirty="0"/>
          </a:p>
          <a:p>
            <a:pPr>
              <a:buNone/>
            </a:pPr>
            <a:r>
              <a:rPr lang="sk-SK" altLang="en-US" sz="3100" b="1" dirty="0"/>
              <a:t>■</a:t>
            </a:r>
            <a:r>
              <a:rPr lang="sk-SK" altLang="en-US" sz="3100" dirty="0"/>
              <a:t> hmotný – hnuteľný, nehnuteľný</a:t>
            </a:r>
          </a:p>
          <a:p>
            <a:pPr>
              <a:buNone/>
            </a:pPr>
            <a:r>
              <a:rPr lang="sk-SK" altLang="en-US" sz="3100" b="1" dirty="0"/>
              <a:t>■</a:t>
            </a:r>
            <a:r>
              <a:rPr lang="sk-SK" altLang="en-US" sz="3100" dirty="0"/>
              <a:t> nehmotný – </a:t>
            </a:r>
            <a:r>
              <a:rPr lang="sk-SK" altLang="en-US" sz="3100" dirty="0" err="1"/>
              <a:t>sofware</a:t>
            </a:r>
            <a:r>
              <a:rPr lang="sk-SK" altLang="en-US" sz="3100" dirty="0"/>
              <a:t>, práva, </a:t>
            </a:r>
            <a:r>
              <a:rPr lang="sk-SK" altLang="en-US" sz="3100" dirty="0" err="1"/>
              <a:t>goodwill</a:t>
            </a:r>
            <a:r>
              <a:rPr lang="sk-SK" altLang="en-US" sz="3100" dirty="0"/>
              <a:t>, ..</a:t>
            </a:r>
          </a:p>
          <a:p>
            <a:pPr>
              <a:buNone/>
            </a:pPr>
            <a:r>
              <a:rPr lang="sk-SK" altLang="en-US" sz="3100" b="1" dirty="0"/>
              <a:t>■</a:t>
            </a:r>
            <a:r>
              <a:rPr lang="sk-SK" altLang="en-US" sz="3100" dirty="0"/>
              <a:t> finančný- CP, podiely, pôžičky</a:t>
            </a:r>
            <a:endParaRPr lang="sk-SK" altLang="en-US" sz="3100" b="1" dirty="0">
              <a:latin typeface="Arial" charset="0"/>
            </a:endParaRPr>
          </a:p>
          <a:p>
            <a:pPr>
              <a:buNone/>
            </a:pPr>
            <a:endParaRPr lang="sk-SK" altLang="en-US" sz="3100" b="1" dirty="0">
              <a:latin typeface="Arial" charset="0"/>
            </a:endParaRPr>
          </a:p>
          <a:p>
            <a:pPr>
              <a:buNone/>
            </a:pPr>
            <a:r>
              <a:rPr lang="sk-SK" altLang="en-US" sz="3300" b="1" dirty="0"/>
              <a:t>Z HĽADISKA ČASU:</a:t>
            </a:r>
          </a:p>
          <a:p>
            <a:pPr>
              <a:buNone/>
            </a:pPr>
            <a:r>
              <a:rPr lang="sk-SK" altLang="en-US" sz="3100" b="1" dirty="0"/>
              <a:t>■</a:t>
            </a:r>
            <a:r>
              <a:rPr lang="sk-SK" altLang="en-US" sz="3100" dirty="0"/>
              <a:t> krátkodobý- </a:t>
            </a:r>
            <a:r>
              <a:rPr lang="sk-SK" altLang="en-US" sz="3100" i="1" dirty="0"/>
              <a:t>zásoby, finančný (hotovosť, šeky), pohľadávky ‹ 1 rok</a:t>
            </a:r>
          </a:p>
          <a:p>
            <a:pPr>
              <a:buNone/>
            </a:pPr>
            <a:r>
              <a:rPr lang="sk-SK" altLang="en-US" sz="3100" b="1" dirty="0"/>
              <a:t>■</a:t>
            </a:r>
            <a:r>
              <a:rPr lang="sk-SK" altLang="en-US" sz="3100" dirty="0"/>
              <a:t> dlhodobý- </a:t>
            </a:r>
            <a:r>
              <a:rPr lang="sk-SK" altLang="en-US" sz="3100" i="1" dirty="0" err="1"/>
              <a:t>hmot</a:t>
            </a:r>
            <a:r>
              <a:rPr lang="sk-SK" altLang="en-US" sz="3100" i="1" dirty="0"/>
              <a:t>, </a:t>
            </a:r>
            <a:r>
              <a:rPr lang="sk-SK" altLang="en-US" sz="3100" i="1" dirty="0" err="1"/>
              <a:t>nehmot</a:t>
            </a:r>
            <a:r>
              <a:rPr lang="sk-SK" altLang="en-US" sz="3100" i="1" dirty="0"/>
              <a:t>, </a:t>
            </a:r>
            <a:r>
              <a:rPr lang="sk-SK" altLang="en-US" sz="3100" i="1" dirty="0" err="1"/>
              <a:t>fin</a:t>
            </a:r>
            <a:r>
              <a:rPr lang="sk-SK" altLang="en-US" sz="3100" i="1" dirty="0"/>
              <a:t> (CP – na účel obchodovania, zhodnocovania),</a:t>
            </a:r>
          </a:p>
          <a:p>
            <a:pPr>
              <a:buNone/>
            </a:pPr>
            <a:r>
              <a:rPr lang="sk-SK" altLang="en-US" sz="3100" i="1" dirty="0"/>
              <a:t>				pohľadávky ›1 rok</a:t>
            </a:r>
          </a:p>
          <a:p>
            <a:pPr>
              <a:buNone/>
            </a:pPr>
            <a:r>
              <a:rPr lang="sk-SK" altLang="en-US" sz="3200" dirty="0"/>
              <a:t> 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86823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 b="1" dirty="0">
                <a:solidFill>
                  <a:schemeClr val="accent1">
                    <a:lumMod val="75000"/>
                  </a:schemeClr>
                </a:solidFill>
              </a:rPr>
              <a:t>MAJETOK</a:t>
            </a:r>
            <a:r>
              <a:rPr lang="sk-SK" sz="3200" b="1" dirty="0">
                <a:solidFill>
                  <a:schemeClr val="accent5">
                    <a:lumMod val="75000"/>
                  </a:schemeClr>
                </a:solidFill>
              </a:rPr>
              <a:t> PODNIKU – Klasifikácia -kritéria členenia</a:t>
            </a:r>
            <a:endParaRPr lang="sk-SK" sz="3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altLang="en-US" b="1" dirty="0"/>
              <a:t>PODĽA</a:t>
            </a:r>
            <a:r>
              <a:rPr lang="sk-SK" altLang="en-US" b="1" dirty="0">
                <a:latin typeface="Arial" charset="0"/>
              </a:rPr>
              <a:t> </a:t>
            </a:r>
            <a:r>
              <a:rPr lang="sk-SK" altLang="en-US" b="1" dirty="0"/>
              <a:t>ÚČASTI V TP: (zobrazenia v súvahe)</a:t>
            </a:r>
          </a:p>
          <a:p>
            <a:pPr marL="0" indent="0">
              <a:buNone/>
            </a:pPr>
            <a:r>
              <a:rPr lang="sk-SK" altLang="en-US" b="1" dirty="0"/>
              <a:t>■</a:t>
            </a:r>
            <a:r>
              <a:rPr lang="sk-SK" altLang="en-US" dirty="0"/>
              <a:t> obežný – </a:t>
            </a:r>
            <a:r>
              <a:rPr lang="sk-SK" altLang="en-US" sz="2400" i="1" dirty="0"/>
              <a:t>krátkodobý, mení v cykle formu</a:t>
            </a:r>
          </a:p>
          <a:p>
            <a:pPr marL="0" indent="0">
              <a:buNone/>
            </a:pPr>
            <a:r>
              <a:rPr lang="sk-SK" altLang="en-US" b="1" dirty="0"/>
              <a:t>■</a:t>
            </a:r>
            <a:r>
              <a:rPr lang="sk-SK" altLang="en-US" dirty="0"/>
              <a:t> neobežný </a:t>
            </a:r>
            <a:r>
              <a:rPr lang="sk-SK" altLang="en-US" sz="2400" dirty="0"/>
              <a:t>– </a:t>
            </a:r>
            <a:r>
              <a:rPr lang="sk-SK" altLang="en-US" sz="2400" i="1" dirty="0"/>
              <a:t>dlhodobý, opotrebúva sa, dlhodobo pôsobí</a:t>
            </a:r>
          </a:p>
          <a:p>
            <a:pPr marL="0" indent="0">
              <a:buNone/>
            </a:pPr>
            <a:endParaRPr lang="sk-SK" altLang="en-US" b="1" dirty="0">
              <a:latin typeface="Arial" charset="0"/>
            </a:endParaRPr>
          </a:p>
          <a:p>
            <a:pPr marL="0" indent="0">
              <a:buNone/>
            </a:pPr>
            <a:r>
              <a:rPr lang="sk-SK" altLang="en-US" b="1" dirty="0"/>
              <a:t>PODĽA LIKVIDITY:</a:t>
            </a:r>
            <a:endParaRPr lang="sk-SK" altLang="en-US" dirty="0"/>
          </a:p>
          <a:p>
            <a:pPr marL="0" indent="0">
              <a:buNone/>
            </a:pPr>
            <a:r>
              <a:rPr lang="sk-SK" altLang="en-US" b="1" dirty="0"/>
              <a:t>■</a:t>
            </a:r>
            <a:r>
              <a:rPr lang="sk-SK" altLang="en-US" dirty="0"/>
              <a:t> nelikvidný</a:t>
            </a:r>
          </a:p>
          <a:p>
            <a:pPr marL="0" indent="0">
              <a:buNone/>
            </a:pPr>
            <a:r>
              <a:rPr lang="sk-SK" altLang="en-US" b="1" dirty="0"/>
              <a:t>■</a:t>
            </a:r>
            <a:r>
              <a:rPr lang="sk-SK" altLang="en-US" dirty="0"/>
              <a:t> s vyšším stupňom likvidity</a:t>
            </a:r>
          </a:p>
          <a:p>
            <a:pPr marL="0" indent="0">
              <a:buNone/>
            </a:pPr>
            <a:r>
              <a:rPr lang="sk-SK" altLang="en-US" b="1" dirty="0"/>
              <a:t>■</a:t>
            </a:r>
            <a:r>
              <a:rPr lang="sk-SK" altLang="en-US" dirty="0"/>
              <a:t> likvidný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 b="1" cap="all" dirty="0">
                <a:solidFill>
                  <a:schemeClr val="accent1">
                    <a:lumMod val="75000"/>
                  </a:schemeClr>
                </a:solidFill>
              </a:rPr>
              <a:t>ŠTRUKTÚRA </a:t>
            </a:r>
            <a:r>
              <a:rPr lang="sk-SK" sz="3200" b="1" cap="all" dirty="0" err="1">
                <a:solidFill>
                  <a:schemeClr val="accent1">
                    <a:lumMod val="75000"/>
                  </a:schemeClr>
                </a:solidFill>
              </a:rPr>
              <a:t>neobežnÉHO</a:t>
            </a:r>
            <a:r>
              <a:rPr lang="sk-SK" sz="3200" b="1" cap="all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sk-SK" sz="3200" b="1" cap="all" dirty="0" err="1">
                <a:solidFill>
                  <a:schemeClr val="accent1">
                    <a:lumMod val="75000"/>
                  </a:schemeClr>
                </a:solidFill>
              </a:rPr>
              <a:t>majetkU</a:t>
            </a:r>
            <a:br>
              <a:rPr lang="sk-SK" sz="3200" b="1" cap="all" dirty="0">
                <a:solidFill>
                  <a:schemeClr val="accent1">
                    <a:lumMod val="75000"/>
                  </a:schemeClr>
                </a:solidFill>
              </a:rPr>
            </a:br>
            <a:endParaRPr lang="sk-SK" sz="3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38200" y="1383323"/>
            <a:ext cx="10515600" cy="479364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sk-SK" altLang="en-US" sz="2200" b="1" dirty="0"/>
              <a:t>Dlhodobý nehmotný majetok </a:t>
            </a:r>
            <a:r>
              <a:rPr lang="sk-SK" altLang="en-US" sz="2200" dirty="0"/>
              <a:t>– OC </a:t>
            </a:r>
            <a:r>
              <a:rPr lang="en-US" altLang="en-US" sz="2200" dirty="0">
                <a:cs typeface="Arial" panose="020B0604020202020204" pitchFamily="34" charset="0"/>
              </a:rPr>
              <a:t>&gt;</a:t>
            </a:r>
            <a:r>
              <a:rPr lang="sk-SK" altLang="en-US" sz="2200" dirty="0">
                <a:cs typeface="Arial" panose="020B0604020202020204" pitchFamily="34" charset="0"/>
              </a:rPr>
              <a:t> 2.400 €, doba použitia viac ako jeden rok (DO   max 5 rokov od nadobudnutia)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sk-SK" altLang="en-US" sz="2200" dirty="0">
                <a:cs typeface="Arial" panose="020B0604020202020204" pitchFamily="34" charset="0"/>
              </a:rPr>
              <a:t>práva priemyselného vlastníctva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sk-SK" altLang="en-US" sz="2200" dirty="0">
                <a:cs typeface="Arial" panose="020B0604020202020204" pitchFamily="34" charset="0"/>
              </a:rPr>
              <a:t>autorské práva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sk-SK" altLang="en-US" sz="2200" dirty="0">
                <a:cs typeface="Arial" panose="020B0604020202020204" pitchFamily="34" charset="0"/>
              </a:rPr>
              <a:t>počítačové programy a databázy (software)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sk-SK" altLang="en-US" sz="2200" dirty="0">
                <a:cs typeface="Arial" panose="020B0604020202020204" pitchFamily="34" charset="0"/>
              </a:rPr>
              <a:t>projekty, výrobné a technologické postupy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sk-SK" altLang="en-US" sz="2200" dirty="0">
                <a:cs typeface="Arial" panose="020B0604020202020204" pitchFamily="34" charset="0"/>
              </a:rPr>
              <a:t>utajované informácie a pod.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sk-SK" altLang="en-US" sz="2200" b="1" dirty="0"/>
              <a:t>Dlhodobý hmotný majetok </a:t>
            </a:r>
            <a:r>
              <a:rPr lang="sk-SK" altLang="en-US" sz="2200" dirty="0"/>
              <a:t>– OC </a:t>
            </a:r>
            <a:r>
              <a:rPr lang="en-US" altLang="en-US" sz="2200" dirty="0">
                <a:cs typeface="Arial" panose="020B0604020202020204" pitchFamily="34" charset="0"/>
              </a:rPr>
              <a:t>&gt;</a:t>
            </a:r>
            <a:r>
              <a:rPr lang="sk-SK" altLang="en-US" sz="2200" dirty="0">
                <a:cs typeface="Arial" panose="020B0604020202020204" pitchFamily="34" charset="0"/>
              </a:rPr>
              <a:t> 1.700 €, doba použitia viac ako jeden rok  (Zákon o D z P )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sk-SK" altLang="en-US" sz="2200" dirty="0"/>
              <a:t>pozemky, budovy, stavby, umelecké diela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sk-SK" altLang="en-US" sz="2200" dirty="0"/>
              <a:t>samostatne hnuteľné veci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sk-SK" altLang="en-US" sz="2200" dirty="0"/>
              <a:t>pestovateľské celky trvalých porastov, zvieratá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sk-SK" altLang="en-US" sz="2200" dirty="0"/>
              <a:t>iný majetok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sk-SK" altLang="en-US" sz="2200" b="1" dirty="0"/>
              <a:t>Dlhodobý finančný majetok </a:t>
            </a:r>
            <a:r>
              <a:rPr lang="sk-SK" altLang="en-US" sz="2200" dirty="0"/>
              <a:t>– doba držby viac ako rok  (neodpisuje sa )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sk-SK" altLang="en-US" sz="2200" dirty="0"/>
              <a:t>cenné papiere a vklady, pôžičky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sk-SK" altLang="en-US" sz="2200" dirty="0"/>
              <a:t>ostatné investičné cenné papiere a vklady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sk-SK" altLang="en-US" sz="2200" dirty="0"/>
              <a:t>nehnuteľnosti, umelecké diela, zbierky a predmety z drahých kovov, pozemky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sk-SK" b="1" cap="all" dirty="0"/>
            </a:br>
            <a:r>
              <a:rPr lang="sk-SK" sz="3600" b="1" cap="all" dirty="0">
                <a:solidFill>
                  <a:schemeClr val="accent1">
                    <a:lumMod val="75000"/>
                  </a:schemeClr>
                </a:solidFill>
              </a:rPr>
              <a:t>neobežný majetok</a:t>
            </a:r>
            <a:br>
              <a:rPr lang="sk-SK" sz="3600" b="1" cap="all" dirty="0">
                <a:solidFill>
                  <a:schemeClr val="accent1">
                    <a:lumMod val="75000"/>
                  </a:schemeClr>
                </a:solidFill>
              </a:rPr>
            </a:br>
            <a:endParaRPr lang="sk-SK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sk-SK" altLang="en-US" sz="3200" b="1" dirty="0"/>
              <a:t>   </a:t>
            </a:r>
            <a:r>
              <a:rPr lang="sk-SK" altLang="en-US" sz="3600" b="1" dirty="0"/>
              <a:t>Majetok podniku, ktorý sa využíva v podniku viac ako jeden rok a jeho hodnota sa do výkonov podniku prenáša postupne. Je účastný viacerých transformačných procesov a prenos jeho opotrebenia do výkonov podniku je vyjadrený odpismi (oprávkami)</a:t>
            </a:r>
          </a:p>
          <a:p>
            <a:pPr>
              <a:buNone/>
            </a:pPr>
            <a:r>
              <a:rPr lang="sk-SK" altLang="en-US" sz="3200" dirty="0"/>
              <a:t>» </a:t>
            </a:r>
            <a:r>
              <a:rPr lang="sk-SK" altLang="en-US" sz="4000" dirty="0">
                <a:solidFill>
                  <a:schemeClr val="accent1">
                    <a:lumMod val="75000"/>
                  </a:schemeClr>
                </a:solidFill>
              </a:rPr>
              <a:t>nespotrebováva  sa naraz (postupne)</a:t>
            </a:r>
          </a:p>
          <a:p>
            <a:pPr>
              <a:buNone/>
            </a:pPr>
            <a:r>
              <a:rPr lang="sk-SK" altLang="en-US" sz="3200" dirty="0"/>
              <a:t>  Sledujeme jeho:</a:t>
            </a:r>
          </a:p>
          <a:p>
            <a:pPr>
              <a:buNone/>
            </a:pPr>
            <a:r>
              <a:rPr lang="sk-SK" altLang="en-US" sz="3600" b="1" dirty="0"/>
              <a:t>■ obstarávanie</a:t>
            </a:r>
            <a:r>
              <a:rPr lang="sk-SK" altLang="en-US" sz="3600" dirty="0"/>
              <a:t> </a:t>
            </a:r>
          </a:p>
          <a:p>
            <a:pPr>
              <a:buNone/>
            </a:pPr>
            <a:r>
              <a:rPr lang="sk-SK" altLang="en-US" sz="3600" b="1" dirty="0"/>
              <a:t>■ oceňovanie</a:t>
            </a:r>
            <a:r>
              <a:rPr lang="sk-SK" altLang="en-US" sz="3600" dirty="0"/>
              <a:t> </a:t>
            </a:r>
          </a:p>
          <a:p>
            <a:pPr>
              <a:buNone/>
            </a:pPr>
            <a:r>
              <a:rPr lang="sk-SK" altLang="en-US" sz="3600" b="1" dirty="0"/>
              <a:t>■ opotrebenie</a:t>
            </a:r>
            <a:r>
              <a:rPr lang="sk-SK" altLang="en-US" sz="3600" dirty="0"/>
              <a:t> </a:t>
            </a:r>
          </a:p>
          <a:p>
            <a:pPr>
              <a:buNone/>
            </a:pPr>
            <a:r>
              <a:rPr lang="sk-SK" altLang="en-US" sz="3600" b="1" dirty="0"/>
              <a:t>■ odpisovanie</a:t>
            </a:r>
            <a:r>
              <a:rPr lang="sk-SK" altLang="en-US" sz="3600" dirty="0"/>
              <a:t> 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 b="1" dirty="0">
                <a:solidFill>
                  <a:schemeClr val="accent1">
                    <a:lumMod val="75000"/>
                  </a:schemeClr>
                </a:solidFill>
              </a:rPr>
              <a:t>Obstaranie, opotrebenie, odpisovanie, technické zhodnotenie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38200" y="1500553"/>
            <a:ext cx="10515600" cy="5017477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sk-SK" altLang="en-US" sz="2200" b="1" dirty="0"/>
              <a:t>Obstaranie </a:t>
            </a:r>
            <a:r>
              <a:rPr lang="sk-SK" altLang="en-US" sz="2200" dirty="0"/>
              <a:t>= investovanie, rozsiahle výdavky </a:t>
            </a:r>
            <a:r>
              <a:rPr lang="sk-SK" altLang="en-US" sz="2200" dirty="0">
                <a:cs typeface="Arial" panose="020B0604020202020204" pitchFamily="34" charset="0"/>
              </a:rPr>
              <a:t>→ príjmy za dlhšie časové obdobie, uskutočňuje sa: kúpou, vlastnou činnosťou, investičnou výstavbou dodávateľským spôsobom, finančný leasing,  prevedením z osobného vlastníctva do podnikania, získaním práv na výsledky  duševnej činnosti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sk-SK" altLang="en-US" sz="2200" b="1" dirty="0"/>
              <a:t>Technické zhodnotenie </a:t>
            </a:r>
            <a:r>
              <a:rPr lang="sk-SK" altLang="en-US" sz="2200" dirty="0"/>
              <a:t>– zmena nehmotného a hmotného majetku formou nadstavby, prístavby, a stavebných úprav, rekonštrukcie a modernizácie. (zmena funkčných vlastností- využitia)  TZ </a:t>
            </a:r>
            <a:r>
              <a:rPr lang="sk-SK" altLang="en-US" sz="2200" b="1" i="1" dirty="0"/>
              <a:t>› 1700 Eur</a:t>
            </a:r>
            <a:endParaRPr lang="sk-SK" altLang="en-US" sz="22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sk-SK" altLang="en-US" sz="2200" b="1" dirty="0"/>
              <a:t>Opotrebenie</a:t>
            </a:r>
            <a:r>
              <a:rPr lang="sk-SK" altLang="en-US" sz="2200" dirty="0"/>
              <a:t> – je proces zmeny vlastnosti majetku podniku, v dôsledku čoho stráca schopnosť plniť svoju produkčnú funkciu alebo ju plní nedokonale s vyššími nákladmi, ako je  efektívne. Fyzické ( aktívne a pasívne) a morálne opotrebenie (</a:t>
            </a:r>
            <a:r>
              <a:rPr lang="sk-SK" altLang="en-US" sz="2200" dirty="0" err="1"/>
              <a:t>technolog</a:t>
            </a:r>
            <a:r>
              <a:rPr lang="sk-SK" altLang="en-US" sz="2200" dirty="0"/>
              <a:t>. pokrok ..). 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sk-SK" altLang="en-US" sz="2200" b="1" dirty="0"/>
              <a:t>Odpisovanie</a:t>
            </a:r>
            <a:r>
              <a:rPr lang="sk-SK" altLang="en-US" sz="2200" dirty="0"/>
              <a:t> – peňažné vyjadrenie postupného opotrebovávania neobežného majetku, ktoré sa prenáša do hodnoty novovytvorenej produkcie cez náklady. (náklad = odpis)</a:t>
            </a:r>
            <a:endParaRPr lang="cs-CZ" altLang="en-US" sz="2200" dirty="0"/>
          </a:p>
          <a:p>
            <a:endParaRPr lang="sk-SK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 b="1" cap="all" dirty="0">
                <a:solidFill>
                  <a:schemeClr val="accent1">
                    <a:lumMod val="75000"/>
                  </a:schemeClr>
                </a:solidFill>
              </a:rPr>
              <a:t>neobežný majetok</a:t>
            </a:r>
            <a:endParaRPr lang="sk-SK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3200" b="1" cap="all" dirty="0"/>
              <a:t>Oceňovanie  Majetku</a:t>
            </a:r>
          </a:p>
          <a:p>
            <a:endParaRPr lang="sk-SK" b="1" cap="all" dirty="0"/>
          </a:p>
          <a:p>
            <a:pPr marL="0" indent="0">
              <a:buNone/>
            </a:pPr>
            <a:r>
              <a:rPr lang="sk-SK" altLang="en-US" sz="3200" dirty="0"/>
              <a:t>Vstupná cena – Obstarávacia cena, </a:t>
            </a:r>
            <a:r>
              <a:rPr lang="sk-SK" altLang="en-US" sz="3200" dirty="0" err="1"/>
              <a:t>vlasné</a:t>
            </a:r>
            <a:r>
              <a:rPr lang="sk-SK" altLang="en-US" sz="3200" dirty="0"/>
              <a:t> náklady výroby, </a:t>
            </a:r>
          </a:p>
          <a:p>
            <a:pPr marL="0" indent="0">
              <a:buNone/>
            </a:pPr>
            <a:r>
              <a:rPr lang="sk-SK" altLang="en-US" sz="3200" dirty="0"/>
              <a:t>Zostatková cena</a:t>
            </a:r>
          </a:p>
          <a:p>
            <a:pPr marL="0" indent="0">
              <a:buNone/>
            </a:pPr>
            <a:r>
              <a:rPr lang="sk-SK" altLang="en-US" sz="3200" dirty="0"/>
              <a:t>Vstupná /obstarávacia cena =  VC plus všetky náklady súvisiace s obstaraním neobežného majetku</a:t>
            </a:r>
            <a:endParaRPr lang="sk-SK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altLang="en-US" sz="3200" b="1" dirty="0">
                <a:solidFill>
                  <a:schemeClr val="accent1">
                    <a:lumMod val="75000"/>
                  </a:schemeClr>
                </a:solidFill>
              </a:rPr>
              <a:t>OPOTREBENIE MAJETKU</a:t>
            </a:r>
            <a:endParaRPr lang="sk-SK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altLang="en-US" b="1" dirty="0"/>
              <a:t>■ </a:t>
            </a:r>
            <a:r>
              <a:rPr lang="sk-SK" altLang="en-US" sz="3200" b="1" dirty="0"/>
              <a:t>morálne </a:t>
            </a:r>
            <a:r>
              <a:rPr lang="sk-SK" altLang="en-US" sz="3200" dirty="0"/>
              <a:t>-  technický pokrok</a:t>
            </a:r>
          </a:p>
          <a:p>
            <a:pPr>
              <a:buNone/>
            </a:pPr>
            <a:r>
              <a:rPr lang="sk-SK" altLang="en-US" sz="3200" b="1" dirty="0"/>
              <a:t>■</a:t>
            </a:r>
            <a:r>
              <a:rPr lang="sk-SK" altLang="en-US" sz="3200" b="1" dirty="0">
                <a:latin typeface="Arial" charset="0"/>
              </a:rPr>
              <a:t> f</a:t>
            </a:r>
            <a:r>
              <a:rPr lang="sk-SK" altLang="en-US" sz="3200" b="1" dirty="0"/>
              <a:t>yzické    </a:t>
            </a:r>
            <a:r>
              <a:rPr lang="sk-SK" altLang="en-US" sz="3200" dirty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sk-SK" altLang="en-US" sz="3200" i="1" dirty="0">
                <a:solidFill>
                  <a:schemeClr val="accent1">
                    <a:lumMod val="75000"/>
                  </a:schemeClr>
                </a:solidFill>
              </a:rPr>
              <a:t>aktívne</a:t>
            </a:r>
            <a:r>
              <a:rPr lang="sk-SK" altLang="en-US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sk-SK" altLang="en-US" sz="3200" dirty="0"/>
              <a:t>– využívaním, 	</a:t>
            </a:r>
          </a:p>
          <a:p>
            <a:pPr>
              <a:buNone/>
            </a:pPr>
            <a:r>
              <a:rPr lang="sk-SK" altLang="en-US" sz="3200" dirty="0"/>
              <a:t>          	- </a:t>
            </a:r>
            <a:r>
              <a:rPr lang="sk-SK" altLang="en-US" sz="3200" i="1" dirty="0">
                <a:solidFill>
                  <a:schemeClr val="accent1">
                    <a:lumMod val="75000"/>
                  </a:schemeClr>
                </a:solidFill>
              </a:rPr>
              <a:t>pasívne</a:t>
            </a:r>
            <a:r>
              <a:rPr lang="sk-SK" altLang="en-US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sk-SK" altLang="en-US" sz="3200" dirty="0"/>
              <a:t>– prírodnými vplyvmi</a:t>
            </a:r>
          </a:p>
          <a:p>
            <a:pPr>
              <a:buNone/>
            </a:pPr>
            <a:r>
              <a:rPr lang="sk-SK" altLang="en-US" sz="3200" dirty="0"/>
              <a:t> (majetok sa postupne využívaním opotrebováva,  postupne prenáša svoju hodnotu do hodnoty vyrábanej produkcie, stráca svoju funkčnosť a využitie)  </a:t>
            </a:r>
          </a:p>
          <a:p>
            <a:pPr>
              <a:buNone/>
            </a:pPr>
            <a:r>
              <a:rPr lang="sk-SK" altLang="en-US" sz="3200" b="1" dirty="0"/>
              <a:t>Opotrebenie </a:t>
            </a:r>
            <a:r>
              <a:rPr lang="sk-SK" altLang="en-US" sz="3200" dirty="0"/>
              <a:t>majetku sa </a:t>
            </a:r>
            <a:r>
              <a:rPr lang="sk-SK" altLang="en-US" sz="3200" b="1" dirty="0"/>
              <a:t>peňažne/finančne vyjadruje odpismi  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 b="1" cap="all" dirty="0">
                <a:solidFill>
                  <a:schemeClr val="accent1">
                    <a:lumMod val="75000"/>
                  </a:schemeClr>
                </a:solidFill>
              </a:rPr>
              <a:t>odpisovanie </a:t>
            </a:r>
            <a:r>
              <a:rPr lang="sk-SK" sz="3200" b="1" cap="all" dirty="0" err="1">
                <a:solidFill>
                  <a:schemeClr val="accent1">
                    <a:lumMod val="75000"/>
                  </a:schemeClr>
                </a:solidFill>
              </a:rPr>
              <a:t>NEOBEŽného</a:t>
            </a:r>
            <a:r>
              <a:rPr lang="sk-SK" sz="3200" b="1" cap="all" dirty="0">
                <a:solidFill>
                  <a:schemeClr val="accent1">
                    <a:lumMod val="75000"/>
                  </a:schemeClr>
                </a:solidFill>
              </a:rPr>
              <a:t> majetku (NM)</a:t>
            </a:r>
            <a:endParaRPr lang="sk-SK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55600" indent="-355600">
              <a:buNone/>
            </a:pPr>
            <a:r>
              <a:rPr lang="sk-SK" altLang="en-US" sz="3600" b="1" dirty="0">
                <a:solidFill>
                  <a:schemeClr val="accent1">
                    <a:lumMod val="75000"/>
                  </a:schemeClr>
                </a:solidFill>
              </a:rPr>
              <a:t>Odpisovanie</a:t>
            </a:r>
            <a:r>
              <a:rPr lang="sk-SK" altLang="en-US" sz="3200" b="1" dirty="0"/>
              <a:t> - peňažné vyjadrenie opotrebovania NM </a:t>
            </a:r>
          </a:p>
          <a:p>
            <a:pPr marL="355600" indent="-355600">
              <a:buNone/>
            </a:pPr>
            <a:endParaRPr lang="sk-SK" altLang="en-US" b="1" dirty="0"/>
          </a:p>
          <a:p>
            <a:pPr marL="355600" indent="-355600">
              <a:buNone/>
            </a:pPr>
            <a:r>
              <a:rPr lang="sk-SK" altLang="en-US" sz="3200" b="1" dirty="0">
                <a:solidFill>
                  <a:schemeClr val="accent1">
                    <a:lumMod val="75000"/>
                  </a:schemeClr>
                </a:solidFill>
              </a:rPr>
              <a:t>DRUHY ODPISOV:</a:t>
            </a:r>
            <a:endParaRPr lang="sk-SK" alt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marL="355600" indent="-355600">
              <a:buNone/>
            </a:pPr>
            <a:r>
              <a:rPr lang="sk-SK" altLang="en-US" sz="3200" dirty="0"/>
              <a:t>1</a:t>
            </a:r>
            <a:r>
              <a:rPr lang="sk-SK" altLang="en-US" b="1" dirty="0"/>
              <a:t>/ </a:t>
            </a:r>
            <a:r>
              <a:rPr lang="sk-SK" altLang="en-US" sz="3200" b="1" dirty="0"/>
              <a:t>Daňové </a:t>
            </a:r>
            <a:r>
              <a:rPr lang="sk-SK" altLang="en-US" sz="3200" dirty="0"/>
              <a:t>– zákon o dani z príjmov</a:t>
            </a:r>
          </a:p>
          <a:p>
            <a:pPr marL="355600" indent="-355600">
              <a:buNone/>
            </a:pPr>
            <a:r>
              <a:rPr lang="sk-SK" altLang="en-US" sz="3200" dirty="0"/>
              <a:t>2</a:t>
            </a:r>
            <a:r>
              <a:rPr lang="sk-SK" altLang="en-US" sz="3200" b="1" dirty="0"/>
              <a:t>/ Účtovné/výkonové </a:t>
            </a:r>
            <a:r>
              <a:rPr lang="sk-SK" altLang="en-US" sz="3200" dirty="0"/>
              <a:t>– skutočné opotrebenie  na základe 			                        času využívania alebo výkonu</a:t>
            </a:r>
          </a:p>
          <a:p>
            <a:pPr marL="355600" indent="-355600">
              <a:buNone/>
            </a:pPr>
            <a:r>
              <a:rPr lang="sk-SK" altLang="en-US" sz="3200" dirty="0"/>
              <a:t>3/ </a:t>
            </a:r>
            <a:r>
              <a:rPr lang="sk-SK" altLang="en-US" sz="3200" b="1" dirty="0"/>
              <a:t>Kalkulačné</a:t>
            </a:r>
            <a:r>
              <a:rPr lang="sk-SK" altLang="en-US" sz="3200" dirty="0"/>
              <a:t> – súčasť kalkulačného vzorca</a:t>
            </a:r>
          </a:p>
          <a:p>
            <a:pPr marL="355600" indent="-355600">
              <a:buNone/>
            </a:pPr>
            <a:r>
              <a:rPr lang="sk-SK" altLang="en-US" sz="3200" dirty="0"/>
              <a:t>				(výrobná alebo správna réžia)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733</Words>
  <Application>Microsoft Office PowerPoint</Application>
  <PresentationFormat>Širokouhlá</PresentationFormat>
  <Paragraphs>179</Paragraphs>
  <Slides>19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Wingdings</vt:lpstr>
      <vt:lpstr>Motív balíka Office</vt:lpstr>
      <vt:lpstr>Ekonomika podniku a účtovníctvo</vt:lpstr>
      <vt:lpstr>MAJETOK PODNIKU – Klasifikácia -kritéria členenia</vt:lpstr>
      <vt:lpstr>MAJETOK PODNIKU – Klasifikácia -kritéria členenia</vt:lpstr>
      <vt:lpstr>ŠTRUKTÚRA neobežnÉHO  majetkU </vt:lpstr>
      <vt:lpstr> neobežný majetok </vt:lpstr>
      <vt:lpstr>Obstaranie, opotrebenie, odpisovanie, technické zhodnotenie</vt:lpstr>
      <vt:lpstr>neobežný majetok</vt:lpstr>
      <vt:lpstr>OPOTREBENIE MAJETKU</vt:lpstr>
      <vt:lpstr>odpisovanie NEOBEŽného majetku (NM)</vt:lpstr>
      <vt:lpstr>odpisovanie NEOBEŽného majetku (NM)</vt:lpstr>
      <vt:lpstr>Terminológia k daňovým odpisom NM</vt:lpstr>
      <vt:lpstr>DAŇOVÉ ODPISY- rovnomerné odpisovanie</vt:lpstr>
      <vt:lpstr>Zmeny od 01.01.2020</vt:lpstr>
      <vt:lpstr>Metódy daňových odpisov: A/ rovnomerné odpisovanie</vt:lpstr>
      <vt:lpstr>DAŇOVÉ ODPISY- rovnomerné odpisovanie - príklad</vt:lpstr>
      <vt:lpstr>Príklad na riešenie:</vt:lpstr>
      <vt:lpstr> DAŇOVÉ ODPISY- zrýchlené odpisovanie </vt:lpstr>
      <vt:lpstr>Metódy daňových odpisov: B/ zrýchlené odpisovanie:</vt:lpstr>
      <vt:lpstr>Metódy daňových odpisov: B/ zrýchlené odpisovanie: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Základná terminológia – podvojné účtovníctvo</dc:title>
  <dc:creator>Používateľ systému Windows</dc:creator>
  <cp:lastModifiedBy>Kútna Želonková Ingrid</cp:lastModifiedBy>
  <cp:revision>19</cp:revision>
  <dcterms:created xsi:type="dcterms:W3CDTF">2019-03-03T17:19:49Z</dcterms:created>
  <dcterms:modified xsi:type="dcterms:W3CDTF">2020-03-25T10:37:10Z</dcterms:modified>
</cp:coreProperties>
</file>