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sk-SK" smtClean="0"/>
              <a:t>Upravte štýly predlohy textu</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4509A250-FF31-4206-8172-F9D3106AACB1}" type="datetimeFigureOut">
              <a:rPr lang="en-US" dirty="0"/>
              <a:t>3/17/2016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sk-SK" smtClean="0"/>
              <a:t>Upravte štýly predlohy textu</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4" name="Date Placeholder 3"/>
          <p:cNvSpPr>
            <a:spLocks noGrp="1"/>
          </p:cNvSpPr>
          <p:nvPr>
            <p:ph type="dt" sz="half" idx="10"/>
          </p:nvPr>
        </p:nvSpPr>
        <p:spPr/>
        <p:txBody>
          <a:bodyPr/>
          <a:lstStyle/>
          <a:p>
            <a:fld id="{4509A250-FF31-4206-8172-F9D3106AACB1}" type="datetimeFigureOut">
              <a:rPr lang="en-US" dirty="0"/>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sk-SK" smtClean="0"/>
              <a:t>Upravte štýly predlohy textu</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sk-SK" smtClean="0"/>
              <a:t>Upravte štýl predlohy textu.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4" name="Date Placeholder 3"/>
          <p:cNvSpPr>
            <a:spLocks noGrp="1"/>
          </p:cNvSpPr>
          <p:nvPr>
            <p:ph type="dt" sz="half" idx="10"/>
          </p:nvPr>
        </p:nvSpPr>
        <p:spPr/>
        <p:txBody>
          <a:bodyPr/>
          <a:lstStyle/>
          <a:p>
            <a:fld id="{4509A250-FF31-4206-8172-F9D3106AACB1}" type="datetimeFigureOut">
              <a:rPr lang="en-US" dirty="0"/>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4509A250-FF31-4206-8172-F9D3106AACB1}" type="datetimeFigureOut">
              <a:rPr lang="en-US" dirty="0"/>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nchor="t" anchorCtr="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sk-SK" smtClean="0"/>
              <a:t>Upravte štýly predlohy textu</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9796027F-7875-4030-9381-8BD8C4F21935}" type="datetimeFigureOut">
              <a:rPr lang="en-US" dirty="0"/>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3/17/2016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3/17/2016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sk-SK" smtClean="0"/>
              <a:t>Upravte štýly predlohy textu</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7" name="Date Placeholder 4"/>
          <p:cNvSpPr>
            <a:spLocks noGrp="1"/>
          </p:cNvSpPr>
          <p:nvPr>
            <p:ph type="dt" sz="half" idx="10"/>
          </p:nvPr>
        </p:nvSpPr>
        <p:spPr/>
        <p:txBody>
          <a:bodyPr/>
          <a:lstStyle/>
          <a:p>
            <a:fld id="{4509A250-FF31-4206-8172-F9D3106AACB1}" type="datetimeFigureOut">
              <a:rPr lang="en-US" dirty="0"/>
              <a:t>3/17/2016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4509A250-FF31-4206-8172-F9D3106AACB1}" type="datetimeFigureOut">
              <a:rPr lang="en-US" dirty="0"/>
              <a:t>3/17/2016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sk-SK" smtClean="0"/>
              <a:t>Upravte štýly predlohy textu</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3/17/2016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
            </a:r>
            <a:br>
              <a:rPr lang="sk-SK" dirty="0" smtClean="0"/>
            </a:br>
            <a:r>
              <a:rPr lang="sk-SK" dirty="0" smtClean="0"/>
              <a:t>PDV </a:t>
            </a:r>
            <a:r>
              <a:rPr lang="sk-SK" dirty="0"/>
              <a:t/>
            </a:r>
            <a:br>
              <a:rPr lang="sk-SK" dirty="0"/>
            </a:br>
            <a:r>
              <a:rPr lang="sk-SK" dirty="0" smtClean="0"/>
              <a:t>Autorské právo </a:t>
            </a:r>
            <a:endParaRPr lang="sk-SK" dirty="0"/>
          </a:p>
        </p:txBody>
      </p:sp>
      <p:sp>
        <p:nvSpPr>
          <p:cNvPr id="3" name="Podnadpis 2"/>
          <p:cNvSpPr>
            <a:spLocks noGrp="1"/>
          </p:cNvSpPr>
          <p:nvPr>
            <p:ph type="subTitle" idx="1"/>
          </p:nvPr>
        </p:nvSpPr>
        <p:spPr/>
        <p:txBody>
          <a:bodyPr>
            <a:normAutofit fontScale="85000" lnSpcReduction="10000"/>
          </a:bodyPr>
          <a:lstStyle/>
          <a:p>
            <a:r>
              <a:rPr lang="sk-SK" dirty="0" smtClean="0"/>
              <a:t>Martin Daňko </a:t>
            </a:r>
          </a:p>
          <a:p>
            <a:r>
              <a:rPr lang="sk-SK" dirty="0" smtClean="0"/>
              <a:t>Ústav práva informačných technológií a práva duševného vlastníctva </a:t>
            </a:r>
            <a:endParaRPr lang="sk-SK" dirty="0"/>
          </a:p>
        </p:txBody>
      </p:sp>
    </p:spTree>
    <p:extLst>
      <p:ext uri="{BB962C8B-B14F-4D97-AF65-F5344CB8AC3E}">
        <p14:creationId xmlns:p14="http://schemas.microsoft.com/office/powerpoint/2010/main" val="2778447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4.	Umelecké fondy </a:t>
            </a:r>
          </a:p>
        </p:txBody>
      </p:sp>
      <p:sp>
        <p:nvSpPr>
          <p:cNvPr id="3" name="Zástupný symbol obsahu 2"/>
          <p:cNvSpPr>
            <a:spLocks noGrp="1"/>
          </p:cNvSpPr>
          <p:nvPr>
            <p:ph idx="1"/>
          </p:nvPr>
        </p:nvSpPr>
        <p:spPr>
          <a:xfrm>
            <a:off x="1009183" y="1853248"/>
            <a:ext cx="9694676" cy="4567517"/>
          </a:xfrm>
        </p:spPr>
        <p:txBody>
          <a:bodyPr>
            <a:normAutofit/>
          </a:bodyPr>
          <a:lstStyle/>
          <a:p>
            <a:r>
              <a:rPr lang="sk-SK" sz="2400" dirty="0" smtClean="0"/>
              <a:t>– </a:t>
            </a:r>
            <a:r>
              <a:rPr lang="sk-SK" sz="2400" dirty="0"/>
              <a:t>zákon č. 13/1993 Z. z. o umeleckých fondoch </a:t>
            </a:r>
          </a:p>
          <a:p>
            <a:r>
              <a:rPr lang="sk-SK" sz="2400" dirty="0"/>
              <a:t>a)	Literárne 		b) Hudobný fond 	c) Fond výtvarných umení </a:t>
            </a:r>
          </a:p>
          <a:p>
            <a:r>
              <a:rPr lang="sk-SK" sz="2400" dirty="0"/>
              <a:t>Fondy sú právnické osoby, ktoré sa podľa osobitných predpisov zapisujú do obchodného registra</a:t>
            </a:r>
          </a:p>
          <a:p>
            <a:r>
              <a:rPr lang="sk-SK" sz="2400" dirty="0"/>
              <a:t>Fondy sú národnokultúrne verejnoprávne inštitúcie.</a:t>
            </a:r>
          </a:p>
          <a:p>
            <a:r>
              <a:rPr lang="sk-SK" sz="2400" b="1" dirty="0"/>
              <a:t>Hlavným poslaním fondov </a:t>
            </a:r>
            <a:r>
              <a:rPr lang="sk-SK" sz="2400" dirty="0"/>
              <a:t>je v súlade s národnokultúrnymi záujmami Slovenska cieľavedome a objektívne </a:t>
            </a:r>
            <a:r>
              <a:rPr lang="sk-SK" sz="2400" u="sng" dirty="0"/>
              <a:t>podporovať tvorivú literárnu, vedeckú a umeleckú činnosť</a:t>
            </a:r>
            <a:r>
              <a:rPr lang="sk-SK" sz="2400" dirty="0"/>
              <a:t>.</a:t>
            </a:r>
          </a:p>
          <a:p>
            <a:endParaRPr lang="sk-SK" dirty="0"/>
          </a:p>
        </p:txBody>
      </p:sp>
    </p:spTree>
    <p:extLst>
      <p:ext uri="{BB962C8B-B14F-4D97-AF65-F5344CB8AC3E}">
        <p14:creationId xmlns:p14="http://schemas.microsoft.com/office/powerpoint/2010/main" val="1422144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a:t>Obsah autorského práva</a:t>
            </a:r>
            <a:r>
              <a:rPr lang="sk-SK" dirty="0"/>
              <a:t/>
            </a:r>
            <a:br>
              <a:rPr lang="sk-SK" dirty="0"/>
            </a:br>
            <a:endParaRPr lang="sk-SK" dirty="0"/>
          </a:p>
        </p:txBody>
      </p:sp>
      <p:sp>
        <p:nvSpPr>
          <p:cNvPr id="3" name="Zástupný symbol obsahu 2"/>
          <p:cNvSpPr>
            <a:spLocks noGrp="1"/>
          </p:cNvSpPr>
          <p:nvPr>
            <p:ph idx="1"/>
          </p:nvPr>
        </p:nvSpPr>
        <p:spPr/>
        <p:txBody>
          <a:bodyPr/>
          <a:lstStyle/>
          <a:p>
            <a:r>
              <a:rPr lang="sk-SK" sz="3600" dirty="0" smtClean="0"/>
              <a:t>Autorské </a:t>
            </a:r>
            <a:r>
              <a:rPr lang="sk-SK" sz="3600" dirty="0"/>
              <a:t>právo </a:t>
            </a:r>
            <a:r>
              <a:rPr lang="sk-SK" sz="3600" dirty="0" smtClean="0"/>
              <a:t>zahŕňa:</a:t>
            </a:r>
          </a:p>
          <a:p>
            <a:pPr marL="0" indent="0">
              <a:buNone/>
            </a:pPr>
            <a:endParaRPr lang="sk-SK" sz="3600" dirty="0" smtClean="0"/>
          </a:p>
          <a:p>
            <a:r>
              <a:rPr lang="sk-SK" sz="4000" dirty="0" smtClean="0"/>
              <a:t>1.výhradné </a:t>
            </a:r>
            <a:r>
              <a:rPr lang="sk-SK" sz="4000" dirty="0"/>
              <a:t>osobnostné </a:t>
            </a:r>
            <a:r>
              <a:rPr lang="sk-SK" sz="4000" dirty="0" smtClean="0"/>
              <a:t>práva a</a:t>
            </a:r>
          </a:p>
          <a:p>
            <a:r>
              <a:rPr lang="sk-SK" sz="4000" dirty="0" smtClean="0"/>
              <a:t>2. výhradné </a:t>
            </a:r>
            <a:r>
              <a:rPr lang="sk-SK" sz="4000" dirty="0"/>
              <a:t>majetkové práva.</a:t>
            </a:r>
          </a:p>
          <a:p>
            <a:endParaRPr lang="sk-SK" dirty="0"/>
          </a:p>
        </p:txBody>
      </p:sp>
    </p:spTree>
    <p:extLst>
      <p:ext uri="{BB962C8B-B14F-4D97-AF65-F5344CB8AC3E}">
        <p14:creationId xmlns:p14="http://schemas.microsoft.com/office/powerpoint/2010/main" val="572883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Výhradné osobnostné práva</a:t>
            </a:r>
            <a:br>
              <a:rPr lang="sk-SK" dirty="0"/>
            </a:br>
            <a:endParaRPr lang="sk-SK" dirty="0"/>
          </a:p>
        </p:txBody>
      </p:sp>
      <p:sp>
        <p:nvSpPr>
          <p:cNvPr id="3" name="Zástupný symbol obsahu 2"/>
          <p:cNvSpPr>
            <a:spLocks noGrp="1"/>
          </p:cNvSpPr>
          <p:nvPr>
            <p:ph idx="1"/>
          </p:nvPr>
        </p:nvSpPr>
        <p:spPr>
          <a:xfrm>
            <a:off x="646111" y="1465729"/>
            <a:ext cx="11052829" cy="5136777"/>
          </a:xfrm>
        </p:spPr>
        <p:txBody>
          <a:bodyPr>
            <a:normAutofit/>
          </a:bodyPr>
          <a:lstStyle/>
          <a:p>
            <a:pPr algn="just"/>
            <a:r>
              <a:rPr lang="sk-SK" sz="2400" dirty="0" smtClean="0"/>
              <a:t>Autor </a:t>
            </a:r>
            <a:r>
              <a:rPr lang="sk-SK" sz="2400" dirty="0"/>
              <a:t>má právo na autorstvo k svojmu dielu.</a:t>
            </a:r>
          </a:p>
          <a:p>
            <a:pPr algn="just"/>
            <a:r>
              <a:rPr lang="sk-SK" sz="2400" dirty="0"/>
              <a:t>Autor má právo</a:t>
            </a:r>
          </a:p>
          <a:p>
            <a:pPr lvl="1" algn="just"/>
            <a:r>
              <a:rPr lang="sk-SK" sz="2200" dirty="0"/>
              <a:t>a) rozhodnúť o zverejnení alebo o nezverejnení svojho diela,</a:t>
            </a:r>
          </a:p>
          <a:p>
            <a:pPr lvl="1" algn="just"/>
            <a:r>
              <a:rPr lang="sk-SK" sz="2200" dirty="0"/>
              <a:t>b) byť označený ako autor a rozhodnúť o spôsobe takéhoto označenia najmä menom alebo pseudonymom, a to pri každom použití svojho diela, ak je takýto spôsob označenia pri danom diele a spôsobe použitia možný a obvyklý,</a:t>
            </a:r>
          </a:p>
          <a:p>
            <a:pPr lvl="1" algn="just"/>
            <a:r>
              <a:rPr lang="sk-SK" sz="2200" dirty="0"/>
              <a:t>c) na nedotknuteľnosť svojho diela, najmä na ochranu pred akoukoľvek nedovolenou zmenou alebo iným nedovoleným zásahom do svojho diela, ako aj pred akýmkoľvek hanlivým nakladaním so svojím dielom, ktoré by znižovalo hodnotu diela alebo spôsobilo ujmu autora na jeho cti alebo dobrej povesti.</a:t>
            </a:r>
          </a:p>
          <a:p>
            <a:endParaRPr lang="sk-SK" dirty="0"/>
          </a:p>
        </p:txBody>
      </p:sp>
    </p:spTree>
    <p:extLst>
      <p:ext uri="{BB962C8B-B14F-4D97-AF65-F5344CB8AC3E}">
        <p14:creationId xmlns:p14="http://schemas.microsoft.com/office/powerpoint/2010/main" val="4212871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Výhradné osobnostné práva</a:t>
            </a:r>
          </a:p>
        </p:txBody>
      </p:sp>
      <p:sp>
        <p:nvSpPr>
          <p:cNvPr id="3" name="Zástupný symbol obsahu 2"/>
          <p:cNvSpPr>
            <a:spLocks noGrp="1"/>
          </p:cNvSpPr>
          <p:nvPr>
            <p:ph idx="1"/>
          </p:nvPr>
        </p:nvSpPr>
        <p:spPr>
          <a:xfrm>
            <a:off x="1076417" y="1853248"/>
            <a:ext cx="10824229" cy="4796117"/>
          </a:xfrm>
        </p:spPr>
        <p:txBody>
          <a:bodyPr>
            <a:normAutofit lnSpcReduction="10000"/>
          </a:bodyPr>
          <a:lstStyle/>
          <a:p>
            <a:r>
              <a:rPr lang="sk-SK" sz="2400" dirty="0"/>
              <a:t>Autor sa nemôže vzdať práv osobnostných práv, tieto práva sú neprevoditeľné a smrťou autora zanikajú.</a:t>
            </a:r>
          </a:p>
          <a:p>
            <a:r>
              <a:rPr lang="sk-SK" sz="2400" dirty="0"/>
              <a:t>Ochrana osobnostných práv po smrti autora </a:t>
            </a:r>
          </a:p>
          <a:p>
            <a:r>
              <a:rPr lang="sk-SK" sz="2400" dirty="0"/>
              <a:t>Po smrti autora si nikto nesmie prisvojiť jeho autorstvo k dielu, dielo možno použiť len spôsobom neznižujúcim jeho hodnotu a musí sa uviesť meno autora alebo jeho pseudonym, ak nejde o anonymné dielo.</a:t>
            </a:r>
          </a:p>
          <a:p>
            <a:r>
              <a:rPr lang="sk-SK" sz="2400" dirty="0"/>
              <a:t>Súhlas autora so zásahom do OP </a:t>
            </a:r>
          </a:p>
          <a:p>
            <a:r>
              <a:rPr lang="sk-SK" sz="2400" dirty="0"/>
              <a:t>Autor môže používateľovi svojho diela udeliť súhlas so zásahom do svojich osobnostných práv. Súhlas so zásahom do osobnostných práv musí byť obmedzený rozsahom a spôsobom tohto zásahu, a ak nie je dohodnuté inak, možno ho odvolať.</a:t>
            </a:r>
          </a:p>
          <a:p>
            <a:endParaRPr lang="sk-SK" dirty="0"/>
          </a:p>
        </p:txBody>
      </p:sp>
    </p:spTree>
    <p:extLst>
      <p:ext uri="{BB962C8B-B14F-4D97-AF65-F5344CB8AC3E}">
        <p14:creationId xmlns:p14="http://schemas.microsoft.com/office/powerpoint/2010/main" val="3665208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Výhradné majetkové práva</a:t>
            </a:r>
            <a:br>
              <a:rPr lang="sk-SK" dirty="0"/>
            </a:br>
            <a:endParaRPr lang="sk-SK" dirty="0"/>
          </a:p>
        </p:txBody>
      </p:sp>
      <p:sp>
        <p:nvSpPr>
          <p:cNvPr id="3" name="Zástupný symbol obsahu 2"/>
          <p:cNvSpPr>
            <a:spLocks noGrp="1"/>
          </p:cNvSpPr>
          <p:nvPr>
            <p:ph idx="1"/>
          </p:nvPr>
        </p:nvSpPr>
        <p:spPr>
          <a:xfrm>
            <a:off x="389966" y="2052918"/>
            <a:ext cx="11645152" cy="4509247"/>
          </a:xfrm>
        </p:spPr>
        <p:txBody>
          <a:bodyPr>
            <a:normAutofit/>
          </a:bodyPr>
          <a:lstStyle/>
          <a:p>
            <a:pPr algn="just"/>
            <a:r>
              <a:rPr lang="sk-SK" dirty="0" smtClean="0"/>
              <a:t>Autor </a:t>
            </a:r>
            <a:r>
              <a:rPr lang="sk-SK" b="1" dirty="0"/>
              <a:t>má právo použiť</a:t>
            </a:r>
            <a:r>
              <a:rPr lang="sk-SK" dirty="0"/>
              <a:t> svoje dielo a </a:t>
            </a:r>
            <a:r>
              <a:rPr lang="sk-SK" b="1" dirty="0"/>
              <a:t>právo udeliť súhlas na použitie</a:t>
            </a:r>
            <a:r>
              <a:rPr lang="sk-SK" dirty="0"/>
              <a:t> svojho diela.</a:t>
            </a:r>
          </a:p>
          <a:p>
            <a:pPr algn="just"/>
            <a:r>
              <a:rPr lang="sk-SK" dirty="0"/>
              <a:t>Dielo je možné použiť iba so súhlasom autora  - výnimky napr. zamestnanecké dielo</a:t>
            </a:r>
          </a:p>
          <a:p>
            <a:pPr algn="just"/>
            <a:r>
              <a:rPr lang="sk-SK" dirty="0"/>
              <a:t>Za použitie diela má autor právo na odmenu (môže sa dohodnúť aj na bezodplatnej licencií</a:t>
            </a:r>
            <a:r>
              <a:rPr lang="sk-SK" dirty="0" smtClean="0"/>
              <a:t>)</a:t>
            </a:r>
          </a:p>
          <a:p>
            <a:endParaRPr lang="sk-SK" dirty="0"/>
          </a:p>
          <a:p>
            <a:pPr marL="0" indent="0">
              <a:buNone/>
            </a:pPr>
            <a:r>
              <a:rPr lang="sk-SK" sz="2400" u="sng" dirty="0"/>
              <a:t>Použitím diela </a:t>
            </a:r>
            <a:r>
              <a:rPr lang="sk-SK" sz="2400" dirty="0"/>
              <a:t>je najmä</a:t>
            </a:r>
          </a:p>
          <a:p>
            <a:pPr marL="0" indent="0">
              <a:buNone/>
            </a:pPr>
            <a:r>
              <a:rPr lang="sk-SK" sz="2400" dirty="0" smtClean="0"/>
              <a:t>	a</a:t>
            </a:r>
            <a:r>
              <a:rPr lang="sk-SK" sz="2400" dirty="0"/>
              <a:t>) spracovanie diela,</a:t>
            </a:r>
          </a:p>
          <a:p>
            <a:pPr marL="0" indent="0">
              <a:buNone/>
            </a:pPr>
            <a:r>
              <a:rPr lang="sk-SK" sz="2400" dirty="0" smtClean="0"/>
              <a:t>	b</a:t>
            </a:r>
            <a:r>
              <a:rPr lang="sk-SK" sz="2400" dirty="0"/>
              <a:t>) spojenie diela s iným dielom,</a:t>
            </a:r>
          </a:p>
          <a:p>
            <a:pPr marL="0" indent="0">
              <a:buNone/>
            </a:pPr>
            <a:r>
              <a:rPr lang="sk-SK" sz="2400" dirty="0" smtClean="0"/>
              <a:t>	c</a:t>
            </a:r>
            <a:r>
              <a:rPr lang="sk-SK" sz="2400" dirty="0"/>
              <a:t>) zaradenie diela do databázy,</a:t>
            </a:r>
          </a:p>
          <a:p>
            <a:pPr marL="0" indent="0">
              <a:buNone/>
            </a:pPr>
            <a:r>
              <a:rPr lang="sk-SK" sz="2400" dirty="0" smtClean="0"/>
              <a:t>	d</a:t>
            </a:r>
            <a:r>
              <a:rPr lang="sk-SK" sz="2400" dirty="0"/>
              <a:t>) vyhotovenie rozmnoženiny diela,</a:t>
            </a:r>
          </a:p>
          <a:p>
            <a:endParaRPr lang="sk-SK" dirty="0"/>
          </a:p>
        </p:txBody>
      </p:sp>
    </p:spTree>
    <p:extLst>
      <p:ext uri="{BB962C8B-B14F-4D97-AF65-F5344CB8AC3E}">
        <p14:creationId xmlns:p14="http://schemas.microsoft.com/office/powerpoint/2010/main" val="2824102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Výhradné majetkové práva</a:t>
            </a:r>
          </a:p>
        </p:txBody>
      </p:sp>
      <p:sp>
        <p:nvSpPr>
          <p:cNvPr id="3" name="Zástupný symbol obsahu 2"/>
          <p:cNvSpPr>
            <a:spLocks noGrp="1"/>
          </p:cNvSpPr>
          <p:nvPr>
            <p:ph idx="1"/>
          </p:nvPr>
        </p:nvSpPr>
        <p:spPr>
          <a:xfrm>
            <a:off x="242047" y="1474694"/>
            <a:ext cx="11483788" cy="5208494"/>
          </a:xfrm>
        </p:spPr>
        <p:txBody>
          <a:bodyPr/>
          <a:lstStyle/>
          <a:p>
            <a:r>
              <a:rPr lang="sk-SK" sz="2400" dirty="0" smtClean="0"/>
              <a:t>Použitím diela je </a:t>
            </a:r>
          </a:p>
          <a:p>
            <a:pPr marL="0" indent="0">
              <a:buNone/>
            </a:pPr>
            <a:endParaRPr lang="sk-SK" sz="2400" dirty="0" smtClean="0"/>
          </a:p>
          <a:p>
            <a:pPr marL="0" indent="0">
              <a:buNone/>
            </a:pPr>
            <a:r>
              <a:rPr lang="sk-SK" sz="2400" dirty="0" smtClean="0"/>
              <a:t>e</a:t>
            </a:r>
            <a:r>
              <a:rPr lang="sk-SK" sz="2400" dirty="0"/>
              <a:t>) verejné rozširovanie originálu diela alebo rozmnoženiny diela</a:t>
            </a:r>
          </a:p>
          <a:p>
            <a:pPr marL="457200" lvl="1" indent="0">
              <a:buNone/>
            </a:pPr>
            <a:r>
              <a:rPr lang="sk-SK" sz="2400" dirty="0"/>
              <a:t>1. prevodom vlastníckeho práva,</a:t>
            </a:r>
          </a:p>
          <a:p>
            <a:pPr marL="457200" lvl="1" indent="0">
              <a:buNone/>
            </a:pPr>
            <a:r>
              <a:rPr lang="sk-SK" sz="2400" dirty="0"/>
              <a:t>2. vypožičaním,</a:t>
            </a:r>
          </a:p>
          <a:p>
            <a:pPr marL="457200" lvl="1" indent="0">
              <a:buNone/>
            </a:pPr>
            <a:r>
              <a:rPr lang="sk-SK" sz="2400" dirty="0"/>
              <a:t>3. nájmom,</a:t>
            </a:r>
          </a:p>
          <a:p>
            <a:pPr marL="0" indent="0">
              <a:buNone/>
            </a:pPr>
            <a:r>
              <a:rPr lang="sk-SK" sz="2400" dirty="0"/>
              <a:t>f) uvedenie diela na verejnosti</a:t>
            </a:r>
          </a:p>
          <a:p>
            <a:pPr marL="457200" lvl="1" indent="0">
              <a:buNone/>
            </a:pPr>
            <a:r>
              <a:rPr lang="sk-SK" sz="2400" dirty="0"/>
              <a:t>1. verejným vystavením originálu diela alebo rozmnoženiny diela,</a:t>
            </a:r>
          </a:p>
          <a:p>
            <a:pPr marL="457200" lvl="1" indent="0">
              <a:buNone/>
            </a:pPr>
            <a:r>
              <a:rPr lang="sk-SK" sz="2400" dirty="0"/>
              <a:t>2. verejným vykonaním diela,</a:t>
            </a:r>
          </a:p>
          <a:p>
            <a:pPr marL="457200" lvl="1" indent="0">
              <a:buNone/>
            </a:pPr>
            <a:r>
              <a:rPr lang="sk-SK" sz="2400" dirty="0"/>
              <a:t>3. verejným prenosom diela.</a:t>
            </a:r>
          </a:p>
          <a:p>
            <a:endParaRPr lang="sk-SK" dirty="0"/>
          </a:p>
        </p:txBody>
      </p:sp>
    </p:spTree>
    <p:extLst>
      <p:ext uri="{BB962C8B-B14F-4D97-AF65-F5344CB8AC3E}">
        <p14:creationId xmlns:p14="http://schemas.microsoft.com/office/powerpoint/2010/main" val="2212988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Obsah </a:t>
            </a:r>
            <a:endParaRPr lang="sk-SK" dirty="0"/>
          </a:p>
        </p:txBody>
      </p:sp>
      <p:sp>
        <p:nvSpPr>
          <p:cNvPr id="3" name="Zástupný symbol obsahu 2"/>
          <p:cNvSpPr>
            <a:spLocks noGrp="1"/>
          </p:cNvSpPr>
          <p:nvPr>
            <p:ph idx="1"/>
          </p:nvPr>
        </p:nvSpPr>
        <p:spPr/>
        <p:txBody>
          <a:bodyPr/>
          <a:lstStyle/>
          <a:p>
            <a:r>
              <a:rPr lang="sk-SK" dirty="0" smtClean="0"/>
              <a:t>Pôsobnosť autorského zákona</a:t>
            </a:r>
          </a:p>
          <a:p>
            <a:r>
              <a:rPr lang="sk-SK" dirty="0" smtClean="0"/>
              <a:t>Subjekty autorského práva </a:t>
            </a:r>
          </a:p>
          <a:p>
            <a:r>
              <a:rPr lang="sk-SK" dirty="0" smtClean="0"/>
              <a:t> Obsah autorského práva </a:t>
            </a:r>
          </a:p>
          <a:p>
            <a:endParaRPr lang="sk-SK" dirty="0"/>
          </a:p>
        </p:txBody>
      </p:sp>
    </p:spTree>
    <p:extLst>
      <p:ext uri="{BB962C8B-B14F-4D97-AF65-F5344CB8AC3E}">
        <p14:creationId xmlns:p14="http://schemas.microsoft.com/office/powerpoint/2010/main" val="306428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u="sng" dirty="0" smtClean="0"/>
              <a:t>Vecná pôsobnosť </a:t>
            </a:r>
            <a:r>
              <a:rPr lang="sk-SK" dirty="0"/>
              <a:t/>
            </a:r>
            <a:br>
              <a:rPr lang="sk-SK" dirty="0"/>
            </a:br>
            <a:endParaRPr lang="sk-SK" dirty="0"/>
          </a:p>
        </p:txBody>
      </p:sp>
      <p:sp>
        <p:nvSpPr>
          <p:cNvPr id="3" name="Zástupný symbol obsahu 2"/>
          <p:cNvSpPr>
            <a:spLocks noGrp="1"/>
          </p:cNvSpPr>
          <p:nvPr>
            <p:ph idx="1"/>
          </p:nvPr>
        </p:nvSpPr>
        <p:spPr>
          <a:xfrm>
            <a:off x="363071" y="1452283"/>
            <a:ext cx="10938339" cy="4809564"/>
          </a:xfrm>
        </p:spPr>
        <p:txBody>
          <a:bodyPr>
            <a:normAutofit/>
          </a:bodyPr>
          <a:lstStyle/>
          <a:p>
            <a:pPr algn="just"/>
            <a:r>
              <a:rPr lang="sk-SK" sz="2400" dirty="0" smtClean="0"/>
              <a:t>autorské </a:t>
            </a:r>
            <a:r>
              <a:rPr lang="sk-SK" sz="2400" dirty="0"/>
              <a:t>diela, umelecké výkony, zvukové záznamy audiovizuálneho záznamu a na vysielanie, počítačový program databázy</a:t>
            </a:r>
          </a:p>
          <a:p>
            <a:pPr algn="just"/>
            <a:r>
              <a:rPr lang="sk-SK" sz="2400" dirty="0"/>
              <a:t>AZ upravuje vzťahy, ktoré vznikajú v súvislosti s vytvorením a použitím </a:t>
            </a:r>
            <a:r>
              <a:rPr lang="sk-SK" sz="2400" b="1" u="sng" dirty="0"/>
              <a:t>autorského diela </a:t>
            </a:r>
            <a:r>
              <a:rPr lang="sk-SK" sz="2400" dirty="0"/>
              <a:t>alebo </a:t>
            </a:r>
            <a:r>
              <a:rPr lang="sk-SK" sz="2400" b="1" u="sng" dirty="0"/>
              <a:t>umeleckého výkonu</a:t>
            </a:r>
            <a:r>
              <a:rPr lang="sk-SK" sz="2400" b="1" dirty="0"/>
              <a:t>, </a:t>
            </a:r>
            <a:r>
              <a:rPr lang="sk-SK" sz="2400" dirty="0"/>
              <a:t>v súvislosti s výrobou a použitím </a:t>
            </a:r>
            <a:r>
              <a:rPr lang="sk-SK" sz="2400" b="1" u="sng" dirty="0"/>
              <a:t>zvukového záznamu</a:t>
            </a:r>
            <a:r>
              <a:rPr lang="sk-SK" sz="2400" dirty="0"/>
              <a:t>, </a:t>
            </a:r>
            <a:r>
              <a:rPr lang="sk-SK" sz="2400" b="1" u="sng" dirty="0"/>
              <a:t>audiovizuálneho záznamu</a:t>
            </a:r>
            <a:r>
              <a:rPr lang="sk-SK" sz="2400" b="1" dirty="0"/>
              <a:t> </a:t>
            </a:r>
            <a:r>
              <a:rPr lang="sk-SK" sz="2400" dirty="0"/>
              <a:t>alebo vysielania a v súvislosti s vytvorením alebo zhotovením a použitím </a:t>
            </a:r>
            <a:r>
              <a:rPr lang="sk-SK" sz="2400" b="1" u="sng" dirty="0"/>
              <a:t>počítačového programu </a:t>
            </a:r>
            <a:r>
              <a:rPr lang="sk-SK" sz="2400" dirty="0"/>
              <a:t>alebo </a:t>
            </a:r>
            <a:r>
              <a:rPr lang="sk-SK" sz="2400" b="1" dirty="0"/>
              <a:t>databázy</a:t>
            </a:r>
            <a:r>
              <a:rPr lang="sk-SK" sz="2400" dirty="0"/>
              <a:t> tak, aby boli chránené práva a oprávnené záujmy autora, výkonného umelca, výrobcu zvukového záznamu, výrobcu audiovizuálneho záznamu, rozhlasového vysielateľa a televízneho vysielateľa, autora počítačového programu, autora databázy a zhotoviteľa databázy.</a:t>
            </a:r>
          </a:p>
          <a:p>
            <a:pPr algn="just"/>
            <a:r>
              <a:rPr lang="sk-SK" sz="2400" dirty="0"/>
              <a:t>AZ upravuje aj správu práv.</a:t>
            </a:r>
          </a:p>
          <a:p>
            <a:endParaRPr lang="sk-SK" dirty="0"/>
          </a:p>
        </p:txBody>
      </p:sp>
    </p:spTree>
    <p:extLst>
      <p:ext uri="{BB962C8B-B14F-4D97-AF65-F5344CB8AC3E}">
        <p14:creationId xmlns:p14="http://schemas.microsoft.com/office/powerpoint/2010/main" val="549801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u="sng" dirty="0"/>
              <a:t>Osobná pôsobnosť</a:t>
            </a:r>
            <a:r>
              <a:rPr lang="sk-SK" dirty="0"/>
              <a:t> </a:t>
            </a:r>
          </a:p>
        </p:txBody>
      </p:sp>
      <p:sp>
        <p:nvSpPr>
          <p:cNvPr id="3" name="Zástupný symbol obsahu 2"/>
          <p:cNvSpPr>
            <a:spLocks noGrp="1"/>
          </p:cNvSpPr>
          <p:nvPr>
            <p:ph idx="1"/>
          </p:nvPr>
        </p:nvSpPr>
        <p:spPr>
          <a:xfrm>
            <a:off x="389966" y="1358154"/>
            <a:ext cx="11268634" cy="4890246"/>
          </a:xfrm>
        </p:spPr>
        <p:txBody>
          <a:bodyPr>
            <a:normAutofit lnSpcReduction="10000"/>
          </a:bodyPr>
          <a:lstStyle/>
          <a:p>
            <a:pPr algn="just"/>
            <a:r>
              <a:rPr lang="sk-SK" dirty="0" smtClean="0"/>
              <a:t>AZ </a:t>
            </a:r>
            <a:r>
              <a:rPr lang="sk-SK" dirty="0"/>
              <a:t>sa vzťahujú na</a:t>
            </a:r>
          </a:p>
          <a:p>
            <a:pPr algn="just"/>
            <a:r>
              <a:rPr lang="sk-SK" dirty="0"/>
              <a:t>a) autora a na osobu, ktorá po uplynutí trvania majetkových práv zverejní predtým nezverejnené dielo, vo vzťahu k dielu, ktoré bolo zverejnené na území Slovenskej republiky alebo z jej územia,</a:t>
            </a:r>
          </a:p>
          <a:p>
            <a:pPr algn="just"/>
            <a:r>
              <a:rPr lang="sk-SK" dirty="0"/>
              <a:t>b) výkonného umelca vo vzťahu k umeleckému výkonu, ktorý bol podaný, prvýkrát oprávnene zaznamenaný alebo prvýkrát oprávnene vysielaný na území Slovenskej republiky alebo z jej územia,</a:t>
            </a:r>
          </a:p>
          <a:p>
            <a:pPr algn="just"/>
            <a:r>
              <a:rPr lang="sk-SK" dirty="0"/>
              <a:t>c) výrobcu zvukového záznamu k zvukovému záznamu a výrobcu audiovizuálneho záznamu vo vzťahu k audiovizuálnemu záznamu, ktorý bol vyrobený alebo zverejnený na území Slovenskej republiky alebo z jej územia,</a:t>
            </a:r>
          </a:p>
          <a:p>
            <a:pPr algn="just"/>
            <a:r>
              <a:rPr lang="sk-SK" dirty="0"/>
              <a:t>d) vysielateľa vo vzťahu k vysielaniu, ktoré je uskutočňované vysielateľom z územia Slovenskej republiky,</a:t>
            </a:r>
          </a:p>
          <a:p>
            <a:pPr algn="just"/>
            <a:r>
              <a:rPr lang="sk-SK" dirty="0"/>
              <a:t>e) autora databázy a zhotoviteľa databázy vo vzťahu k databáze, ktorá bola zverejnená alebo zhotovená na území Slovenskej republiky alebo z jej územia.</a:t>
            </a:r>
          </a:p>
          <a:p>
            <a:endParaRPr lang="sk-SK" dirty="0"/>
          </a:p>
        </p:txBody>
      </p:sp>
    </p:spTree>
    <p:extLst>
      <p:ext uri="{BB962C8B-B14F-4D97-AF65-F5344CB8AC3E}">
        <p14:creationId xmlns:p14="http://schemas.microsoft.com/office/powerpoint/2010/main" val="2290367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u="sng" dirty="0"/>
              <a:t>Miestna pôsobnosť </a:t>
            </a:r>
          </a:p>
        </p:txBody>
      </p:sp>
      <p:sp>
        <p:nvSpPr>
          <p:cNvPr id="3" name="Zástupný symbol obsahu 2"/>
          <p:cNvSpPr>
            <a:spLocks noGrp="1"/>
          </p:cNvSpPr>
          <p:nvPr>
            <p:ph idx="1"/>
          </p:nvPr>
        </p:nvSpPr>
        <p:spPr>
          <a:xfrm>
            <a:off x="363072" y="1250577"/>
            <a:ext cx="11488688" cy="5311588"/>
          </a:xfrm>
        </p:spPr>
        <p:txBody>
          <a:bodyPr>
            <a:normAutofit fontScale="92500" lnSpcReduction="20000"/>
          </a:bodyPr>
          <a:lstStyle/>
          <a:p>
            <a:pPr algn="just"/>
            <a:r>
              <a:rPr lang="sk-SK" dirty="0" smtClean="0"/>
              <a:t>Ak </a:t>
            </a:r>
            <a:r>
              <a:rPr lang="sk-SK" dirty="0"/>
              <a:t>je zaručená vzájomnosť na základe medzinárodných zmlúv alebo dohôd, ktorými je Slovenská republika viazaná, AZ sa vzťahuje aj na </a:t>
            </a:r>
          </a:p>
          <a:p>
            <a:pPr algn="just"/>
            <a:r>
              <a:rPr lang="sk-SK" dirty="0"/>
              <a:t>a) autora a na osobu, ktorá po uplynutí trvania majetkových práv zverejní predtým nezverejnené dielo, vo vzťahu k dielu, ktoré bolo zverejnené na území iného štátu, ako je Slovenská republika (ďalej len „iný štát“), alebo z územia iného štátu </a:t>
            </a:r>
            <a:r>
              <a:rPr lang="sk-SK" b="1" dirty="0">
                <a:solidFill>
                  <a:schemeClr val="accent2">
                    <a:lumMod val="60000"/>
                    <a:lumOff val="40000"/>
                  </a:schemeClr>
                </a:solidFill>
              </a:rPr>
              <a:t>a bolo na území Slovenskej republiky alebo z jej územia použité,</a:t>
            </a:r>
          </a:p>
          <a:p>
            <a:pPr algn="just"/>
            <a:r>
              <a:rPr lang="sk-SK" dirty="0"/>
              <a:t>b) výkonného umelca vo vzťahu k umeleckému výkonu, ktorý bol podaný, prvýkrát oprávnene zaznamenaný alebo prvýkrát oprávnene vysielaný na území iného štátu alebo z územia iného štátu </a:t>
            </a:r>
            <a:r>
              <a:rPr lang="sk-SK" b="1" dirty="0">
                <a:solidFill>
                  <a:schemeClr val="accent2">
                    <a:lumMod val="60000"/>
                    <a:lumOff val="40000"/>
                  </a:schemeClr>
                </a:solidFill>
              </a:rPr>
              <a:t>a bol na území Slovenskej republiky alebo z jej územia použitý,</a:t>
            </a:r>
          </a:p>
          <a:p>
            <a:pPr algn="just"/>
            <a:r>
              <a:rPr lang="sk-SK" dirty="0"/>
              <a:t>c) výrobcu zvukového záznamu k zvukovému záznamu a výrobcu audiovizuálneho záznamu vo vzťahu k audiovizuálnemu záznamu, ktorý bol vyrobený alebo zverejnený na území iného štátu alebo z územia iného štátu </a:t>
            </a:r>
            <a:r>
              <a:rPr lang="sk-SK" b="1" dirty="0">
                <a:solidFill>
                  <a:schemeClr val="accent2">
                    <a:lumMod val="60000"/>
                    <a:lumOff val="40000"/>
                  </a:schemeClr>
                </a:solidFill>
              </a:rPr>
              <a:t>a bol na území Slovenskej republiky alebo z jej územia použitý,</a:t>
            </a:r>
          </a:p>
          <a:p>
            <a:pPr algn="just"/>
            <a:r>
              <a:rPr lang="sk-SK" dirty="0"/>
              <a:t>d) vysielateľa vo vzťahu k vysielaniu, ktoré je uskutočňované vysielateľom z územia iného štátu </a:t>
            </a:r>
            <a:r>
              <a:rPr lang="sk-SK" b="1" dirty="0">
                <a:solidFill>
                  <a:schemeClr val="accent2">
                    <a:lumMod val="60000"/>
                    <a:lumOff val="40000"/>
                  </a:schemeClr>
                </a:solidFill>
              </a:rPr>
              <a:t>a je na území Slovenskej republiky použité,</a:t>
            </a:r>
          </a:p>
          <a:p>
            <a:pPr algn="just"/>
            <a:r>
              <a:rPr lang="sk-SK" dirty="0"/>
              <a:t>e) autora databázy a zhotoviteľa databázy vo vzťahu k databáze, ktorá bola zverejnená alebo zhotovená na území iného štátu alebo z územia iného štátu </a:t>
            </a:r>
            <a:r>
              <a:rPr lang="sk-SK" b="1" dirty="0">
                <a:solidFill>
                  <a:schemeClr val="accent2">
                    <a:lumMod val="60000"/>
                    <a:lumOff val="40000"/>
                  </a:schemeClr>
                </a:solidFill>
              </a:rPr>
              <a:t>a bola na území Slovenskej republiky alebo z jej územia použitá</a:t>
            </a:r>
            <a:r>
              <a:rPr lang="sk-SK" b="1" dirty="0" smtClean="0">
                <a:solidFill>
                  <a:schemeClr val="accent2">
                    <a:lumMod val="60000"/>
                    <a:lumOff val="40000"/>
                  </a:schemeClr>
                </a:solidFill>
              </a:rPr>
              <a:t>.</a:t>
            </a:r>
            <a:endParaRPr lang="sk-SK" b="1" dirty="0">
              <a:solidFill>
                <a:schemeClr val="accent2">
                  <a:lumMod val="60000"/>
                  <a:lumOff val="40000"/>
                </a:schemeClr>
              </a:solidFill>
            </a:endParaRPr>
          </a:p>
        </p:txBody>
      </p:sp>
    </p:spTree>
    <p:extLst>
      <p:ext uri="{BB962C8B-B14F-4D97-AF65-F5344CB8AC3E}">
        <p14:creationId xmlns:p14="http://schemas.microsoft.com/office/powerpoint/2010/main" val="3783830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Subjekty autorského práva</a:t>
            </a:r>
            <a:br>
              <a:rPr lang="sk-SK" dirty="0"/>
            </a:br>
            <a:endParaRPr lang="sk-SK" dirty="0"/>
          </a:p>
        </p:txBody>
      </p:sp>
      <p:sp>
        <p:nvSpPr>
          <p:cNvPr id="3" name="Zástupný symbol obsahu 2"/>
          <p:cNvSpPr>
            <a:spLocks noGrp="1"/>
          </p:cNvSpPr>
          <p:nvPr>
            <p:ph idx="1"/>
          </p:nvPr>
        </p:nvSpPr>
        <p:spPr/>
        <p:txBody>
          <a:bodyPr>
            <a:normAutofit lnSpcReduction="10000"/>
          </a:bodyPr>
          <a:lstStyle/>
          <a:p>
            <a:endParaRPr lang="sk-SK" dirty="0"/>
          </a:p>
          <a:p>
            <a:pPr algn="just"/>
            <a:r>
              <a:rPr lang="sk-SK" sz="2800" dirty="0" smtClean="0"/>
              <a:t>1.	</a:t>
            </a:r>
            <a:r>
              <a:rPr lang="sk-SK" sz="2800" u="sng" dirty="0" smtClean="0"/>
              <a:t>Pôvodné </a:t>
            </a:r>
            <a:r>
              <a:rPr lang="sk-SK" sz="2800" dirty="0"/>
              <a:t>– jedine autor </a:t>
            </a:r>
            <a:r>
              <a:rPr lang="sk-SK" sz="2800" dirty="0" smtClean="0"/>
              <a:t>– tvorivá duševná činnosť TDČ </a:t>
            </a:r>
            <a:endParaRPr lang="sk-SK" sz="2800" dirty="0"/>
          </a:p>
          <a:p>
            <a:pPr algn="just"/>
            <a:r>
              <a:rPr lang="sk-SK" sz="2800" dirty="0" smtClean="0"/>
              <a:t>2.	</a:t>
            </a:r>
            <a:r>
              <a:rPr lang="sk-SK" sz="2800" u="sng" dirty="0" smtClean="0"/>
              <a:t>Odvodené</a:t>
            </a:r>
            <a:r>
              <a:rPr lang="sk-SK" sz="2800" dirty="0" smtClean="0"/>
              <a:t> </a:t>
            </a:r>
            <a:r>
              <a:rPr lang="sk-SK" sz="2800" dirty="0"/>
              <a:t>– odvodzujú svoje od pôvodných subjektov </a:t>
            </a:r>
            <a:endParaRPr lang="sk-SK" sz="2800" dirty="0" smtClean="0"/>
          </a:p>
          <a:p>
            <a:pPr lvl="1" algn="just"/>
            <a:r>
              <a:rPr lang="sk-SK" sz="2600" dirty="0" smtClean="0"/>
              <a:t>zo 	zmluvy,</a:t>
            </a:r>
          </a:p>
          <a:p>
            <a:pPr lvl="1" algn="just"/>
            <a:r>
              <a:rPr lang="sk-SK" sz="2600" dirty="0" smtClean="0"/>
              <a:t> </a:t>
            </a:r>
            <a:r>
              <a:rPr lang="sk-SK" sz="2600" dirty="0"/>
              <a:t>zo zákona </a:t>
            </a:r>
            <a:endParaRPr lang="sk-SK" sz="2600" dirty="0" smtClean="0"/>
          </a:p>
          <a:p>
            <a:pPr lvl="1" algn="just"/>
            <a:r>
              <a:rPr lang="sk-SK" sz="2600" dirty="0" smtClean="0"/>
              <a:t>na </a:t>
            </a:r>
            <a:r>
              <a:rPr lang="sk-SK" sz="2600" dirty="0"/>
              <a:t>základe súdneho </a:t>
            </a:r>
            <a:r>
              <a:rPr lang="sk-SK" sz="2600" dirty="0" smtClean="0"/>
              <a:t>rozhodnutia</a:t>
            </a:r>
          </a:p>
          <a:p>
            <a:pPr marL="363538" lvl="1" algn="just"/>
            <a:r>
              <a:rPr lang="sk-SK" sz="2600" dirty="0" smtClean="0"/>
              <a:t> </a:t>
            </a:r>
            <a:r>
              <a:rPr lang="sk-SK" sz="2600" dirty="0"/>
              <a:t>nie </a:t>
            </a:r>
            <a:r>
              <a:rPr lang="sk-SK" sz="2600" dirty="0" smtClean="0"/>
              <a:t>je </a:t>
            </a:r>
            <a:r>
              <a:rPr lang="sk-SK" sz="2600" dirty="0"/>
              <a:t>TDČ</a:t>
            </a:r>
          </a:p>
          <a:p>
            <a:endParaRPr lang="sk-SK" dirty="0"/>
          </a:p>
        </p:txBody>
      </p:sp>
    </p:spTree>
    <p:extLst>
      <p:ext uri="{BB962C8B-B14F-4D97-AF65-F5344CB8AC3E}">
        <p14:creationId xmlns:p14="http://schemas.microsoft.com/office/powerpoint/2010/main" val="330405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1.	Dedičia </a:t>
            </a:r>
          </a:p>
        </p:txBody>
      </p:sp>
      <p:sp>
        <p:nvSpPr>
          <p:cNvPr id="3" name="Zástupný symbol obsahu 2"/>
          <p:cNvSpPr>
            <a:spLocks noGrp="1"/>
          </p:cNvSpPr>
          <p:nvPr>
            <p:ph idx="1"/>
          </p:nvPr>
        </p:nvSpPr>
        <p:spPr>
          <a:xfrm>
            <a:off x="1103312" y="1653988"/>
            <a:ext cx="10676312" cy="4881283"/>
          </a:xfrm>
        </p:spPr>
        <p:txBody>
          <a:bodyPr>
            <a:normAutofit/>
          </a:bodyPr>
          <a:lstStyle/>
          <a:p>
            <a:r>
              <a:rPr lang="sk-SK" sz="2400" dirty="0" smtClean="0"/>
              <a:t>–predmetom </a:t>
            </a:r>
            <a:r>
              <a:rPr lang="sk-SK" sz="2400" dirty="0"/>
              <a:t>dedenia môžu byť len výhradné majetkové práva </a:t>
            </a:r>
            <a:endParaRPr lang="sk-SK" sz="2400" dirty="0" smtClean="0"/>
          </a:p>
          <a:p>
            <a:pPr algn="just"/>
            <a:r>
              <a:rPr lang="sk-SK" sz="2400" dirty="0" smtClean="0"/>
              <a:t>§</a:t>
            </a:r>
            <a:r>
              <a:rPr lang="sk-SK" sz="2400" dirty="0"/>
              <a:t>13 ods. 4 </a:t>
            </a:r>
            <a:r>
              <a:rPr lang="sk-SK" sz="2400" dirty="0" smtClean="0"/>
              <a:t>AZ</a:t>
            </a:r>
            <a:endParaRPr lang="sk-SK" sz="2400" dirty="0"/>
          </a:p>
          <a:p>
            <a:pPr algn="just"/>
            <a:r>
              <a:rPr lang="sk-SK" sz="2400" dirty="0"/>
              <a:t>„Ustanovenia tohto zákona o autorovi sa vzťahujú </a:t>
            </a:r>
            <a:r>
              <a:rPr lang="sk-SK" sz="2400" b="1" dirty="0">
                <a:solidFill>
                  <a:schemeClr val="accent2">
                    <a:lumMod val="60000"/>
                    <a:lumOff val="40000"/>
                  </a:schemeClr>
                </a:solidFill>
              </a:rPr>
              <a:t>aj na jeho dedičov</a:t>
            </a:r>
            <a:r>
              <a:rPr lang="sk-SK" sz="2400" dirty="0"/>
              <a:t>, na osobu, ktorá je nadobúdateľom výhradnej licencie </a:t>
            </a:r>
            <a:r>
              <a:rPr lang="sk-SK" sz="2400" dirty="0" smtClean="0"/>
              <a:t>v </a:t>
            </a:r>
            <a:r>
              <a:rPr lang="sk-SK" sz="2400" dirty="0"/>
              <a:t>rozsahu nadobudnutej výhradnej licencie, a na osobu, ktorá vykonáva majetkové práva autora na základe tohto zákona (ďalej len „</a:t>
            </a:r>
            <a:r>
              <a:rPr lang="sk-SK" sz="2400" b="1" dirty="0"/>
              <a:t>nositeľ práv</a:t>
            </a:r>
            <a:r>
              <a:rPr lang="sk-SK" sz="2400" dirty="0"/>
              <a:t>“), ak z ich povahy nevyplýva iné.“</a:t>
            </a:r>
          </a:p>
          <a:p>
            <a:r>
              <a:rPr lang="sk-SK" sz="2400" dirty="0"/>
              <a:t>§20  ods. 3 AZ</a:t>
            </a:r>
          </a:p>
          <a:p>
            <a:r>
              <a:rPr lang="sk-SK" sz="2400" b="1" dirty="0" smtClean="0"/>
              <a:t>„</a:t>
            </a:r>
            <a:r>
              <a:rPr lang="sk-SK" sz="2400" dirty="0" smtClean="0">
                <a:solidFill>
                  <a:schemeClr val="accent2">
                    <a:lumMod val="60000"/>
                    <a:lumOff val="40000"/>
                  </a:schemeClr>
                </a:solidFill>
              </a:rPr>
              <a:t>Majetkové </a:t>
            </a:r>
            <a:r>
              <a:rPr lang="sk-SK" sz="2400" dirty="0">
                <a:solidFill>
                  <a:schemeClr val="accent2">
                    <a:lumMod val="60000"/>
                    <a:lumOff val="40000"/>
                  </a:schemeClr>
                </a:solidFill>
              </a:rPr>
              <a:t>práva sú predmetom dedičstva. </a:t>
            </a:r>
            <a:r>
              <a:rPr lang="sk-SK" sz="2400" dirty="0"/>
              <a:t>Ak spoluautor nemá dedičov alebo dedičia odmietnu dedičstvo prijať, jeho majetkové práva prechádzajú na ostatných spoluautorov</a:t>
            </a:r>
            <a:r>
              <a:rPr lang="sk-SK" sz="2400" dirty="0" smtClean="0"/>
              <a:t>.“</a:t>
            </a:r>
            <a:endParaRPr lang="sk-SK" sz="2400" dirty="0"/>
          </a:p>
        </p:txBody>
      </p:sp>
    </p:spTree>
    <p:extLst>
      <p:ext uri="{BB962C8B-B14F-4D97-AF65-F5344CB8AC3E}">
        <p14:creationId xmlns:p14="http://schemas.microsoft.com/office/powerpoint/2010/main" val="886445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46111" y="452718"/>
            <a:ext cx="9990513" cy="1400530"/>
          </a:xfrm>
        </p:spPr>
        <p:txBody>
          <a:bodyPr/>
          <a:lstStyle/>
          <a:p>
            <a:r>
              <a:rPr lang="sk-SK" dirty="0"/>
              <a:t>2.	Vydavatelia predtým </a:t>
            </a:r>
            <a:r>
              <a:rPr lang="sk-SK" dirty="0" smtClean="0"/>
              <a:t>	nezverejneného </a:t>
            </a:r>
            <a:r>
              <a:rPr lang="sk-SK" dirty="0"/>
              <a:t>diela </a:t>
            </a:r>
          </a:p>
        </p:txBody>
      </p:sp>
      <p:sp>
        <p:nvSpPr>
          <p:cNvPr id="3" name="Zástupný symbol obsahu 2"/>
          <p:cNvSpPr>
            <a:spLocks noGrp="1"/>
          </p:cNvSpPr>
          <p:nvPr>
            <p:ph idx="1"/>
          </p:nvPr>
        </p:nvSpPr>
        <p:spPr/>
        <p:txBody>
          <a:bodyPr/>
          <a:lstStyle/>
          <a:p>
            <a:pPr algn="just"/>
            <a:r>
              <a:rPr lang="sk-SK" sz="3200" dirty="0" smtClean="0"/>
              <a:t>§ </a:t>
            </a:r>
            <a:r>
              <a:rPr lang="sk-SK" sz="3200" dirty="0"/>
              <a:t>13 ods. 3 AZ </a:t>
            </a:r>
          </a:p>
          <a:p>
            <a:pPr algn="just"/>
            <a:r>
              <a:rPr lang="sk-SK" sz="3200" dirty="0"/>
              <a:t>„Osoba, ktorá po uplynutí trvania majetkových práv </a:t>
            </a:r>
            <a:r>
              <a:rPr lang="sk-SK" sz="3200" b="1" dirty="0">
                <a:solidFill>
                  <a:schemeClr val="accent2">
                    <a:lumMod val="60000"/>
                    <a:lumOff val="40000"/>
                  </a:schemeClr>
                </a:solidFill>
              </a:rPr>
              <a:t>zverejní predtým </a:t>
            </a:r>
            <a:r>
              <a:rPr lang="sk-SK" sz="3200" b="1" dirty="0" smtClean="0">
                <a:solidFill>
                  <a:schemeClr val="accent2">
                    <a:lumMod val="60000"/>
                    <a:lumOff val="40000"/>
                  </a:schemeClr>
                </a:solidFill>
              </a:rPr>
              <a:t>nezverejnené dielo</a:t>
            </a:r>
            <a:r>
              <a:rPr lang="sk-SK" sz="3200" dirty="0" smtClean="0"/>
              <a:t>, týmto zverejnením </a:t>
            </a:r>
            <a:r>
              <a:rPr lang="sk-SK" sz="3200" dirty="0"/>
              <a:t>vykonáva majetkové práva k tomuto dielu“</a:t>
            </a:r>
          </a:p>
          <a:p>
            <a:endParaRPr lang="sk-SK" dirty="0"/>
          </a:p>
        </p:txBody>
      </p:sp>
    </p:spTree>
    <p:extLst>
      <p:ext uri="{BB962C8B-B14F-4D97-AF65-F5344CB8AC3E}">
        <p14:creationId xmlns:p14="http://schemas.microsoft.com/office/powerpoint/2010/main" val="814657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3.	Organizácie kolektívnej správy </a:t>
            </a:r>
            <a:r>
              <a:rPr lang="sk-SK" dirty="0" smtClean="0"/>
              <a:t>	práv </a:t>
            </a:r>
            <a:endParaRPr lang="sk-SK" dirty="0"/>
          </a:p>
        </p:txBody>
      </p:sp>
      <p:sp>
        <p:nvSpPr>
          <p:cNvPr id="3" name="Zástupný symbol obsahu 2"/>
          <p:cNvSpPr>
            <a:spLocks noGrp="1"/>
          </p:cNvSpPr>
          <p:nvPr>
            <p:ph idx="1"/>
          </p:nvPr>
        </p:nvSpPr>
        <p:spPr>
          <a:xfrm>
            <a:off x="1103312" y="2052918"/>
            <a:ext cx="10878017" cy="4455458"/>
          </a:xfrm>
        </p:spPr>
        <p:txBody>
          <a:bodyPr/>
          <a:lstStyle/>
          <a:p>
            <a:r>
              <a:rPr lang="sk-SK" sz="2400" dirty="0" smtClean="0"/>
              <a:t>§ </a:t>
            </a:r>
            <a:r>
              <a:rPr lang="sk-SK" sz="2400" dirty="0"/>
              <a:t>144 ods. 1 AZ </a:t>
            </a:r>
          </a:p>
          <a:p>
            <a:r>
              <a:rPr lang="sk-SK" sz="2400" dirty="0"/>
              <a:t>Právnická osoba oprávnená na základe zákona alebo dohôd s nositeľmi práv </a:t>
            </a:r>
            <a:r>
              <a:rPr lang="sk-SK" sz="2400" b="1" dirty="0">
                <a:solidFill>
                  <a:schemeClr val="accent2">
                    <a:lumMod val="60000"/>
                    <a:lumOff val="40000"/>
                  </a:schemeClr>
                </a:solidFill>
              </a:rPr>
              <a:t>spravovať majetkové práva</a:t>
            </a:r>
            <a:r>
              <a:rPr lang="sk-SK" sz="2400" dirty="0"/>
              <a:t> v mene viacerých nositeľov práv a v záujme spoločného prospechu týchto nositeľov práv ako jediný alebo hlavný účel svojej činnosti, je organizáciou kolektívnej správy, ak</a:t>
            </a:r>
          </a:p>
          <a:p>
            <a:r>
              <a:rPr lang="sk-SK" sz="2400" dirty="0"/>
              <a:t>a) jej riadenie a kontrola sa uskutočňuje s účasťou nositeľov práv,</a:t>
            </a:r>
          </a:p>
          <a:p>
            <a:r>
              <a:rPr lang="sk-SK" sz="2400" dirty="0"/>
              <a:t>b) kolektívnu správu práv vykonáva bez účelu dosahovania zisku a</a:t>
            </a:r>
          </a:p>
          <a:p>
            <a:r>
              <a:rPr lang="sk-SK" sz="2400" dirty="0"/>
              <a:t>c) má sídlo na území Slovenskej republiky a bolo jej ministerstvom udelené oprávnenie na výkon kolektívnej správy práv </a:t>
            </a:r>
          </a:p>
          <a:p>
            <a:endParaRPr lang="sk-SK" dirty="0"/>
          </a:p>
        </p:txBody>
      </p:sp>
    </p:spTree>
    <p:extLst>
      <p:ext uri="{BB962C8B-B14F-4D97-AF65-F5344CB8AC3E}">
        <p14:creationId xmlns:p14="http://schemas.microsoft.com/office/powerpoint/2010/main" val="23297007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1100</Words>
  <Application>Microsoft Office PowerPoint</Application>
  <PresentationFormat>Širokouhlá</PresentationFormat>
  <Paragraphs>92</Paragraphs>
  <Slides>15</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15</vt:i4>
      </vt:variant>
    </vt:vector>
  </HeadingPairs>
  <TitlesOfParts>
    <vt:vector size="19" baseType="lpstr">
      <vt:lpstr>Arial</vt:lpstr>
      <vt:lpstr>Century Gothic</vt:lpstr>
      <vt:lpstr>Wingdings 3</vt:lpstr>
      <vt:lpstr>Ión</vt:lpstr>
      <vt:lpstr> PDV  Autorské právo </vt:lpstr>
      <vt:lpstr>Obsah </vt:lpstr>
      <vt:lpstr>Vecná pôsobnosť  </vt:lpstr>
      <vt:lpstr>Osobná pôsobnosť </vt:lpstr>
      <vt:lpstr>Miestna pôsobnosť </vt:lpstr>
      <vt:lpstr>Subjekty autorského práva </vt:lpstr>
      <vt:lpstr>1. Dedičia </vt:lpstr>
      <vt:lpstr>2. Vydavatelia predtým  nezverejneného diela </vt:lpstr>
      <vt:lpstr>3. Organizácie kolektívnej správy  práv </vt:lpstr>
      <vt:lpstr>4. Umelecké fondy </vt:lpstr>
      <vt:lpstr>Obsah autorského práva </vt:lpstr>
      <vt:lpstr>Výhradné osobnostné práva </vt:lpstr>
      <vt:lpstr>Výhradné osobnostné práva</vt:lpstr>
      <vt:lpstr>Výhradné majetkové práva </vt:lpstr>
      <vt:lpstr>Výhradné majetkové práva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PDV  Autorské právo</dc:title>
  <dc:creator>Martin Daňko</dc:creator>
  <cp:lastModifiedBy>Martin Daňko</cp:lastModifiedBy>
  <cp:revision>4</cp:revision>
  <dcterms:created xsi:type="dcterms:W3CDTF">2016-03-17T16:34:15Z</dcterms:created>
  <dcterms:modified xsi:type="dcterms:W3CDTF">2016-03-17T17:03:39Z</dcterms:modified>
</cp:coreProperties>
</file>