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D1C4-66D6-4B95-91DF-B66FF7618C5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F779-DE91-4D64-8070-94ED44D3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0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D1C4-66D6-4B95-91DF-B66FF7618C5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F779-DE91-4D64-8070-94ED44D3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D1C4-66D6-4B95-91DF-B66FF7618C5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F779-DE91-4D64-8070-94ED44D3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2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D1C4-66D6-4B95-91DF-B66FF7618C5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F779-DE91-4D64-8070-94ED44D3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D1C4-66D6-4B95-91DF-B66FF7618C5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F779-DE91-4D64-8070-94ED44D3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9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D1C4-66D6-4B95-91DF-B66FF7618C5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F779-DE91-4D64-8070-94ED44D3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5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D1C4-66D6-4B95-91DF-B66FF7618C5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F779-DE91-4D64-8070-94ED44D3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D1C4-66D6-4B95-91DF-B66FF7618C5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F779-DE91-4D64-8070-94ED44D3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9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D1C4-66D6-4B95-91DF-B66FF7618C5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F779-DE91-4D64-8070-94ED44D3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7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D1C4-66D6-4B95-91DF-B66FF7618C5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F779-DE91-4D64-8070-94ED44D3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6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D1C4-66D6-4B95-91DF-B66FF7618C5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F779-DE91-4D64-8070-94ED44D3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6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FD1C4-66D6-4B95-91DF-B66FF7618C52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BF779-DE91-4D64-8070-94ED44D3F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7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Genesis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want</a:t>
            </a:r>
            <a:r>
              <a:rPr lang="fr-CH" dirty="0" smtClean="0"/>
              <a:t> the </a:t>
            </a:r>
            <a:r>
              <a:rPr lang="fr-CH" dirty="0" err="1" smtClean="0"/>
              <a:t>response</a:t>
            </a:r>
            <a:r>
              <a:rPr lang="fr-CH" dirty="0" smtClean="0"/>
              <a:t> </a:t>
            </a:r>
            <a:r>
              <a:rPr lang="fr-CH" dirty="0" err="1" smtClean="0"/>
              <a:t>shape</a:t>
            </a:r>
            <a:r>
              <a:rPr lang="fr-CH" dirty="0" smtClean="0"/>
              <a:t> of </a:t>
            </a:r>
            <a:r>
              <a:rPr lang="fr-CH" dirty="0" err="1" smtClean="0"/>
              <a:t>Streambugs</a:t>
            </a:r>
            <a:endParaRPr lang="fr-CH" dirty="0" smtClean="0"/>
          </a:p>
          <a:p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make</a:t>
            </a:r>
            <a:r>
              <a:rPr lang="fr-CH" dirty="0" smtClean="0"/>
              <a:t> </a:t>
            </a:r>
            <a:r>
              <a:rPr lang="fr-CH" dirty="0" err="1" smtClean="0"/>
              <a:t>tempmax</a:t>
            </a:r>
            <a:r>
              <a:rPr lang="fr-CH" dirty="0" smtClean="0"/>
              <a:t> </a:t>
            </a:r>
            <a:r>
              <a:rPr lang="fr-CH" dirty="0" err="1" smtClean="0"/>
              <a:t>vary</a:t>
            </a:r>
            <a:endParaRPr lang="fr-CH" dirty="0" smtClean="0"/>
          </a:p>
          <a:p>
            <a:pPr lvl="1"/>
            <a:r>
              <a:rPr lang="fr-CH" dirty="0" err="1" smtClean="0"/>
              <a:t>What</a:t>
            </a:r>
            <a:r>
              <a:rPr lang="fr-CH" dirty="0" smtClean="0"/>
              <a:t> about </a:t>
            </a:r>
            <a:r>
              <a:rPr lang="fr-CH" dirty="0" err="1" smtClean="0"/>
              <a:t>temp</a:t>
            </a:r>
            <a:r>
              <a:rPr lang="fr-CH" dirty="0" smtClean="0"/>
              <a:t> </a:t>
            </a:r>
            <a:r>
              <a:rPr lang="fr-CH" dirty="0" err="1" smtClean="0"/>
              <a:t>average</a:t>
            </a:r>
            <a:r>
              <a:rPr lang="fr-CH" dirty="0" smtClean="0"/>
              <a:t> </a:t>
            </a:r>
            <a:r>
              <a:rPr lang="fr-CH" dirty="0" err="1" smtClean="0"/>
              <a:t>going</a:t>
            </a:r>
            <a:r>
              <a:rPr lang="fr-CH" dirty="0" smtClean="0"/>
              <a:t> in </a:t>
            </a:r>
            <a:r>
              <a:rPr lang="fr-CH" dirty="0" err="1" smtClean="0"/>
              <a:t>metabolic</a:t>
            </a:r>
            <a:r>
              <a:rPr lang="fr-CH" dirty="0" smtClean="0"/>
              <a:t> rate? </a:t>
            </a:r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don’t</a:t>
            </a:r>
            <a:r>
              <a:rPr lang="fr-CH" dirty="0" smtClean="0"/>
              <a:t> change </a:t>
            </a:r>
            <a:r>
              <a:rPr lang="fr-CH" dirty="0" err="1" smtClean="0"/>
              <a:t>it</a:t>
            </a:r>
            <a:r>
              <a:rPr lang="fr-CH" dirty="0" smtClean="0"/>
              <a:t> for </a:t>
            </a:r>
            <a:r>
              <a:rPr lang="fr-CH" dirty="0" err="1" smtClean="0"/>
              <a:t>now</a:t>
            </a:r>
            <a:endParaRPr lang="fr-CH" dirty="0" smtClean="0"/>
          </a:p>
          <a:p>
            <a:r>
              <a:rPr lang="fr-CH" dirty="0" smtClean="0"/>
              <a:t>For </a:t>
            </a:r>
            <a:r>
              <a:rPr lang="fr-CH" dirty="0" err="1" smtClean="0"/>
              <a:t>some</a:t>
            </a:r>
            <a:r>
              <a:rPr lang="fr-CH" dirty="0" smtClean="0"/>
              <a:t> taxa and site the line stops </a:t>
            </a:r>
            <a:r>
              <a:rPr lang="fr-CH" dirty="0" err="1" smtClean="0"/>
              <a:t>abruptly</a:t>
            </a:r>
            <a:r>
              <a:rPr lang="fr-CH" dirty="0" smtClean="0"/>
              <a:t> </a:t>
            </a:r>
            <a:r>
              <a:rPr lang="fr-CH" dirty="0" err="1" smtClean="0"/>
              <a:t>showing</a:t>
            </a:r>
            <a:r>
              <a:rPr lang="fr-CH" dirty="0" smtClean="0"/>
              <a:t> a </a:t>
            </a:r>
            <a:r>
              <a:rPr lang="fr-CH" dirty="0" err="1" smtClean="0"/>
              <a:t>problem</a:t>
            </a:r>
            <a:r>
              <a:rPr lang="fr-CH" dirty="0" smtClean="0"/>
              <a:t> of NA</a:t>
            </a:r>
          </a:p>
          <a:p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get</a:t>
            </a:r>
            <a:r>
              <a:rPr lang="fr-CH" dirty="0" smtClean="0"/>
              <a:t> </a:t>
            </a:r>
            <a:r>
              <a:rPr lang="fr-CH" dirty="0" err="1" smtClean="0"/>
              <a:t>irregular</a:t>
            </a:r>
            <a:r>
              <a:rPr lang="fr-CH" dirty="0" smtClean="0"/>
              <a:t> </a:t>
            </a:r>
            <a:r>
              <a:rPr lang="fr-CH" dirty="0" err="1" smtClean="0"/>
              <a:t>shapes</a:t>
            </a:r>
            <a:r>
              <a:rPr lang="fr-CH" dirty="0" smtClean="0"/>
              <a:t> for </a:t>
            </a:r>
            <a:r>
              <a:rPr lang="fr-CH" dirty="0" err="1" smtClean="0"/>
              <a:t>most</a:t>
            </a:r>
            <a:r>
              <a:rPr lang="fr-CH" dirty="0" smtClean="0"/>
              <a:t> taxa, for </a:t>
            </a:r>
            <a:r>
              <a:rPr lang="fr-CH" dirty="0" err="1" smtClean="0"/>
              <a:t>some</a:t>
            </a:r>
            <a:r>
              <a:rPr lang="fr-CH" dirty="0" smtClean="0"/>
              <a:t> sites (</a:t>
            </a:r>
            <a:r>
              <a:rPr lang="fr-CH" dirty="0" err="1" smtClean="0"/>
              <a:t>see</a:t>
            </a:r>
            <a:r>
              <a:rPr lang="fr-CH" dirty="0" smtClean="0"/>
              <a:t> </a:t>
            </a:r>
            <a:r>
              <a:rPr lang="fr-CH" dirty="0" err="1" smtClean="0"/>
              <a:t>next</a:t>
            </a:r>
            <a:r>
              <a:rPr lang="fr-CH" dirty="0" smtClean="0"/>
              <a:t> slide)</a:t>
            </a:r>
          </a:p>
          <a:p>
            <a:pPr lvl="1"/>
            <a:r>
              <a:rPr lang="fr-CH" dirty="0" smtClean="0"/>
              <a:t>It </a:t>
            </a:r>
            <a:r>
              <a:rPr lang="fr-CH" dirty="0" err="1" smtClean="0"/>
              <a:t>can’t</a:t>
            </a:r>
            <a:r>
              <a:rPr lang="fr-CH" dirty="0" smtClean="0"/>
              <a:t> </a:t>
            </a:r>
            <a:r>
              <a:rPr lang="fr-CH" dirty="0" err="1" smtClean="0"/>
              <a:t>be</a:t>
            </a:r>
            <a:r>
              <a:rPr lang="fr-CH" dirty="0" smtClean="0"/>
              <a:t> interactions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other</a:t>
            </a:r>
            <a:r>
              <a:rPr lang="fr-CH" dirty="0" smtClean="0"/>
              <a:t> </a:t>
            </a:r>
            <a:r>
              <a:rPr lang="fr-CH" dirty="0" err="1" smtClean="0"/>
              <a:t>environmental</a:t>
            </a:r>
            <a:r>
              <a:rPr lang="fr-CH" dirty="0" smtClean="0"/>
              <a:t> </a:t>
            </a:r>
            <a:r>
              <a:rPr lang="fr-CH" dirty="0" err="1" smtClean="0"/>
              <a:t>factors</a:t>
            </a:r>
            <a:r>
              <a:rPr lang="fr-CH" dirty="0" smtClean="0"/>
              <a:t> </a:t>
            </a:r>
            <a:r>
              <a:rPr lang="fr-CH" dirty="0" err="1" smtClean="0"/>
              <a:t>since</a:t>
            </a:r>
            <a:r>
              <a:rPr lang="fr-CH" dirty="0" smtClean="0"/>
              <a:t> </a:t>
            </a:r>
            <a:r>
              <a:rPr lang="fr-CH" dirty="0" err="1" smtClean="0"/>
              <a:t>they</a:t>
            </a:r>
            <a:r>
              <a:rPr lang="fr-CH" dirty="0" smtClean="0"/>
              <a:t> are all </a:t>
            </a:r>
            <a:r>
              <a:rPr lang="fr-CH" dirty="0" err="1" smtClean="0"/>
              <a:t>fixed</a:t>
            </a:r>
            <a:endParaRPr lang="fr-CH" dirty="0" smtClean="0"/>
          </a:p>
          <a:p>
            <a:pPr lvl="1"/>
            <a:r>
              <a:rPr lang="fr-CH" dirty="0" err="1" smtClean="0"/>
              <a:t>They</a:t>
            </a:r>
            <a:r>
              <a:rPr lang="fr-CH" dirty="0" smtClean="0"/>
              <a:t> are not a </a:t>
            </a:r>
            <a:r>
              <a:rPr lang="fr-CH" dirty="0" err="1" smtClean="0"/>
              <a:t>numerical</a:t>
            </a:r>
            <a:r>
              <a:rPr lang="fr-CH" dirty="0" smtClean="0"/>
              <a:t> </a:t>
            </a:r>
            <a:r>
              <a:rPr lang="fr-CH" dirty="0" err="1" smtClean="0"/>
              <a:t>problem</a:t>
            </a:r>
            <a:r>
              <a:rPr lang="fr-CH" dirty="0" smtClean="0"/>
              <a:t> </a:t>
            </a:r>
            <a:r>
              <a:rPr lang="fr-CH" dirty="0" smtClean="0">
                <a:sym typeface="Wingdings" panose="05000000000000000000" pitchFamily="2" charset="2"/>
              </a:rPr>
              <a:t> </a:t>
            </a:r>
            <a:r>
              <a:rPr lang="fr-CH" dirty="0" err="1" smtClean="0">
                <a:sym typeface="Wingdings" panose="05000000000000000000" pitchFamily="2" charset="2"/>
              </a:rPr>
              <a:t>biomass</a:t>
            </a:r>
            <a:r>
              <a:rPr lang="fr-CH" dirty="0" smtClean="0">
                <a:sym typeface="Wingdings" panose="05000000000000000000" pitchFamily="2" charset="2"/>
              </a:rPr>
              <a:t> time </a:t>
            </a:r>
            <a:r>
              <a:rPr lang="fr-CH" dirty="0" err="1" smtClean="0">
                <a:sym typeface="Wingdings" panose="05000000000000000000" pitchFamily="2" charset="2"/>
              </a:rPr>
              <a:t>series</a:t>
            </a:r>
            <a:r>
              <a:rPr lang="fr-CH" dirty="0" smtClean="0">
                <a:sym typeface="Wingdings" panose="05000000000000000000" pitchFamily="2" charset="2"/>
              </a:rPr>
              <a:t> look ok and </a:t>
            </a:r>
            <a:r>
              <a:rPr lang="fr-CH" dirty="0" err="1" smtClean="0">
                <a:sym typeface="Wingdings" panose="05000000000000000000" pitchFamily="2" charset="2"/>
              </a:rPr>
              <a:t>continuous</a:t>
            </a:r>
            <a:endParaRPr lang="fr-CH" dirty="0" smtClean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3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Simulation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1 site, 50 </a:t>
            </a:r>
            <a:r>
              <a:rPr lang="fr-CH" dirty="0" err="1" smtClean="0"/>
              <a:t>years</a:t>
            </a:r>
            <a:r>
              <a:rPr lang="fr-CH" dirty="0" smtClean="0"/>
              <a:t>, ½ </a:t>
            </a:r>
            <a:r>
              <a:rPr lang="fr-CH" dirty="0" err="1" smtClean="0"/>
              <a:t>day</a:t>
            </a:r>
            <a:r>
              <a:rPr lang="fr-CH" dirty="0" smtClean="0"/>
              <a:t> </a:t>
            </a:r>
            <a:r>
              <a:rPr lang="fr-CH" dirty="0" err="1" smtClean="0"/>
              <a:t>timestep</a:t>
            </a:r>
            <a:r>
              <a:rPr lang="fr-CH" dirty="0" smtClean="0"/>
              <a:t> </a:t>
            </a:r>
            <a:r>
              <a:rPr lang="fr-CH" dirty="0" smtClean="0">
                <a:sym typeface="Wingdings" panose="05000000000000000000" pitchFamily="2" charset="2"/>
              </a:rPr>
              <a:t> 1 min</a:t>
            </a:r>
          </a:p>
          <a:p>
            <a:r>
              <a:rPr lang="fr-CH" dirty="0" smtClean="0">
                <a:sym typeface="Wingdings" panose="05000000000000000000" pitchFamily="2" charset="2"/>
              </a:rPr>
              <a:t>1 site, 50 </a:t>
            </a:r>
            <a:r>
              <a:rPr lang="fr-CH" dirty="0" err="1" smtClean="0">
                <a:sym typeface="Wingdings" panose="05000000000000000000" pitchFamily="2" charset="2"/>
              </a:rPr>
              <a:t>years</a:t>
            </a:r>
            <a:r>
              <a:rPr lang="fr-CH" dirty="0" smtClean="0">
                <a:sym typeface="Wingdings" panose="05000000000000000000" pitchFamily="2" charset="2"/>
              </a:rPr>
              <a:t>, 1 </a:t>
            </a:r>
            <a:r>
              <a:rPr lang="fr-CH" dirty="0" err="1" smtClean="0">
                <a:sym typeface="Wingdings" panose="05000000000000000000" pitchFamily="2" charset="2"/>
              </a:rPr>
              <a:t>day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 err="1" smtClean="0">
                <a:sym typeface="Wingdings" panose="05000000000000000000" pitchFamily="2" charset="2"/>
              </a:rPr>
              <a:t>timestep</a:t>
            </a:r>
            <a:r>
              <a:rPr lang="fr-CH" dirty="0" smtClean="0">
                <a:sym typeface="Wingdings" panose="05000000000000000000" pitchFamily="2" charset="2"/>
              </a:rPr>
              <a:t>  7 sec</a:t>
            </a:r>
          </a:p>
          <a:p>
            <a:endParaRPr lang="fr-CH" dirty="0">
              <a:sym typeface="Wingdings" panose="05000000000000000000" pitchFamily="2" charset="2"/>
            </a:endParaRPr>
          </a:p>
          <a:p>
            <a:r>
              <a:rPr lang="fr-CH" dirty="0" smtClean="0">
                <a:sym typeface="Wingdings" panose="05000000000000000000" pitchFamily="2" charset="2"/>
              </a:rPr>
              <a:t>ICE, 100x60= 6000 sites  100 </a:t>
            </a:r>
            <a:r>
              <a:rPr lang="fr-CH" dirty="0" err="1" smtClean="0">
                <a:sym typeface="Wingdings" panose="05000000000000000000" pitchFamily="2" charset="2"/>
              </a:rPr>
              <a:t>hours</a:t>
            </a:r>
            <a:r>
              <a:rPr lang="fr-CH" dirty="0" smtClean="0">
                <a:sym typeface="Wingdings" panose="05000000000000000000" pitchFamily="2" charset="2"/>
              </a:rPr>
              <a:t>  4,1 </a:t>
            </a:r>
            <a:r>
              <a:rPr lang="fr-CH" dirty="0" err="1" smtClean="0">
                <a:sym typeface="Wingdings" panose="05000000000000000000" pitchFamily="2" charset="2"/>
              </a:rPr>
              <a:t>days</a:t>
            </a:r>
            <a:endParaRPr lang="fr-CH" dirty="0" smtClean="0">
              <a:sym typeface="Wingdings" panose="05000000000000000000" pitchFamily="2" charset="2"/>
            </a:endParaRPr>
          </a:p>
          <a:p>
            <a:r>
              <a:rPr lang="fr-CH" dirty="0" smtClean="0">
                <a:sym typeface="Wingdings" panose="05000000000000000000" pitchFamily="2" charset="2"/>
              </a:rPr>
              <a:t>3000 sites  50 jours  2,1 </a:t>
            </a:r>
            <a:r>
              <a:rPr lang="fr-CH" smtClean="0">
                <a:sym typeface="Wingdings" panose="05000000000000000000" pitchFamily="2" charset="2"/>
              </a:rPr>
              <a:t>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9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08.07.24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Problem</a:t>
            </a:r>
            <a:r>
              <a:rPr lang="fr-CH" dirty="0" smtClean="0"/>
              <a:t>: </a:t>
            </a:r>
            <a:r>
              <a:rPr lang="fr-CH" dirty="0" err="1" smtClean="0"/>
              <a:t>NAs</a:t>
            </a:r>
            <a:r>
              <a:rPr lang="fr-CH" dirty="0" smtClean="0"/>
              <a:t> in </a:t>
            </a:r>
            <a:r>
              <a:rPr lang="fr-CH" dirty="0" err="1" smtClean="0"/>
              <a:t>results</a:t>
            </a:r>
            <a:r>
              <a:rPr lang="fr-CH" dirty="0" smtClean="0"/>
              <a:t> for POM </a:t>
            </a:r>
            <a:r>
              <a:rPr lang="fr-CH" dirty="0" err="1" smtClean="0"/>
              <a:t>after</a:t>
            </a:r>
            <a:r>
              <a:rPr lang="fr-CH" dirty="0" smtClean="0"/>
              <a:t> 1.8 </a:t>
            </a:r>
            <a:r>
              <a:rPr lang="fr-CH" dirty="0" err="1" smtClean="0"/>
              <a:t>years</a:t>
            </a:r>
            <a:r>
              <a:rPr lang="fr-CH" dirty="0" smtClean="0"/>
              <a:t>, </a:t>
            </a:r>
            <a:r>
              <a:rPr lang="fr-CH" dirty="0" err="1" smtClean="0"/>
              <a:t>method</a:t>
            </a:r>
            <a:r>
              <a:rPr lang="fr-CH" dirty="0" smtClean="0"/>
              <a:t> </a:t>
            </a:r>
            <a:r>
              <a:rPr lang="fr-CH" dirty="0" err="1" smtClean="0"/>
              <a:t>lsoda</a:t>
            </a:r>
            <a:r>
              <a:rPr lang="fr-CH" dirty="0" smtClean="0"/>
              <a:t> (adaptive time </a:t>
            </a:r>
            <a:r>
              <a:rPr lang="fr-CH" dirty="0" err="1" smtClean="0"/>
              <a:t>step</a:t>
            </a:r>
            <a:r>
              <a:rPr lang="fr-CH" dirty="0" smtClean="0"/>
              <a:t>, tout </a:t>
            </a:r>
            <a:r>
              <a:rPr lang="fr-CH" dirty="0" err="1" smtClean="0"/>
              <a:t>fixed</a:t>
            </a:r>
            <a:r>
              <a:rPr lang="fr-CH" dirty="0" smtClean="0"/>
              <a:t> 1day, 10 or 50 </a:t>
            </a:r>
            <a:r>
              <a:rPr lang="fr-CH" dirty="0" err="1" smtClean="0"/>
              <a:t>years</a:t>
            </a:r>
            <a:r>
              <a:rPr lang="fr-CH" dirty="0" smtClean="0"/>
              <a:t>)</a:t>
            </a:r>
          </a:p>
          <a:p>
            <a:r>
              <a:rPr lang="fr-CH" dirty="0" err="1" smtClean="0"/>
              <a:t>Tried</a:t>
            </a:r>
            <a:r>
              <a:rPr lang="fr-CH" dirty="0" smtClean="0"/>
              <a:t>:</a:t>
            </a:r>
          </a:p>
          <a:p>
            <a:pPr lvl="1"/>
            <a:r>
              <a:rPr lang="fr-CH" dirty="0" err="1" smtClean="0"/>
              <a:t>Different</a:t>
            </a:r>
            <a:r>
              <a:rPr lang="fr-CH" dirty="0" smtClean="0"/>
              <a:t> output time </a:t>
            </a:r>
            <a:r>
              <a:rPr lang="fr-CH" dirty="0" err="1" smtClean="0"/>
              <a:t>steps</a:t>
            </a:r>
            <a:r>
              <a:rPr lang="fr-CH" dirty="0" smtClean="0"/>
              <a:t> size, </a:t>
            </a:r>
            <a:r>
              <a:rPr lang="fr-CH" dirty="0" err="1" smtClean="0"/>
              <a:t>e.g</a:t>
            </a:r>
            <a:r>
              <a:rPr lang="fr-CH" dirty="0" smtClean="0"/>
              <a:t>., ½ </a:t>
            </a:r>
            <a:r>
              <a:rPr lang="fr-CH" dirty="0" err="1" smtClean="0"/>
              <a:t>days</a:t>
            </a:r>
            <a:r>
              <a:rPr lang="fr-CH" dirty="0" smtClean="0"/>
              <a:t> </a:t>
            </a:r>
            <a:r>
              <a:rPr lang="fr-CH" dirty="0" smtClean="0">
                <a:sym typeface="Wingdings" panose="05000000000000000000" pitchFamily="2" charset="2"/>
              </a:rPr>
              <a:t> no NA </a:t>
            </a:r>
            <a:r>
              <a:rPr lang="fr-CH" dirty="0" err="1" smtClean="0">
                <a:sym typeface="Wingdings" panose="05000000000000000000" pitchFamily="2" charset="2"/>
              </a:rPr>
              <a:t>anymore</a:t>
            </a:r>
            <a:r>
              <a:rPr lang="fr-CH" dirty="0" smtClean="0">
                <a:sym typeface="Wingdings" panose="05000000000000000000" pitchFamily="2" charset="2"/>
              </a:rPr>
              <a:t>, </a:t>
            </a:r>
            <a:r>
              <a:rPr lang="fr-CH" dirty="0" err="1" smtClean="0">
                <a:sym typeface="Wingdings" panose="05000000000000000000" pitchFamily="2" charset="2"/>
              </a:rPr>
              <a:t>linear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 err="1" smtClean="0">
                <a:sym typeface="Wingdings" panose="05000000000000000000" pitchFamily="2" charset="2"/>
              </a:rPr>
              <a:t>increase</a:t>
            </a:r>
            <a:r>
              <a:rPr lang="fr-CH" dirty="0" smtClean="0">
                <a:sym typeface="Wingdings" panose="05000000000000000000" pitchFamily="2" charset="2"/>
              </a:rPr>
              <a:t> of simulation time</a:t>
            </a:r>
          </a:p>
          <a:p>
            <a:pPr lvl="1"/>
            <a:r>
              <a:rPr lang="fr-CH" dirty="0" err="1" smtClean="0"/>
              <a:t>Differentiated</a:t>
            </a:r>
            <a:r>
              <a:rPr lang="fr-CH" dirty="0" smtClean="0"/>
              <a:t> output time </a:t>
            </a:r>
            <a:r>
              <a:rPr lang="fr-CH" dirty="0" err="1" smtClean="0"/>
              <a:t>vector</a:t>
            </a:r>
            <a:r>
              <a:rPr lang="fr-CH" dirty="0" smtClean="0"/>
              <a:t> (</a:t>
            </a:r>
            <a:r>
              <a:rPr lang="fr-CH" dirty="0" err="1" smtClean="0"/>
              <a:t>e.g</a:t>
            </a:r>
            <a:r>
              <a:rPr lang="fr-CH" dirty="0" smtClean="0"/>
              <a:t>., ½ </a:t>
            </a:r>
            <a:r>
              <a:rPr lang="fr-CH" dirty="0" err="1" smtClean="0"/>
              <a:t>days</a:t>
            </a:r>
            <a:r>
              <a:rPr lang="fr-CH" dirty="0" smtClean="0"/>
              <a:t> for 2 </a:t>
            </a:r>
            <a:r>
              <a:rPr lang="fr-CH" dirty="0" err="1" smtClean="0"/>
              <a:t>years</a:t>
            </a:r>
            <a:r>
              <a:rPr lang="fr-CH" dirty="0" smtClean="0"/>
              <a:t> and 1 </a:t>
            </a:r>
            <a:r>
              <a:rPr lang="fr-CH" dirty="0" err="1" smtClean="0"/>
              <a:t>day</a:t>
            </a:r>
            <a:r>
              <a:rPr lang="fr-CH" dirty="0" smtClean="0"/>
              <a:t> for 10 </a:t>
            </a:r>
            <a:r>
              <a:rPr lang="fr-CH" dirty="0" err="1" smtClean="0"/>
              <a:t>years</a:t>
            </a:r>
            <a:r>
              <a:rPr lang="fr-CH" dirty="0" smtClean="0"/>
              <a:t>) </a:t>
            </a:r>
            <a:r>
              <a:rPr lang="fr-CH" dirty="0" smtClean="0">
                <a:sym typeface="Wingdings" panose="05000000000000000000" pitchFamily="2" charset="2"/>
              </a:rPr>
              <a:t> </a:t>
            </a:r>
            <a:r>
              <a:rPr lang="fr-CH" dirty="0" err="1" smtClean="0">
                <a:sym typeface="Wingdings" panose="05000000000000000000" pitchFamily="2" charset="2"/>
              </a:rPr>
              <a:t>got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 err="1" smtClean="0">
                <a:sym typeface="Wingdings" panose="05000000000000000000" pitchFamily="2" charset="2"/>
              </a:rPr>
              <a:t>numerical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 err="1" smtClean="0">
                <a:sym typeface="Wingdings" panose="05000000000000000000" pitchFamily="2" charset="2"/>
              </a:rPr>
              <a:t>error</a:t>
            </a:r>
            <a:r>
              <a:rPr lang="fr-CH" dirty="0" smtClean="0">
                <a:sym typeface="Wingdings" panose="05000000000000000000" pitchFamily="2" charset="2"/>
              </a:rPr>
              <a:t>  </a:t>
            </a:r>
            <a:r>
              <a:rPr lang="fr-CH" dirty="0" err="1" smtClean="0">
                <a:sym typeface="Wingdings" panose="05000000000000000000" pitchFamily="2" charset="2"/>
              </a:rPr>
              <a:t>was</a:t>
            </a:r>
            <a:r>
              <a:rPr lang="fr-CH" dirty="0" smtClean="0">
                <a:sym typeface="Wingdings" panose="05000000000000000000" pitchFamily="2" charset="2"/>
              </a:rPr>
              <a:t> not </a:t>
            </a:r>
            <a:r>
              <a:rPr lang="fr-CH" dirty="0" err="1" smtClean="0">
                <a:sym typeface="Wingdings" panose="05000000000000000000" pitchFamily="2" charset="2"/>
              </a:rPr>
              <a:t>solved</a:t>
            </a:r>
            <a:r>
              <a:rPr lang="fr-CH" dirty="0" smtClean="0">
                <a:sym typeface="Wingdings" panose="05000000000000000000" pitchFamily="2" charset="2"/>
              </a:rPr>
              <a:t>, </a:t>
            </a:r>
            <a:r>
              <a:rPr lang="fr-CH" dirty="0" err="1" smtClean="0">
                <a:sym typeface="Wingdings" panose="05000000000000000000" pitchFamily="2" charset="2"/>
              </a:rPr>
              <a:t>neither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 err="1" smtClean="0">
                <a:sym typeface="Wingdings" panose="05000000000000000000" pitchFamily="2" charset="2"/>
              </a:rPr>
              <a:t>atol</a:t>
            </a:r>
            <a:r>
              <a:rPr lang="fr-CH" dirty="0" smtClean="0">
                <a:sym typeface="Wingdings" panose="05000000000000000000" pitchFamily="2" charset="2"/>
              </a:rPr>
              <a:t> and </a:t>
            </a:r>
            <a:r>
              <a:rPr lang="fr-CH" dirty="0" err="1" smtClean="0">
                <a:sym typeface="Wingdings" panose="05000000000000000000" pitchFamily="2" charset="2"/>
              </a:rPr>
              <a:t>rtol</a:t>
            </a:r>
            <a:endParaRPr lang="fr-CH" dirty="0" smtClean="0">
              <a:sym typeface="Wingdings" panose="05000000000000000000" pitchFamily="2" charset="2"/>
            </a:endParaRPr>
          </a:p>
          <a:p>
            <a:pPr lvl="1"/>
            <a:r>
              <a:rPr lang="fr-CH" dirty="0" smtClean="0">
                <a:sym typeface="Wingdings" panose="05000000000000000000" pitchFamily="2" charset="2"/>
              </a:rPr>
              <a:t>Method «rk4» (not adaptive) 1 </a:t>
            </a:r>
            <a:r>
              <a:rPr lang="fr-CH" dirty="0" err="1" smtClean="0">
                <a:sym typeface="Wingdings" panose="05000000000000000000" pitchFamily="2" charset="2"/>
              </a:rPr>
              <a:t>day</a:t>
            </a:r>
            <a:r>
              <a:rPr lang="fr-CH" dirty="0" smtClean="0">
                <a:sym typeface="Wingdings" panose="05000000000000000000" pitchFamily="2" charset="2"/>
              </a:rPr>
              <a:t> no </a:t>
            </a:r>
            <a:r>
              <a:rPr lang="fr-CH" dirty="0" err="1" smtClean="0">
                <a:sym typeface="Wingdings" panose="05000000000000000000" pitchFamily="2" charset="2"/>
              </a:rPr>
              <a:t>error</a:t>
            </a:r>
            <a:r>
              <a:rPr lang="fr-CH" dirty="0" smtClean="0">
                <a:sym typeface="Wingdings" panose="05000000000000000000" pitchFamily="2" charset="2"/>
              </a:rPr>
              <a:t>, no </a:t>
            </a:r>
            <a:r>
              <a:rPr lang="fr-CH" dirty="0" err="1" smtClean="0">
                <a:sym typeface="Wingdings" panose="05000000000000000000" pitchFamily="2" charset="2"/>
              </a:rPr>
              <a:t>NAs</a:t>
            </a:r>
            <a:r>
              <a:rPr lang="fr-CH" dirty="0" smtClean="0">
                <a:sym typeface="Wingdings" panose="05000000000000000000" pitchFamily="2" charset="2"/>
              </a:rPr>
              <a:t>, back to «normal» simulation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18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Question: </a:t>
            </a:r>
            <a:r>
              <a:rPr lang="fr-CH" dirty="0" err="1" smtClean="0"/>
              <a:t>did</a:t>
            </a:r>
            <a:r>
              <a:rPr lang="fr-CH" dirty="0" smtClean="0"/>
              <a:t> </a:t>
            </a:r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reach</a:t>
            </a:r>
            <a:r>
              <a:rPr lang="fr-CH" dirty="0" smtClean="0"/>
              <a:t> </a:t>
            </a:r>
            <a:r>
              <a:rPr lang="fr-CH" dirty="0" err="1" smtClean="0"/>
              <a:t>steady</a:t>
            </a:r>
            <a:r>
              <a:rPr lang="fr-CH" dirty="0" smtClean="0"/>
              <a:t> state? </a:t>
            </a:r>
            <a:r>
              <a:rPr lang="fr-CH" dirty="0" err="1" smtClean="0"/>
              <a:t>Adapted</a:t>
            </a:r>
            <a:r>
              <a:rPr lang="fr-CH" dirty="0" smtClean="0"/>
              <a:t> the warning for the </a:t>
            </a:r>
            <a:r>
              <a:rPr lang="fr-CH" dirty="0" err="1" smtClean="0"/>
              <a:t>steady</a:t>
            </a:r>
            <a:r>
              <a:rPr lang="fr-CH" dirty="0" smtClean="0"/>
              <a:t> state,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still</a:t>
            </a:r>
            <a:r>
              <a:rPr lang="fr-CH" dirty="0" smtClean="0"/>
              <a:t> sensitive to change, have to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checked</a:t>
            </a:r>
            <a:r>
              <a:rPr lang="fr-CH" dirty="0" smtClean="0"/>
              <a:t> «</a:t>
            </a:r>
            <a:r>
              <a:rPr lang="fr-CH" dirty="0" err="1" smtClean="0"/>
              <a:t>individually</a:t>
            </a:r>
            <a:r>
              <a:rPr lang="fr-CH" dirty="0" smtClean="0"/>
              <a:t>» for </a:t>
            </a:r>
            <a:r>
              <a:rPr lang="fr-CH" dirty="0" err="1" smtClean="0"/>
              <a:t>examples</a:t>
            </a:r>
            <a:r>
              <a:rPr lang="fr-CH" dirty="0" smtClean="0"/>
              <a:t> of sites </a:t>
            </a:r>
            <a:r>
              <a:rPr lang="fr-CH" dirty="0" err="1" smtClean="0"/>
              <a:t>getting</a:t>
            </a:r>
            <a:r>
              <a:rPr lang="fr-CH" dirty="0" smtClean="0"/>
              <a:t> a warning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3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Where</a:t>
            </a:r>
            <a:r>
              <a:rPr lang="fr-CH" dirty="0" smtClean="0"/>
              <a:t> </a:t>
            </a:r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get</a:t>
            </a:r>
            <a:r>
              <a:rPr lang="fr-CH" dirty="0" smtClean="0"/>
              <a:t> «</a:t>
            </a:r>
            <a:r>
              <a:rPr lang="fr-CH" dirty="0" err="1" smtClean="0"/>
              <a:t>strange</a:t>
            </a:r>
            <a:r>
              <a:rPr lang="fr-CH" dirty="0" smtClean="0"/>
              <a:t>» </a:t>
            </a:r>
            <a:r>
              <a:rPr lang="fr-CH" dirty="0" err="1" smtClean="0"/>
              <a:t>response</a:t>
            </a:r>
            <a:r>
              <a:rPr lang="fr-CH" dirty="0" smtClean="0"/>
              <a:t> to </a:t>
            </a:r>
            <a:r>
              <a:rPr lang="fr-CH" dirty="0" err="1" smtClean="0"/>
              <a:t>temperature</a:t>
            </a:r>
            <a:r>
              <a:rPr lang="fr-CH" dirty="0" smtClean="0"/>
              <a:t>, </a:t>
            </a:r>
            <a:r>
              <a:rPr lang="fr-CH" dirty="0" err="1" smtClean="0"/>
              <a:t>isolate</a:t>
            </a:r>
            <a:r>
              <a:rPr lang="fr-CH" dirty="0" smtClean="0"/>
              <a:t> the site and </a:t>
            </a:r>
            <a:r>
              <a:rPr lang="fr-CH" dirty="0" err="1" smtClean="0"/>
              <a:t>temperature</a:t>
            </a:r>
            <a:r>
              <a:rPr lang="fr-CH" dirty="0" smtClean="0"/>
              <a:t>, output </a:t>
            </a:r>
            <a:r>
              <a:rPr lang="fr-CH" dirty="0" err="1" smtClean="0"/>
              <a:t>additional</a:t>
            </a:r>
            <a:r>
              <a:rPr lang="fr-CH" dirty="0" smtClean="0"/>
              <a:t> </a:t>
            </a:r>
            <a:r>
              <a:rPr lang="fr-CH" dirty="0" err="1" smtClean="0"/>
              <a:t>results</a:t>
            </a:r>
            <a:r>
              <a:rPr lang="fr-CH" dirty="0" smtClean="0"/>
              <a:t> to </a:t>
            </a:r>
            <a:r>
              <a:rPr lang="fr-CH" dirty="0" err="1" smtClean="0"/>
              <a:t>understand</a:t>
            </a:r>
            <a:r>
              <a:rPr lang="fr-CH" dirty="0" smtClean="0"/>
              <a:t> the indirect </a:t>
            </a:r>
            <a:r>
              <a:rPr lang="fr-CH" dirty="0" err="1" smtClean="0"/>
              <a:t>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2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Sites and taxa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problems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344486" y="2308496"/>
            <a:ext cx="7017114" cy="3385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Problem 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SynthPoint2533Ti_Occurrence.Baetisalpinus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Problem 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SynthPoint2533Ti_Occurrence.Baetisrhodani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Problem 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SynthPoint2612Aa_Occurrence.Baetisrhodani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Problem 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SynthPoint2612Aa_Occurrence.Ceratopogonidae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Problem 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SynthPoint2533Ti_Occurrence.Ceratopogonidae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Problem 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SynthPoint33Rh_Occurrence.Ceratopogonidae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(Rhone)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Problem 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SynthPoint2612Aa_Occurrence.Elmidae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Problem 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SynthPoint3154Aa_Occurrence.Elmidae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Problem 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SynthPoint2533Ti_Occurrence.Elmidae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Problem 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SynthPoint2612Aa_Occurrence.Gammaridae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771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dirty="0" err="1" smtClean="0"/>
              <a:t>Some</a:t>
            </a:r>
            <a:r>
              <a:rPr lang="fr-CH" dirty="0" smtClean="0"/>
              <a:t> taxa </a:t>
            </a:r>
            <a:r>
              <a:rPr lang="fr-CH" dirty="0" err="1" smtClean="0"/>
              <a:t>that</a:t>
            </a:r>
            <a:r>
              <a:rPr lang="fr-CH" dirty="0" smtClean="0"/>
              <a:t> are on top of the </a:t>
            </a:r>
            <a:r>
              <a:rPr lang="fr-CH" dirty="0" err="1" smtClean="0"/>
              <a:t>food</a:t>
            </a:r>
            <a:r>
              <a:rPr lang="fr-CH" dirty="0" smtClean="0"/>
              <a:t> </a:t>
            </a:r>
            <a:r>
              <a:rPr lang="fr-CH" dirty="0" err="1" smtClean="0"/>
              <a:t>chain</a:t>
            </a:r>
            <a:r>
              <a:rPr lang="fr-CH" dirty="0" smtClean="0"/>
              <a:t> have </a:t>
            </a:r>
            <a:r>
              <a:rPr lang="fr-CH" b="1" dirty="0" err="1" smtClean="0"/>
              <a:t>irregular</a:t>
            </a:r>
            <a:r>
              <a:rPr lang="fr-CH" b="1" dirty="0" smtClean="0"/>
              <a:t> </a:t>
            </a:r>
            <a:r>
              <a:rPr lang="fr-CH" b="1" dirty="0" err="1" smtClean="0"/>
              <a:t>temperature</a:t>
            </a:r>
            <a:r>
              <a:rPr lang="fr-CH" b="1" dirty="0" smtClean="0"/>
              <a:t> </a:t>
            </a:r>
            <a:r>
              <a:rPr lang="fr-CH" b="1" dirty="0" err="1" smtClean="0"/>
              <a:t>preference</a:t>
            </a:r>
            <a:r>
              <a:rPr lang="fr-CH" dirty="0" smtClean="0"/>
              <a:t>, </a:t>
            </a:r>
            <a:r>
              <a:rPr lang="fr-CH" dirty="0" err="1" smtClean="0"/>
              <a:t>which</a:t>
            </a:r>
            <a:r>
              <a:rPr lang="fr-CH" dirty="0" smtClean="0"/>
              <a:t> </a:t>
            </a:r>
            <a:r>
              <a:rPr lang="fr-CH" dirty="0" err="1" smtClean="0"/>
              <a:t>seems</a:t>
            </a:r>
            <a:r>
              <a:rPr lang="fr-CH" dirty="0" smtClean="0"/>
              <a:t> to </a:t>
            </a:r>
            <a:r>
              <a:rPr lang="fr-CH" dirty="0" err="1" smtClean="0"/>
              <a:t>enforce</a:t>
            </a:r>
            <a:r>
              <a:rPr lang="fr-CH" dirty="0" smtClean="0"/>
              <a:t> </a:t>
            </a:r>
            <a:r>
              <a:rPr lang="fr-CH" dirty="0" err="1" smtClean="0"/>
              <a:t>weird</a:t>
            </a:r>
            <a:r>
              <a:rPr lang="fr-CH" dirty="0" smtClean="0"/>
              <a:t> </a:t>
            </a:r>
            <a:r>
              <a:rPr lang="fr-CH" dirty="0" err="1" smtClean="0"/>
              <a:t>response</a:t>
            </a:r>
            <a:r>
              <a:rPr lang="fr-CH" dirty="0" smtClean="0"/>
              <a:t> </a:t>
            </a:r>
            <a:r>
              <a:rPr lang="fr-CH" dirty="0" err="1" smtClean="0"/>
              <a:t>shape</a:t>
            </a:r>
            <a:r>
              <a:rPr lang="fr-CH" dirty="0" smtClean="0"/>
              <a:t> to </a:t>
            </a:r>
            <a:r>
              <a:rPr lang="fr-CH" dirty="0" err="1" smtClean="0"/>
              <a:t>other</a:t>
            </a:r>
            <a:r>
              <a:rPr lang="fr-CH" dirty="0" smtClean="0"/>
              <a:t> taxa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Drususbiguttatus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Chironomidae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Drususdiscolor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Cryptothrixnebulicola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Baetislutheri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Drususmelanchaetes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err="1" smtClean="0"/>
              <a:t>Drususmuelleri</a:t>
            </a:r>
            <a:endParaRPr lang="en-US" dirty="0" smtClean="0"/>
          </a:p>
          <a:p>
            <a:pPr lvl="1"/>
            <a:r>
              <a:rPr lang="en-US" dirty="0" err="1" smtClean="0"/>
              <a:t>Drususnigrescens</a:t>
            </a:r>
            <a:endParaRPr lang="en-US" dirty="0" smtClean="0"/>
          </a:p>
          <a:p>
            <a:pPr lvl="1"/>
            <a:r>
              <a:rPr lang="en-US" dirty="0" err="1"/>
              <a:t>Drususmonticola</a:t>
            </a:r>
            <a:endParaRPr lang="fr-CH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Drususalpinus</a:t>
            </a:r>
            <a:endParaRPr lang="en-US" dirty="0" smtClean="0"/>
          </a:p>
          <a:p>
            <a:pPr lvl="1"/>
            <a:r>
              <a:rPr lang="en-US" dirty="0" err="1" smtClean="0"/>
              <a:t>Protonemuraauberti</a:t>
            </a:r>
            <a:endParaRPr lang="en-US" dirty="0" smtClean="0"/>
          </a:p>
          <a:p>
            <a:pPr lvl="1"/>
            <a:r>
              <a:rPr lang="en-US" dirty="0" err="1"/>
              <a:t>Isoperlacarbonaria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9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Some</a:t>
            </a:r>
            <a:r>
              <a:rPr lang="fr-CH" dirty="0" smtClean="0"/>
              <a:t> taxa </a:t>
            </a:r>
            <a:r>
              <a:rPr lang="fr-CH" dirty="0" err="1" smtClean="0"/>
              <a:t>higher</a:t>
            </a:r>
            <a:r>
              <a:rPr lang="fr-CH" dirty="0" smtClean="0"/>
              <a:t> in the </a:t>
            </a:r>
            <a:r>
              <a:rPr lang="fr-CH" dirty="0" err="1" smtClean="0"/>
              <a:t>food</a:t>
            </a:r>
            <a:r>
              <a:rPr lang="fr-CH" dirty="0" smtClean="0"/>
              <a:t> web have a </a:t>
            </a:r>
            <a:r>
              <a:rPr lang="fr-CH" b="1" dirty="0" err="1" smtClean="0"/>
              <a:t>peak</a:t>
            </a:r>
            <a:r>
              <a:rPr lang="fr-CH" b="1" dirty="0" smtClean="0"/>
              <a:t> of </a:t>
            </a:r>
            <a:r>
              <a:rPr lang="fr-CH" b="1" dirty="0" err="1" smtClean="0"/>
              <a:t>abundance</a:t>
            </a:r>
            <a:r>
              <a:rPr lang="fr-CH" b="1" dirty="0" smtClean="0"/>
              <a:t> </a:t>
            </a:r>
            <a:r>
              <a:rPr lang="fr-CH" dirty="0" smtClean="0"/>
              <a:t>and </a:t>
            </a:r>
            <a:r>
              <a:rPr lang="fr-CH" dirty="0" err="1" smtClean="0"/>
              <a:t>it</a:t>
            </a:r>
            <a:r>
              <a:rPr lang="fr-CH" dirty="0" smtClean="0"/>
              <a:t> </a:t>
            </a:r>
            <a:r>
              <a:rPr lang="fr-CH" dirty="0" err="1" smtClean="0"/>
              <a:t>makes</a:t>
            </a:r>
            <a:r>
              <a:rPr lang="fr-CH" dirty="0" smtClean="0"/>
              <a:t> an </a:t>
            </a:r>
            <a:r>
              <a:rPr lang="fr-CH" dirty="0" err="1" smtClean="0"/>
              <a:t>irregular</a:t>
            </a:r>
            <a:r>
              <a:rPr lang="fr-CH" dirty="0" smtClean="0"/>
              <a:t> </a:t>
            </a:r>
            <a:r>
              <a:rPr lang="fr-CH" dirty="0" err="1" smtClean="0"/>
              <a:t>shape</a:t>
            </a:r>
            <a:r>
              <a:rPr lang="fr-CH" dirty="0" smtClean="0"/>
              <a:t> in </a:t>
            </a:r>
            <a:r>
              <a:rPr lang="fr-CH" dirty="0" err="1" smtClean="0"/>
              <a:t>other</a:t>
            </a:r>
            <a:r>
              <a:rPr lang="fr-CH" dirty="0" smtClean="0"/>
              <a:t> taxa</a:t>
            </a:r>
          </a:p>
          <a:p>
            <a:pPr lvl="1"/>
            <a:r>
              <a:rPr lang="en-US" dirty="0" err="1" smtClean="0"/>
              <a:t>Chloroperlasusemicheli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tried to put </a:t>
            </a:r>
            <a:r>
              <a:rPr lang="en-US" dirty="0" err="1" smtClean="0">
                <a:sym typeface="Wingdings" panose="05000000000000000000" pitchFamily="2" charset="2"/>
              </a:rPr>
              <a:t>pref</a:t>
            </a:r>
            <a:r>
              <a:rPr lang="en-US" dirty="0" smtClean="0">
                <a:sym typeface="Wingdings" panose="05000000000000000000" pitchFamily="2" charset="2"/>
              </a:rPr>
              <a:t> to temp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6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CH" dirty="0" err="1" smtClean="0"/>
              <a:t>Some</a:t>
            </a:r>
            <a:r>
              <a:rPr lang="fr-CH" dirty="0" smtClean="0"/>
              <a:t> taxa and sites </a:t>
            </a:r>
            <a:r>
              <a:rPr lang="fr-CH" dirty="0" err="1" smtClean="0"/>
              <a:t>didn’t</a:t>
            </a:r>
            <a:r>
              <a:rPr lang="fr-CH" dirty="0" smtClean="0"/>
              <a:t> </a:t>
            </a:r>
            <a:r>
              <a:rPr lang="fr-CH" dirty="0" err="1" smtClean="0"/>
              <a:t>reach</a:t>
            </a:r>
            <a:r>
              <a:rPr lang="fr-CH" dirty="0" smtClean="0"/>
              <a:t> </a:t>
            </a:r>
            <a:r>
              <a:rPr lang="fr-CH" dirty="0" err="1" smtClean="0"/>
              <a:t>equilibrium</a:t>
            </a:r>
            <a:endParaRPr lang="fr-CH" dirty="0" smtClean="0"/>
          </a:p>
          <a:p>
            <a:pPr lvl="1"/>
            <a:r>
              <a:rPr lang="fr-CH" dirty="0" err="1" smtClean="0"/>
              <a:t>Adapt</a:t>
            </a:r>
            <a:r>
              <a:rPr lang="fr-CH" dirty="0" smtClean="0"/>
              <a:t> warning, and </a:t>
            </a:r>
            <a:r>
              <a:rPr lang="fr-CH" dirty="0" err="1" smtClean="0"/>
              <a:t>run</a:t>
            </a:r>
            <a:r>
              <a:rPr lang="fr-CH" dirty="0" smtClean="0"/>
              <a:t> for longer </a:t>
            </a:r>
            <a:r>
              <a:rPr lang="fr-CH" dirty="0" err="1" smtClean="0"/>
              <a:t>years</a:t>
            </a:r>
            <a:endParaRPr lang="fr-CH" dirty="0" smtClean="0"/>
          </a:p>
          <a:p>
            <a:pPr lvl="1"/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see</a:t>
            </a:r>
            <a:r>
              <a:rPr lang="fr-CH" dirty="0" smtClean="0"/>
              <a:t> </a:t>
            </a:r>
            <a:r>
              <a:rPr lang="fr-CH" dirty="0" err="1" smtClean="0"/>
              <a:t>that</a:t>
            </a:r>
            <a:r>
              <a:rPr lang="fr-CH" dirty="0" smtClean="0"/>
              <a:t> for </a:t>
            </a:r>
            <a:r>
              <a:rPr lang="fr-CH" dirty="0" err="1" smtClean="0"/>
              <a:t>some</a:t>
            </a:r>
            <a:r>
              <a:rPr lang="fr-CH" dirty="0" smtClean="0"/>
              <a:t> taxa </a:t>
            </a:r>
            <a:r>
              <a:rPr lang="fr-CH" dirty="0" err="1" smtClean="0"/>
              <a:t>it</a:t>
            </a:r>
            <a:r>
              <a:rPr lang="fr-CH" dirty="0" smtClean="0"/>
              <a:t> </a:t>
            </a:r>
            <a:r>
              <a:rPr lang="fr-CH" dirty="0" err="1" smtClean="0"/>
              <a:t>might</a:t>
            </a:r>
            <a:r>
              <a:rPr lang="fr-CH" dirty="0" smtClean="0"/>
              <a:t> </a:t>
            </a:r>
            <a:r>
              <a:rPr lang="fr-CH" dirty="0" err="1" smtClean="0"/>
              <a:t>even</a:t>
            </a:r>
            <a:r>
              <a:rPr lang="fr-CH" dirty="0" smtClean="0"/>
              <a:t> </a:t>
            </a:r>
            <a:r>
              <a:rPr lang="fr-CH" dirty="0" err="1" smtClean="0"/>
              <a:t>take</a:t>
            </a:r>
            <a:r>
              <a:rPr lang="fr-CH" dirty="0" smtClean="0"/>
              <a:t> </a:t>
            </a:r>
            <a:r>
              <a:rPr lang="fr-CH" dirty="0" err="1" smtClean="0"/>
              <a:t>between</a:t>
            </a:r>
            <a:r>
              <a:rPr lang="fr-CH" dirty="0" smtClean="0"/>
              <a:t> 25 and 50 </a:t>
            </a:r>
            <a:r>
              <a:rPr lang="fr-CH" dirty="0" err="1" smtClean="0"/>
              <a:t>years</a:t>
            </a:r>
            <a:endParaRPr lang="fr-CH" dirty="0" smtClean="0"/>
          </a:p>
          <a:p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adapted</a:t>
            </a:r>
            <a:r>
              <a:rPr lang="fr-CH" dirty="0" smtClean="0"/>
              <a:t> warning of not </a:t>
            </a:r>
            <a:r>
              <a:rPr lang="fr-CH" dirty="0" err="1" smtClean="0"/>
              <a:t>reaching</a:t>
            </a:r>
            <a:r>
              <a:rPr lang="fr-CH" dirty="0" smtClean="0"/>
              <a:t> </a:t>
            </a:r>
            <a:r>
              <a:rPr lang="fr-CH" dirty="0" err="1" smtClean="0"/>
              <a:t>equilibrium</a:t>
            </a:r>
            <a:endParaRPr lang="fr-CH" dirty="0" smtClean="0"/>
          </a:p>
          <a:p>
            <a:pPr lvl="1"/>
            <a:r>
              <a:rPr lang="en-US" dirty="0" err="1"/>
              <a:t>ratio.tail</a:t>
            </a:r>
            <a:r>
              <a:rPr lang="en-US" dirty="0"/>
              <a:t> &lt;- 1/10 # which fraction of time vector should we take (at the end) to calculate the steady state by making the </a:t>
            </a:r>
            <a:r>
              <a:rPr lang="en-US" dirty="0" smtClean="0"/>
              <a:t>average</a:t>
            </a:r>
          </a:p>
          <a:p>
            <a:pPr lvl="1"/>
            <a:r>
              <a:rPr lang="en-US" dirty="0" err="1" smtClean="0"/>
              <a:t>threshold.orig</a:t>
            </a:r>
            <a:r>
              <a:rPr lang="en-US" dirty="0" smtClean="0"/>
              <a:t> </a:t>
            </a:r>
            <a:r>
              <a:rPr lang="en-US" dirty="0"/>
              <a:t>&lt;- 0.001 # standard deviation tolerance of the distribution of the "averages" steady state, to be considered at </a:t>
            </a:r>
            <a:r>
              <a:rPr lang="en-US" dirty="0" smtClean="0"/>
              <a:t>equilibrium</a:t>
            </a:r>
          </a:p>
          <a:p>
            <a:pPr lvl="1"/>
            <a:r>
              <a:rPr lang="en-US" dirty="0" err="1" smtClean="0"/>
              <a:t>threshold.min</a:t>
            </a:r>
            <a:r>
              <a:rPr lang="en-US" dirty="0" smtClean="0"/>
              <a:t> </a:t>
            </a:r>
            <a:r>
              <a:rPr lang="en-US" dirty="0"/>
              <a:t>&lt;- 6.162e-05*0.01 # 1% change in individual of the smallest </a:t>
            </a:r>
            <a:r>
              <a:rPr lang="en-US" dirty="0" smtClean="0"/>
              <a:t>invertebrate</a:t>
            </a:r>
          </a:p>
          <a:p>
            <a:pPr lvl="1"/>
            <a:r>
              <a:rPr lang="en-US" dirty="0" err="1" smtClean="0"/>
              <a:t>threshold.max</a:t>
            </a:r>
            <a:r>
              <a:rPr lang="en-US" dirty="0" smtClean="0"/>
              <a:t> </a:t>
            </a:r>
            <a:r>
              <a:rPr lang="en-US" dirty="0"/>
              <a:t>&lt;- 3.600e-02*0.01 # 1% change in individual of the biggest invertebrate</a:t>
            </a:r>
            <a:endParaRPr lang="fr-CH" dirty="0" smtClean="0"/>
          </a:p>
          <a:p>
            <a:r>
              <a:rPr lang="fr-CH" dirty="0" err="1" smtClean="0"/>
              <a:t>Now</a:t>
            </a:r>
            <a:r>
              <a:rPr lang="fr-CH" dirty="0" smtClean="0"/>
              <a:t> the warning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almost</a:t>
            </a:r>
            <a:r>
              <a:rPr lang="fr-CH" dirty="0" smtClean="0"/>
              <a:t> </a:t>
            </a:r>
            <a:r>
              <a:rPr lang="fr-CH" dirty="0" err="1" smtClean="0"/>
              <a:t>too</a:t>
            </a:r>
            <a:r>
              <a:rPr lang="fr-CH" dirty="0" smtClean="0"/>
              <a:t> sensitive, </a:t>
            </a:r>
            <a:r>
              <a:rPr lang="fr-CH" dirty="0" err="1" smtClean="0"/>
              <a:t>returns</a:t>
            </a:r>
            <a:r>
              <a:rPr lang="fr-CH" dirty="0" smtClean="0"/>
              <a:t> </a:t>
            </a:r>
            <a:r>
              <a:rPr lang="fr-CH" dirty="0" err="1" smtClean="0"/>
              <a:t>that</a:t>
            </a:r>
            <a:r>
              <a:rPr lang="fr-CH" dirty="0" smtClean="0"/>
              <a:t> taxa </a:t>
            </a:r>
            <a:r>
              <a:rPr lang="fr-CH" dirty="0" err="1" smtClean="0"/>
              <a:t>didn’t</a:t>
            </a:r>
            <a:r>
              <a:rPr lang="fr-CH" dirty="0" smtClean="0"/>
              <a:t> </a:t>
            </a:r>
            <a:r>
              <a:rPr lang="fr-CH" dirty="0" err="1" smtClean="0"/>
              <a:t>reach</a:t>
            </a:r>
            <a:r>
              <a:rPr lang="fr-CH" dirty="0" smtClean="0"/>
              <a:t> </a:t>
            </a:r>
            <a:r>
              <a:rPr lang="fr-CH" dirty="0" err="1" smtClean="0"/>
              <a:t>equilibrium</a:t>
            </a:r>
            <a:r>
              <a:rPr lang="fr-CH" dirty="0" smtClean="0"/>
              <a:t> </a:t>
            </a:r>
            <a:r>
              <a:rPr lang="fr-CH" dirty="0" err="1" smtClean="0"/>
              <a:t>when</a:t>
            </a:r>
            <a:r>
              <a:rPr lang="fr-CH" dirty="0" smtClean="0"/>
              <a:t> </a:t>
            </a:r>
            <a:r>
              <a:rPr lang="fr-CH" dirty="0" err="1" smtClean="0"/>
              <a:t>it</a:t>
            </a:r>
            <a:r>
              <a:rPr lang="fr-CH" dirty="0" smtClean="0"/>
              <a:t> </a:t>
            </a:r>
            <a:r>
              <a:rPr lang="fr-CH" dirty="0" err="1" smtClean="0"/>
              <a:t>seems</a:t>
            </a:r>
            <a:r>
              <a:rPr lang="fr-CH" dirty="0" smtClean="0"/>
              <a:t> </a:t>
            </a:r>
            <a:r>
              <a:rPr lang="fr-CH" dirty="0" err="1" smtClean="0"/>
              <a:t>that</a:t>
            </a:r>
            <a:r>
              <a:rPr lang="fr-CH" dirty="0" smtClean="0"/>
              <a:t> </a:t>
            </a:r>
            <a:r>
              <a:rPr lang="fr-CH" dirty="0" err="1" smtClean="0"/>
              <a:t>it</a:t>
            </a:r>
            <a:r>
              <a:rPr lang="fr-CH" dirty="0" smtClean="0"/>
              <a:t> </a:t>
            </a:r>
            <a:r>
              <a:rPr lang="fr-CH" dirty="0" err="1" smtClean="0"/>
              <a:t>is</a:t>
            </a:r>
            <a:r>
              <a:rPr lang="fr-CH" dirty="0" smtClean="0"/>
              <a:t> at </a:t>
            </a:r>
            <a:r>
              <a:rPr lang="fr-CH" dirty="0" err="1" smtClean="0"/>
              <a:t>equilibrium</a:t>
            </a:r>
            <a:endParaRPr lang="fr-CH" dirty="0"/>
          </a:p>
          <a:p>
            <a:pPr lvl="1"/>
            <a:r>
              <a:rPr lang="fr-CH" dirty="0" smtClean="0"/>
              <a:t>Test </a:t>
            </a:r>
            <a:r>
              <a:rPr lang="fr-CH" dirty="0" err="1" smtClean="0"/>
              <a:t>other</a:t>
            </a:r>
            <a:r>
              <a:rPr lang="fr-CH" dirty="0" smtClean="0"/>
              <a:t> </a:t>
            </a:r>
            <a:r>
              <a:rPr lang="fr-CH" dirty="0" err="1" smtClean="0"/>
              <a:t>threshold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7655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Comparison</a:t>
            </a:r>
            <a:r>
              <a:rPr lang="fr-CH" dirty="0" smtClean="0"/>
              <a:t> 200 vs 1000 </a:t>
            </a:r>
            <a:r>
              <a:rPr lang="fr-CH" dirty="0" err="1" smtClean="0"/>
              <a:t>years</a:t>
            </a:r>
            <a:r>
              <a:rPr lang="fr-CH" dirty="0" smtClean="0"/>
              <a:t>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For 200 </a:t>
            </a:r>
            <a:r>
              <a:rPr lang="fr-CH" dirty="0" err="1" smtClean="0"/>
              <a:t>years</a:t>
            </a:r>
            <a:r>
              <a:rPr lang="fr-CH" dirty="0" smtClean="0"/>
              <a:t>, </a:t>
            </a:r>
            <a:r>
              <a:rPr lang="fr-CH" dirty="0" err="1"/>
              <a:t>w</a:t>
            </a:r>
            <a:r>
              <a:rPr lang="fr-CH" dirty="0" err="1" smtClean="0"/>
              <a:t>ith</a:t>
            </a:r>
            <a:r>
              <a:rPr lang="fr-CH" dirty="0" smtClean="0"/>
              <a:t> </a:t>
            </a:r>
            <a:r>
              <a:rPr lang="fr-CH" dirty="0" err="1" smtClean="0"/>
              <a:t>threshold.min</a:t>
            </a:r>
            <a:r>
              <a:rPr lang="fr-CH" dirty="0" smtClean="0"/>
              <a:t>, </a:t>
            </a:r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get</a:t>
            </a:r>
            <a:r>
              <a:rPr lang="fr-CH" dirty="0" smtClean="0"/>
              <a:t> warnings </a:t>
            </a:r>
            <a:r>
              <a:rPr lang="fr-CH" dirty="0" err="1" smtClean="0"/>
              <a:t>that</a:t>
            </a:r>
            <a:r>
              <a:rPr lang="fr-CH" dirty="0" smtClean="0"/>
              <a:t> </a:t>
            </a:r>
            <a:r>
              <a:rPr lang="fr-CH" dirty="0" err="1" smtClean="0"/>
              <a:t>don’t</a:t>
            </a:r>
            <a:r>
              <a:rPr lang="fr-CH" dirty="0" smtClean="0"/>
              <a:t> </a:t>
            </a:r>
            <a:r>
              <a:rPr lang="fr-CH" dirty="0" err="1" smtClean="0"/>
              <a:t>seem</a:t>
            </a:r>
            <a:r>
              <a:rPr lang="fr-CH" dirty="0" smtClean="0"/>
              <a:t> to </a:t>
            </a:r>
            <a:r>
              <a:rPr lang="fr-CH" dirty="0" err="1" smtClean="0"/>
              <a:t>be</a:t>
            </a:r>
            <a:r>
              <a:rPr lang="fr-CH" dirty="0" smtClean="0"/>
              <a:t> a </a:t>
            </a:r>
            <a:r>
              <a:rPr lang="fr-CH" dirty="0" err="1" smtClean="0"/>
              <a:t>problem</a:t>
            </a:r>
            <a:endParaRPr lang="fr-CH" dirty="0" smtClean="0"/>
          </a:p>
          <a:p>
            <a:r>
              <a:rPr lang="fr-CH" dirty="0" smtClean="0"/>
              <a:t>If </a:t>
            </a:r>
            <a:r>
              <a:rPr lang="fr-CH" dirty="0" err="1" smtClean="0"/>
              <a:t>we</a:t>
            </a:r>
            <a:r>
              <a:rPr lang="fr-CH" dirty="0" smtClean="0"/>
              <a:t> compare </a:t>
            </a:r>
            <a:r>
              <a:rPr lang="fr-CH" dirty="0" err="1" smtClean="0"/>
              <a:t>runs</a:t>
            </a:r>
            <a:r>
              <a:rPr lang="fr-CH" dirty="0" smtClean="0"/>
              <a:t> of 200 and 1000 </a:t>
            </a:r>
            <a:r>
              <a:rPr lang="fr-CH" dirty="0" err="1" smtClean="0"/>
              <a:t>years</a:t>
            </a:r>
            <a:r>
              <a:rPr lang="fr-CH" dirty="0" smtClean="0"/>
              <a:t> the </a:t>
            </a:r>
            <a:r>
              <a:rPr lang="fr-CH" dirty="0" err="1" smtClean="0"/>
              <a:t>results</a:t>
            </a:r>
            <a:r>
              <a:rPr lang="fr-CH" dirty="0" smtClean="0"/>
              <a:t> </a:t>
            </a:r>
            <a:r>
              <a:rPr lang="fr-CH" dirty="0" err="1" smtClean="0"/>
              <a:t>seem</a:t>
            </a:r>
            <a:r>
              <a:rPr lang="fr-CH" dirty="0" smtClean="0"/>
              <a:t> stable (</a:t>
            </a:r>
            <a:r>
              <a:rPr lang="fr-CH" dirty="0" err="1" smtClean="0"/>
              <a:t>even</a:t>
            </a:r>
            <a:r>
              <a:rPr lang="fr-CH" dirty="0" smtClean="0"/>
              <a:t> if the </a:t>
            </a:r>
            <a:r>
              <a:rPr lang="fr-CH" dirty="0" err="1" smtClean="0"/>
              <a:t>response</a:t>
            </a:r>
            <a:r>
              <a:rPr lang="fr-CH" dirty="0" smtClean="0"/>
              <a:t> looks </a:t>
            </a:r>
            <a:r>
              <a:rPr lang="fr-CH" dirty="0" err="1" smtClean="0"/>
              <a:t>irregular</a:t>
            </a:r>
            <a:r>
              <a:rPr lang="fr-CH" dirty="0" smtClean="0"/>
              <a:t>) for taxa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higher</a:t>
            </a:r>
            <a:r>
              <a:rPr lang="fr-CH" dirty="0" smtClean="0"/>
              <a:t> </a:t>
            </a:r>
            <a:r>
              <a:rPr lang="fr-CH" dirty="0" err="1" smtClean="0"/>
              <a:t>abundance</a:t>
            </a:r>
            <a:r>
              <a:rPr lang="fr-CH" dirty="0" smtClean="0"/>
              <a:t> (</a:t>
            </a:r>
            <a:r>
              <a:rPr lang="fr-CH" dirty="0" err="1" smtClean="0"/>
              <a:t>e.g</a:t>
            </a:r>
            <a:r>
              <a:rPr lang="fr-CH" dirty="0" smtClean="0"/>
              <a:t>. </a:t>
            </a:r>
            <a:r>
              <a:rPr lang="fr-CH" dirty="0" err="1" smtClean="0"/>
              <a:t>Elmidae</a:t>
            </a:r>
            <a:r>
              <a:rPr lang="fr-CH" dirty="0" smtClean="0"/>
              <a:t>, </a:t>
            </a:r>
            <a:r>
              <a:rPr lang="fr-CH" dirty="0" err="1" smtClean="0"/>
              <a:t>Limoniidae</a:t>
            </a:r>
            <a:r>
              <a:rPr lang="fr-CH" dirty="0" smtClean="0"/>
              <a:t>, </a:t>
            </a:r>
            <a:r>
              <a:rPr lang="fr-CH" dirty="0" err="1" smtClean="0"/>
              <a:t>Nemouramortoni</a:t>
            </a:r>
            <a:r>
              <a:rPr lang="fr-CH" dirty="0" smtClean="0"/>
              <a:t>, </a:t>
            </a:r>
            <a:r>
              <a:rPr lang="fr-CH" dirty="0" err="1" smtClean="0"/>
              <a:t>etc</a:t>
            </a:r>
            <a:r>
              <a:rPr lang="fr-CH" dirty="0" smtClean="0"/>
              <a:t>) and </a:t>
            </a:r>
            <a:r>
              <a:rPr lang="fr-CH" dirty="0" err="1" smtClean="0"/>
              <a:t>seem</a:t>
            </a:r>
            <a:r>
              <a:rPr lang="fr-CH" dirty="0" smtClean="0"/>
              <a:t> to continue </a:t>
            </a:r>
            <a:r>
              <a:rPr lang="fr-CH" dirty="0" err="1" smtClean="0"/>
              <a:t>decreasing</a:t>
            </a:r>
            <a:r>
              <a:rPr lang="fr-CH" dirty="0" smtClean="0"/>
              <a:t> for </a:t>
            </a:r>
            <a:r>
              <a:rPr lang="fr-CH" dirty="0" err="1" smtClean="0"/>
              <a:t>abundance</a:t>
            </a:r>
            <a:r>
              <a:rPr lang="fr-CH" dirty="0" smtClean="0"/>
              <a:t> </a:t>
            </a:r>
            <a:r>
              <a:rPr lang="fr-CH" dirty="0" err="1" smtClean="0"/>
              <a:t>that</a:t>
            </a:r>
            <a:r>
              <a:rPr lang="fr-CH" dirty="0" smtClean="0"/>
              <a:t> are </a:t>
            </a:r>
            <a:r>
              <a:rPr lang="fr-CH" dirty="0" err="1" smtClean="0"/>
              <a:t>closest</a:t>
            </a:r>
            <a:r>
              <a:rPr lang="fr-CH" dirty="0" smtClean="0"/>
              <a:t> to 0 (</a:t>
            </a:r>
            <a:r>
              <a:rPr lang="fr-CH" dirty="0" err="1" smtClean="0"/>
              <a:t>e.g</a:t>
            </a:r>
            <a:r>
              <a:rPr lang="fr-CH" dirty="0" smtClean="0"/>
              <a:t>. </a:t>
            </a:r>
            <a:r>
              <a:rPr lang="en-US" dirty="0" err="1" smtClean="0"/>
              <a:t>Cryptothrixnebulicola</a:t>
            </a:r>
            <a:r>
              <a:rPr lang="en-US" dirty="0" smtClean="0"/>
              <a:t>, </a:t>
            </a:r>
            <a:r>
              <a:rPr lang="en-US" dirty="0" err="1"/>
              <a:t>Rhithrogenaloyolaea</a:t>
            </a:r>
            <a:r>
              <a:rPr lang="en-US" dirty="0" smtClean="0"/>
              <a:t>), which has no impact on probability of observation (stay at 0)</a:t>
            </a:r>
          </a:p>
          <a:p>
            <a:r>
              <a:rPr lang="fr-CH" dirty="0" smtClean="0">
                <a:sym typeface="Wingdings" panose="05000000000000000000" pitchFamily="2" charset="2"/>
              </a:rPr>
              <a:t> </a:t>
            </a:r>
            <a:r>
              <a:rPr lang="fr-CH" dirty="0" err="1" smtClean="0">
                <a:sym typeface="Wingdings" panose="05000000000000000000" pitchFamily="2" charset="2"/>
              </a:rPr>
              <a:t>try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 err="1" smtClean="0">
                <a:sym typeface="Wingdings" panose="05000000000000000000" pitchFamily="2" charset="2"/>
              </a:rPr>
              <a:t>shorter</a:t>
            </a:r>
            <a:r>
              <a:rPr lang="fr-CH" dirty="0" smtClean="0">
                <a:sym typeface="Wingdings" panose="05000000000000000000" pitchFamily="2" charset="2"/>
              </a:rPr>
              <a:t> </a:t>
            </a:r>
            <a:r>
              <a:rPr lang="fr-CH" dirty="0" err="1" smtClean="0">
                <a:sym typeface="Wingdings" panose="05000000000000000000" pitchFamily="2" charset="2"/>
              </a:rPr>
              <a:t>years</a:t>
            </a:r>
            <a:r>
              <a:rPr lang="fr-CH" dirty="0" smtClean="0">
                <a:sym typeface="Wingdings" panose="05000000000000000000" pitchFamily="2" charset="2"/>
              </a:rPr>
              <a:t>, compare and </a:t>
            </a:r>
            <a:r>
              <a:rPr lang="fr-CH" dirty="0" err="1" smtClean="0">
                <a:sym typeface="Wingdings" panose="05000000000000000000" pitchFamily="2" charset="2"/>
              </a:rPr>
              <a:t>analyze</a:t>
            </a:r>
            <a:r>
              <a:rPr lang="fr-CH" dirty="0" smtClean="0">
                <a:sym typeface="Wingdings" panose="05000000000000000000" pitchFamily="2" charset="2"/>
              </a:rPr>
              <a:t> warnings and </a:t>
            </a:r>
            <a:r>
              <a:rPr lang="fr-CH" dirty="0" err="1" smtClean="0">
                <a:sym typeface="Wingdings" panose="05000000000000000000" pitchFamily="2" charset="2"/>
              </a:rPr>
              <a:t>results</a:t>
            </a:r>
            <a:r>
              <a:rPr lang="fr-CH" dirty="0" smtClean="0">
                <a:sym typeface="Wingdings" panose="05000000000000000000" pitchFamily="2" charset="2"/>
              </a:rPr>
              <a:t> to </a:t>
            </a:r>
            <a:r>
              <a:rPr lang="fr-CH" dirty="0" err="1" smtClean="0">
                <a:sym typeface="Wingdings" panose="05000000000000000000" pitchFamily="2" charset="2"/>
              </a:rPr>
              <a:t>find</a:t>
            </a:r>
            <a:r>
              <a:rPr lang="fr-CH" dirty="0" smtClean="0">
                <a:sym typeface="Wingdings" panose="05000000000000000000" pitchFamily="2" charset="2"/>
              </a:rPr>
              <a:t> a good </a:t>
            </a:r>
            <a:r>
              <a:rPr lang="fr-CH" dirty="0" err="1" smtClean="0">
                <a:sym typeface="Wingdings" panose="05000000000000000000" pitchFamily="2" charset="2"/>
              </a:rPr>
              <a:t>trade</a:t>
            </a:r>
            <a:r>
              <a:rPr lang="fr-CH" dirty="0" smtClean="0">
                <a:sym typeface="Wingdings" panose="05000000000000000000" pitchFamily="2" charset="2"/>
              </a:rPr>
              <a:t>-off of output time and </a:t>
            </a:r>
            <a:r>
              <a:rPr lang="fr-CH" dirty="0" err="1" smtClean="0">
                <a:sym typeface="Wingdings" panose="05000000000000000000" pitchFamily="2" charset="2"/>
              </a:rPr>
              <a:t>resolution</a:t>
            </a:r>
            <a:r>
              <a:rPr lang="fr-CH" dirty="0" smtClean="0">
                <a:sym typeface="Wingdings" panose="05000000000000000000" pitchFamily="2" charset="2"/>
              </a:rPr>
              <a:t>  and </a:t>
            </a:r>
            <a:r>
              <a:rPr lang="fr-CH" dirty="0" err="1" smtClean="0">
                <a:sym typeface="Wingdings" panose="05000000000000000000" pitchFamily="2" charset="2"/>
              </a:rPr>
              <a:t>sensitivity</a:t>
            </a:r>
            <a:r>
              <a:rPr lang="fr-CH" dirty="0" smtClean="0">
                <a:sym typeface="Wingdings" panose="05000000000000000000" pitchFamily="2" charset="2"/>
              </a:rPr>
              <a:t> of warning of </a:t>
            </a:r>
            <a:r>
              <a:rPr lang="fr-CH" dirty="0" err="1" smtClean="0">
                <a:sym typeface="Wingdings" panose="05000000000000000000" pitchFamily="2" charset="2"/>
              </a:rPr>
              <a:t>steady</a:t>
            </a:r>
            <a:r>
              <a:rPr lang="fr-CH" dirty="0" smtClean="0">
                <a:sym typeface="Wingdings" panose="05000000000000000000" pitchFamily="2" charset="2"/>
              </a:rPr>
              <a:t>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4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Comparison</a:t>
            </a:r>
            <a:r>
              <a:rPr lang="fr-CH" dirty="0" smtClean="0"/>
              <a:t> 100 vs 200 </a:t>
            </a:r>
            <a:r>
              <a:rPr lang="fr-CH" dirty="0" err="1" smtClean="0"/>
              <a:t>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threshold</a:t>
            </a:r>
            <a:r>
              <a:rPr lang="fr-CH" dirty="0" smtClean="0"/>
              <a:t> min and </a:t>
            </a:r>
            <a:r>
              <a:rPr lang="fr-CH" dirty="0" err="1" smtClean="0"/>
              <a:t>median</a:t>
            </a:r>
            <a:r>
              <a:rPr lang="fr-CH" dirty="0" smtClean="0"/>
              <a:t> </a:t>
            </a:r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get</a:t>
            </a:r>
            <a:r>
              <a:rPr lang="fr-CH" dirty="0" smtClean="0"/>
              <a:t> warnings </a:t>
            </a:r>
            <a:r>
              <a:rPr lang="fr-CH" dirty="0" err="1" smtClean="0"/>
              <a:t>that</a:t>
            </a:r>
            <a:r>
              <a:rPr lang="fr-CH" dirty="0" smtClean="0"/>
              <a:t> </a:t>
            </a:r>
            <a:r>
              <a:rPr lang="fr-CH" dirty="0" err="1" smtClean="0"/>
              <a:t>don’t</a:t>
            </a:r>
            <a:r>
              <a:rPr lang="fr-CH" dirty="0" smtClean="0"/>
              <a:t> </a:t>
            </a:r>
            <a:r>
              <a:rPr lang="fr-CH" dirty="0" err="1" smtClean="0"/>
              <a:t>seem</a:t>
            </a:r>
            <a:r>
              <a:rPr lang="fr-CH" dirty="0" smtClean="0"/>
              <a:t> to </a:t>
            </a:r>
            <a:r>
              <a:rPr lang="fr-CH" dirty="0" err="1" smtClean="0"/>
              <a:t>be</a:t>
            </a:r>
            <a:r>
              <a:rPr lang="fr-CH" dirty="0" smtClean="0"/>
              <a:t> a </a:t>
            </a:r>
            <a:r>
              <a:rPr lang="fr-CH" dirty="0" err="1" smtClean="0"/>
              <a:t>problem</a:t>
            </a:r>
            <a:r>
              <a:rPr lang="fr-CH" dirty="0" smtClean="0"/>
              <a:t> (</a:t>
            </a:r>
            <a:r>
              <a:rPr lang="fr-CH" dirty="0" err="1" smtClean="0"/>
              <a:t>see</a:t>
            </a:r>
            <a:r>
              <a:rPr lang="fr-CH" dirty="0" smtClean="0"/>
              <a:t> </a:t>
            </a:r>
            <a:r>
              <a:rPr lang="fr-CH" dirty="0" err="1" smtClean="0"/>
              <a:t>comparison</a:t>
            </a:r>
            <a:r>
              <a:rPr lang="fr-CH" dirty="0" smtClean="0"/>
              <a:t> of </a:t>
            </a:r>
            <a:r>
              <a:rPr lang="fr-CH" dirty="0" err="1" smtClean="0"/>
              <a:t>response</a:t>
            </a:r>
            <a:r>
              <a:rPr lang="fr-CH" dirty="0" smtClean="0"/>
              <a:t> plot), </a:t>
            </a:r>
            <a:r>
              <a:rPr lang="fr-CH" dirty="0" err="1" smtClean="0"/>
              <a:t>except</a:t>
            </a:r>
            <a:r>
              <a:rPr lang="fr-CH" dirty="0" smtClean="0"/>
              <a:t> for</a:t>
            </a:r>
          </a:p>
          <a:p>
            <a:pPr lvl="1"/>
            <a:r>
              <a:rPr lang="en-US" dirty="0" err="1" smtClean="0"/>
              <a:t>Siphonoperlatorrentium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1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Problems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H" dirty="0" err="1" smtClean="0"/>
              <a:t>Problems</a:t>
            </a:r>
            <a:r>
              <a:rPr lang="fr-CH" dirty="0" smtClean="0"/>
              <a:t> </a:t>
            </a:r>
            <a:r>
              <a:rPr lang="fr-CH" dirty="0" err="1" smtClean="0"/>
              <a:t>with</a:t>
            </a:r>
            <a:r>
              <a:rPr lang="fr-CH" dirty="0" smtClean="0"/>
              <a:t> NA:</a:t>
            </a:r>
            <a:endParaRPr lang="en-US" dirty="0" smtClean="0"/>
          </a:p>
          <a:p>
            <a:r>
              <a:rPr lang="en-US" dirty="0" smtClean="0"/>
              <a:t>8Catch_20Sites_ICE_update.traits.hybrid_CorrectPar_50Yea_18251Steps_ice_20_Sites_20Steps_tempmaxC_perCatch</a:t>
            </a:r>
            <a:endParaRPr lang="en-US" dirty="0"/>
          </a:p>
          <a:p>
            <a:pPr lvl="1"/>
            <a:r>
              <a:rPr lang="en-US" dirty="0" smtClean="0"/>
              <a:t>SynthPoint8909Rh1 (</a:t>
            </a:r>
            <a:r>
              <a:rPr lang="en-US" dirty="0" err="1" smtClean="0"/>
              <a:t>RheinabBS</a:t>
            </a:r>
            <a:r>
              <a:rPr lang="en-US" dirty="0" smtClean="0"/>
              <a:t>)</a:t>
            </a:r>
          </a:p>
          <a:p>
            <a:pPr lvl="1"/>
            <a:r>
              <a:rPr lang="fr-CH" dirty="0" smtClean="0"/>
              <a:t>R version stops, </a:t>
            </a:r>
            <a:r>
              <a:rPr lang="fr-CH" dirty="0" err="1" smtClean="0"/>
              <a:t>when</a:t>
            </a:r>
            <a:r>
              <a:rPr lang="fr-CH" dirty="0" smtClean="0"/>
              <a:t> C version continues running </a:t>
            </a:r>
            <a:r>
              <a:rPr lang="fr-CH" dirty="0" err="1" smtClean="0"/>
              <a:t>with</a:t>
            </a:r>
            <a:r>
              <a:rPr lang="fr-CH" dirty="0" smtClean="0"/>
              <a:t> </a:t>
            </a:r>
            <a:r>
              <a:rPr lang="fr-CH" dirty="0" err="1" smtClean="0"/>
              <a:t>returning</a:t>
            </a:r>
            <a:r>
              <a:rPr lang="fr-CH" dirty="0" smtClean="0"/>
              <a:t> </a:t>
            </a:r>
            <a:r>
              <a:rPr lang="fr-CH" dirty="0" err="1" smtClean="0"/>
              <a:t>Nas</a:t>
            </a:r>
            <a:endParaRPr lang="fr-CH" dirty="0" smtClean="0"/>
          </a:p>
          <a:p>
            <a:pPr lvl="1"/>
            <a:r>
              <a:rPr lang="fr-CH" dirty="0" smtClean="0"/>
              <a:t>-&gt; </a:t>
            </a:r>
            <a:r>
              <a:rPr lang="fr-CH" dirty="0" err="1" smtClean="0"/>
              <a:t>it’s</a:t>
            </a:r>
            <a:r>
              <a:rPr lang="fr-CH" dirty="0" smtClean="0"/>
              <a:t> a </a:t>
            </a:r>
            <a:r>
              <a:rPr lang="fr-CH" dirty="0" err="1" smtClean="0"/>
              <a:t>numerical</a:t>
            </a:r>
            <a:r>
              <a:rPr lang="fr-CH" dirty="0" smtClean="0"/>
              <a:t> </a:t>
            </a:r>
            <a:r>
              <a:rPr lang="fr-CH" dirty="0" err="1" smtClean="0"/>
              <a:t>problem</a:t>
            </a:r>
            <a:r>
              <a:rPr lang="fr-CH" dirty="0" smtClean="0"/>
              <a:t>, </a:t>
            </a:r>
            <a:r>
              <a:rPr lang="fr-CH" dirty="0" err="1" smtClean="0"/>
              <a:t>we</a:t>
            </a:r>
            <a:r>
              <a:rPr lang="fr-CH" dirty="0" smtClean="0"/>
              <a:t> </a:t>
            </a:r>
            <a:r>
              <a:rPr lang="fr-CH" dirty="0" err="1" smtClean="0"/>
              <a:t>don’t</a:t>
            </a:r>
            <a:r>
              <a:rPr lang="fr-CH" dirty="0" smtClean="0"/>
              <a:t> know </a:t>
            </a:r>
            <a:r>
              <a:rPr lang="fr-CH" dirty="0" err="1" smtClean="0"/>
              <a:t>exactly</a:t>
            </a:r>
            <a:r>
              <a:rPr lang="fr-CH" dirty="0" smtClean="0"/>
              <a:t> </a:t>
            </a:r>
            <a:r>
              <a:rPr lang="fr-CH" dirty="0" err="1" smtClean="0"/>
              <a:t>from</a:t>
            </a:r>
            <a:r>
              <a:rPr lang="fr-CH" dirty="0" smtClean="0"/>
              <a:t> </a:t>
            </a:r>
            <a:r>
              <a:rPr lang="fr-CH" dirty="0" err="1" smtClean="0"/>
              <a:t>which</a:t>
            </a:r>
            <a:r>
              <a:rPr lang="fr-CH" dirty="0" smtClean="0"/>
              <a:t> limitation </a:t>
            </a:r>
            <a:r>
              <a:rPr lang="fr-CH" dirty="0" err="1" smtClean="0"/>
              <a:t>factors</a:t>
            </a:r>
            <a:r>
              <a:rPr lang="fr-CH" dirty="0" smtClean="0"/>
              <a:t>/state variables </a:t>
            </a:r>
            <a:r>
              <a:rPr lang="fr-CH" dirty="0" err="1" smtClean="0"/>
              <a:t>it’s</a:t>
            </a:r>
            <a:r>
              <a:rPr lang="fr-CH" dirty="0" smtClean="0"/>
              <a:t> </a:t>
            </a:r>
            <a:r>
              <a:rPr lang="fr-CH" dirty="0" err="1" smtClean="0"/>
              <a:t>coming</a:t>
            </a:r>
            <a:r>
              <a:rPr lang="fr-CH" dirty="0" smtClean="0"/>
              <a:t> </a:t>
            </a:r>
            <a:r>
              <a:rPr lang="fr-CH" dirty="0" err="1" smtClean="0"/>
              <a:t>from</a:t>
            </a:r>
            <a:r>
              <a:rPr lang="fr-CH" dirty="0" smtClean="0"/>
              <a:t> but </a:t>
            </a:r>
            <a:r>
              <a:rPr lang="fr-CH" dirty="0" err="1" smtClean="0"/>
              <a:t>it’s</a:t>
            </a:r>
            <a:r>
              <a:rPr lang="fr-CH" dirty="0" smtClean="0"/>
              <a:t> possible</a:t>
            </a:r>
            <a:endParaRPr lang="fr-CH" dirty="0"/>
          </a:p>
          <a:p>
            <a:pPr marL="0" indent="0">
              <a:buNone/>
            </a:pPr>
            <a:r>
              <a:rPr lang="fr-CH" dirty="0" err="1" smtClean="0"/>
              <a:t>Irregular</a:t>
            </a:r>
            <a:r>
              <a:rPr lang="fr-CH" dirty="0" smtClean="0"/>
              <a:t> </a:t>
            </a:r>
            <a:r>
              <a:rPr lang="fr-CH" dirty="0" err="1" smtClean="0"/>
              <a:t>shape</a:t>
            </a:r>
            <a:r>
              <a:rPr lang="fr-CH" dirty="0" smtClean="0"/>
              <a:t>:</a:t>
            </a:r>
          </a:p>
          <a:p>
            <a:r>
              <a:rPr lang="en-US" dirty="0" smtClean="0"/>
              <a:t>8Catch_20Sites_ICE_update.traits.hybrid_CorrectPar_50Yea_18251Steps_ice_20_Sites_20Steps_tempmaxC_perCatch</a:t>
            </a:r>
            <a:endParaRPr lang="fr-CH" dirty="0" smtClean="0"/>
          </a:p>
          <a:p>
            <a:pPr lvl="1"/>
            <a:r>
              <a:rPr lang="en-US" dirty="0" smtClean="0"/>
              <a:t>SynthPoint1961Aa1 (Aare)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4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Exploring</a:t>
            </a:r>
            <a:r>
              <a:rPr lang="fr-CH" dirty="0" smtClean="0"/>
              <a:t> 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CH" dirty="0" smtClean="0"/>
              <a:t>Site </a:t>
            </a:r>
            <a:r>
              <a:rPr lang="en-US" altLang="en-US" dirty="0">
                <a:solidFill>
                  <a:srgbClr val="000000"/>
                </a:solidFill>
              </a:rPr>
              <a:t>SynthPoint8909Rh</a:t>
            </a:r>
            <a:r>
              <a:rPr lang="en-US" altLang="en-US" dirty="0"/>
              <a:t> </a:t>
            </a:r>
            <a:r>
              <a:rPr lang="en-US" altLang="en-US" dirty="0" smtClean="0"/>
              <a:t>divided by 5 or 20 (ICE temperature steps)</a:t>
            </a:r>
          </a:p>
          <a:p>
            <a:r>
              <a:rPr lang="fr-CH" altLang="en-US" dirty="0" smtClean="0"/>
              <a:t>For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</a:rPr>
              <a:t>SynthPoint8909Rh1</a:t>
            </a:r>
          </a:p>
          <a:p>
            <a:pPr lvl="1"/>
            <a:r>
              <a:rPr lang="fr-CH" altLang="en-US" dirty="0" smtClean="0">
                <a:solidFill>
                  <a:srgbClr val="000000"/>
                </a:solidFill>
              </a:rPr>
              <a:t>2 </a:t>
            </a:r>
            <a:r>
              <a:rPr lang="fr-CH" altLang="en-US" dirty="0" err="1" smtClean="0">
                <a:solidFill>
                  <a:srgbClr val="000000"/>
                </a:solidFill>
              </a:rPr>
              <a:t>years</a:t>
            </a:r>
            <a:r>
              <a:rPr lang="fr-CH" altLang="en-US" dirty="0" smtClean="0">
                <a:solidFill>
                  <a:srgbClr val="000000"/>
                </a:solidFill>
              </a:rPr>
              <a:t>, 1 </a:t>
            </a:r>
            <a:r>
              <a:rPr lang="fr-CH" altLang="en-US" dirty="0" err="1" smtClean="0">
                <a:solidFill>
                  <a:srgbClr val="000000"/>
                </a:solidFill>
              </a:rPr>
              <a:t>day</a:t>
            </a:r>
            <a:r>
              <a:rPr lang="fr-CH" altLang="en-US" dirty="0" smtClean="0">
                <a:solidFill>
                  <a:srgbClr val="000000"/>
                </a:solidFill>
              </a:rPr>
              <a:t>, NA at 1.84 time </a:t>
            </a:r>
            <a:r>
              <a:rPr lang="fr-CH" altLang="en-US" dirty="0" err="1" smtClean="0">
                <a:solidFill>
                  <a:srgbClr val="000000"/>
                </a:solidFill>
              </a:rPr>
              <a:t>step</a:t>
            </a:r>
            <a:endParaRPr lang="fr-CH" altLang="en-US" dirty="0" smtClean="0">
              <a:solidFill>
                <a:srgbClr val="000000"/>
              </a:solidFill>
            </a:endParaRPr>
          </a:p>
          <a:p>
            <a:pPr lvl="1"/>
            <a:r>
              <a:rPr lang="fr-CH" altLang="en-US" dirty="0" smtClean="0"/>
              <a:t>2 </a:t>
            </a:r>
            <a:r>
              <a:rPr lang="fr-CH" altLang="en-US" dirty="0" err="1" smtClean="0"/>
              <a:t>years</a:t>
            </a:r>
            <a:r>
              <a:rPr lang="fr-CH" altLang="en-US" dirty="0" smtClean="0"/>
              <a:t>, 1/10 </a:t>
            </a:r>
            <a:r>
              <a:rPr lang="fr-CH" altLang="en-US" dirty="0" err="1" smtClean="0"/>
              <a:t>days</a:t>
            </a:r>
            <a:r>
              <a:rPr lang="fr-CH" altLang="en-US" dirty="0" smtClean="0"/>
              <a:t>, no NA</a:t>
            </a:r>
          </a:p>
          <a:p>
            <a:pPr lvl="1"/>
            <a:r>
              <a:rPr lang="fr-CH" altLang="en-US" dirty="0" smtClean="0"/>
              <a:t>2 </a:t>
            </a:r>
            <a:r>
              <a:rPr lang="fr-CH" altLang="en-US" dirty="0" err="1" smtClean="0"/>
              <a:t>years</a:t>
            </a:r>
            <a:r>
              <a:rPr lang="fr-CH" altLang="en-US" dirty="0" smtClean="0"/>
              <a:t>, 1/10 </a:t>
            </a:r>
            <a:r>
              <a:rPr lang="fr-CH" altLang="en-US" dirty="0" err="1" smtClean="0"/>
              <a:t>days</a:t>
            </a:r>
            <a:r>
              <a:rPr lang="fr-CH" altLang="en-US" dirty="0" smtClean="0"/>
              <a:t>, 10 </a:t>
            </a:r>
            <a:r>
              <a:rPr lang="fr-CH" altLang="en-US" dirty="0" err="1" smtClean="0"/>
              <a:t>years</a:t>
            </a:r>
            <a:r>
              <a:rPr lang="fr-CH" altLang="en-US" dirty="0" smtClean="0"/>
              <a:t>, 1 </a:t>
            </a:r>
            <a:r>
              <a:rPr lang="fr-CH" altLang="en-US" dirty="0" err="1" smtClean="0"/>
              <a:t>day</a:t>
            </a:r>
            <a:r>
              <a:rPr lang="fr-CH" altLang="en-US" dirty="0" smtClean="0"/>
              <a:t>, NA</a:t>
            </a:r>
          </a:p>
          <a:p>
            <a:pPr lvl="1"/>
            <a:r>
              <a:rPr lang="fr-CH" altLang="en-US" dirty="0" smtClean="0"/>
              <a:t>10 </a:t>
            </a:r>
            <a:r>
              <a:rPr lang="fr-CH" altLang="en-US" dirty="0" err="1" smtClean="0"/>
              <a:t>years</a:t>
            </a:r>
            <a:r>
              <a:rPr lang="fr-CH" altLang="en-US" dirty="0" smtClean="0"/>
              <a:t>, 1/10 </a:t>
            </a:r>
            <a:r>
              <a:rPr lang="fr-CH" altLang="en-US" dirty="0" err="1" smtClean="0"/>
              <a:t>days</a:t>
            </a:r>
            <a:r>
              <a:rPr lang="fr-CH" altLang="en-US" dirty="0" smtClean="0"/>
              <a:t>, no NA</a:t>
            </a:r>
          </a:p>
          <a:p>
            <a:pPr lvl="1"/>
            <a:r>
              <a:rPr lang="fr-CH" altLang="en-US" dirty="0" smtClean="0"/>
              <a:t>10 </a:t>
            </a:r>
            <a:r>
              <a:rPr lang="fr-CH" altLang="en-US" dirty="0" err="1" smtClean="0"/>
              <a:t>years</a:t>
            </a:r>
            <a:r>
              <a:rPr lang="fr-CH" altLang="en-US" dirty="0" smtClean="0"/>
              <a:t>, 1 </a:t>
            </a:r>
            <a:r>
              <a:rPr lang="fr-CH" altLang="en-US" dirty="0" err="1" smtClean="0"/>
              <a:t>day</a:t>
            </a:r>
            <a:r>
              <a:rPr lang="fr-CH" altLang="en-US" dirty="0" smtClean="0"/>
              <a:t>, </a:t>
            </a:r>
            <a:r>
              <a:rPr lang="fr-CH" altLang="en-US" dirty="0" err="1" smtClean="0"/>
              <a:t>init</a:t>
            </a:r>
            <a:r>
              <a:rPr lang="fr-CH" altLang="en-US" dirty="0" smtClean="0"/>
              <a:t> </a:t>
            </a:r>
            <a:r>
              <a:rPr lang="fr-CH" altLang="en-US" dirty="0" err="1" smtClean="0"/>
              <a:t>cond</a:t>
            </a:r>
            <a:r>
              <a:rPr lang="fr-CH" altLang="en-US" dirty="0" smtClean="0"/>
              <a:t> 0.5, NA at 2.12 time </a:t>
            </a:r>
            <a:r>
              <a:rPr lang="fr-CH" altLang="en-US" dirty="0" err="1" smtClean="0"/>
              <a:t>step</a:t>
            </a:r>
            <a:endParaRPr lang="fr-CH" altLang="en-US" dirty="0" smtClean="0"/>
          </a:p>
          <a:p>
            <a:pPr lvl="1"/>
            <a:r>
              <a:rPr lang="fr-CH" altLang="en-US" dirty="0" smtClean="0"/>
              <a:t>2 </a:t>
            </a:r>
            <a:r>
              <a:rPr lang="fr-CH" altLang="en-US" dirty="0" err="1" smtClean="0"/>
              <a:t>years</a:t>
            </a:r>
            <a:r>
              <a:rPr lang="fr-CH" altLang="en-US" dirty="0" smtClean="0"/>
              <a:t>, 1/10 </a:t>
            </a:r>
            <a:r>
              <a:rPr lang="fr-CH" altLang="en-US" dirty="0" err="1" smtClean="0"/>
              <a:t>days</a:t>
            </a:r>
            <a:r>
              <a:rPr lang="fr-CH" altLang="en-US" dirty="0" smtClean="0"/>
              <a:t>, 10 </a:t>
            </a:r>
            <a:r>
              <a:rPr lang="fr-CH" altLang="en-US" dirty="0" err="1" smtClean="0"/>
              <a:t>years</a:t>
            </a:r>
            <a:r>
              <a:rPr lang="fr-CH" altLang="en-US" dirty="0" smtClean="0"/>
              <a:t>, 1 </a:t>
            </a:r>
            <a:r>
              <a:rPr lang="fr-CH" altLang="en-US" dirty="0" err="1" smtClean="0"/>
              <a:t>day</a:t>
            </a:r>
            <a:r>
              <a:rPr lang="fr-CH" altLang="en-US" dirty="0" smtClean="0"/>
              <a:t>, NA at 2.12 time </a:t>
            </a:r>
            <a:r>
              <a:rPr lang="fr-CH" altLang="en-US" dirty="0" err="1" smtClean="0"/>
              <a:t>step</a:t>
            </a:r>
            <a:endParaRPr lang="fr-CH" altLang="en-US" dirty="0" smtClean="0"/>
          </a:p>
          <a:p>
            <a:pPr lvl="1"/>
            <a:r>
              <a:rPr lang="fr-CH" altLang="en-US" dirty="0" smtClean="0"/>
              <a:t>10 </a:t>
            </a:r>
            <a:r>
              <a:rPr lang="fr-CH" altLang="en-US" dirty="0" err="1" smtClean="0"/>
              <a:t>years</a:t>
            </a:r>
            <a:r>
              <a:rPr lang="fr-CH" altLang="en-US" dirty="0" smtClean="0"/>
              <a:t>, 1/10 </a:t>
            </a:r>
            <a:r>
              <a:rPr lang="fr-CH" altLang="en-US" dirty="0" err="1" smtClean="0"/>
              <a:t>days</a:t>
            </a:r>
            <a:r>
              <a:rPr lang="fr-CH" altLang="en-US" dirty="0" smtClean="0"/>
              <a:t>, </a:t>
            </a:r>
            <a:r>
              <a:rPr lang="fr-CH" altLang="en-US" dirty="0" err="1" smtClean="0"/>
              <a:t>init</a:t>
            </a:r>
            <a:r>
              <a:rPr lang="fr-CH" altLang="en-US" dirty="0" smtClean="0"/>
              <a:t> </a:t>
            </a:r>
            <a:r>
              <a:rPr lang="fr-CH" altLang="en-US" dirty="0" err="1" smtClean="0"/>
              <a:t>cond</a:t>
            </a:r>
            <a:r>
              <a:rPr lang="fr-CH" altLang="en-US" dirty="0" smtClean="0"/>
              <a:t> 0.5, no NA</a:t>
            </a:r>
          </a:p>
          <a:p>
            <a:pPr lvl="1"/>
            <a:r>
              <a:rPr lang="fr-CH" altLang="en-US" dirty="0" smtClean="0"/>
              <a:t>50 </a:t>
            </a:r>
            <a:r>
              <a:rPr lang="fr-CH" altLang="en-US" dirty="0" err="1" smtClean="0"/>
              <a:t>years</a:t>
            </a:r>
            <a:r>
              <a:rPr lang="fr-CH" altLang="en-US" dirty="0" smtClean="0"/>
              <a:t>, 1/10 </a:t>
            </a:r>
            <a:r>
              <a:rPr lang="fr-CH" altLang="en-US" dirty="0" err="1" smtClean="0"/>
              <a:t>days</a:t>
            </a:r>
            <a:r>
              <a:rPr lang="fr-CH" altLang="en-US" dirty="0" smtClean="0"/>
              <a:t>, </a:t>
            </a:r>
            <a:r>
              <a:rPr lang="fr-CH" altLang="en-US" dirty="0" err="1" smtClean="0"/>
              <a:t>init</a:t>
            </a:r>
            <a:r>
              <a:rPr lang="fr-CH" altLang="en-US" dirty="0" smtClean="0"/>
              <a:t> </a:t>
            </a:r>
            <a:r>
              <a:rPr lang="fr-CH" altLang="en-US" dirty="0" err="1" smtClean="0"/>
              <a:t>cond</a:t>
            </a:r>
            <a:r>
              <a:rPr lang="fr-CH" altLang="en-US" dirty="0" smtClean="0"/>
              <a:t> 0.5, no NA ~1 minute per site</a:t>
            </a:r>
          </a:p>
          <a:p>
            <a:pPr lvl="1"/>
            <a:r>
              <a:rPr lang="fr-CH" altLang="en-US" dirty="0"/>
              <a:t>50 </a:t>
            </a:r>
            <a:r>
              <a:rPr lang="fr-CH" altLang="en-US" dirty="0" err="1"/>
              <a:t>years</a:t>
            </a:r>
            <a:r>
              <a:rPr lang="fr-CH" altLang="en-US" dirty="0"/>
              <a:t>, 1/10 </a:t>
            </a:r>
            <a:r>
              <a:rPr lang="fr-CH" altLang="en-US" dirty="0" err="1"/>
              <a:t>days</a:t>
            </a:r>
            <a:r>
              <a:rPr lang="fr-CH" altLang="en-US" dirty="0"/>
              <a:t>, </a:t>
            </a:r>
            <a:r>
              <a:rPr lang="fr-CH" altLang="en-US" dirty="0" err="1"/>
              <a:t>init</a:t>
            </a:r>
            <a:r>
              <a:rPr lang="fr-CH" altLang="en-US" dirty="0"/>
              <a:t> </a:t>
            </a:r>
            <a:r>
              <a:rPr lang="fr-CH" altLang="en-US" dirty="0" err="1"/>
              <a:t>cond</a:t>
            </a:r>
            <a:r>
              <a:rPr lang="fr-CH" altLang="en-US" dirty="0"/>
              <a:t> 1</a:t>
            </a:r>
            <a:r>
              <a:rPr lang="fr-CH" altLang="en-US" dirty="0" smtClean="0"/>
              <a:t>, </a:t>
            </a:r>
            <a:r>
              <a:rPr lang="fr-CH" altLang="en-US" dirty="0"/>
              <a:t>no NA ~1 minute per site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9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Genesis</vt:lpstr>
      <vt:lpstr>Sites and taxa with problems</vt:lpstr>
      <vt:lpstr>Hypothesis</vt:lpstr>
      <vt:lpstr>Hypothesis</vt:lpstr>
      <vt:lpstr>Problem</vt:lpstr>
      <vt:lpstr>Comparison 200 vs 1000 years simulation</vt:lpstr>
      <vt:lpstr>Comparison 100 vs 200 years</vt:lpstr>
      <vt:lpstr>Problems with NA</vt:lpstr>
      <vt:lpstr>Exploring NA</vt:lpstr>
      <vt:lpstr>Simulation time</vt:lpstr>
      <vt:lpstr>08.07.24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</dc:title>
  <dc:creator>Chollet Ramampiandra, Emma</dc:creator>
  <cp:lastModifiedBy>Chollet Ramampiandra, Emma</cp:lastModifiedBy>
  <cp:revision>43</cp:revision>
  <dcterms:created xsi:type="dcterms:W3CDTF">2024-04-24T13:34:45Z</dcterms:created>
  <dcterms:modified xsi:type="dcterms:W3CDTF">2024-07-09T16:32:38Z</dcterms:modified>
</cp:coreProperties>
</file>