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37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4913-0E48-4457-B4C6-F9395B99064E}"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0A4912-2E8C-43B5-9392-8FF63E4D9CAD}" type="slidenum">
              <a:rPr lang="en-US" smtClean="0"/>
              <a:t>‹#›</a:t>
            </a:fld>
            <a:endParaRPr lang="en-US"/>
          </a:p>
        </p:txBody>
      </p:sp>
    </p:spTree>
    <p:extLst>
      <p:ext uri="{BB962C8B-B14F-4D97-AF65-F5344CB8AC3E}">
        <p14:creationId xmlns:p14="http://schemas.microsoft.com/office/powerpoint/2010/main" val="3856562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 everyone, thanks for attending my talk today. My name is Emma Chollet Ramampiandra, I am in the last year of my PhD at </a:t>
            </a:r>
            <a:r>
              <a:rPr lang="en-US" sz="1200" kern="1200" dirty="0" err="1" smtClean="0">
                <a:solidFill>
                  <a:schemeClr val="tx1"/>
                </a:solidFill>
                <a:effectLst/>
                <a:latin typeface="+mn-lt"/>
                <a:ea typeface="+mn-ea"/>
                <a:cs typeface="+mn-cs"/>
              </a:rPr>
              <a:t>Eawag</a:t>
            </a:r>
            <a:r>
              <a:rPr lang="en-US" sz="1200" kern="1200" dirty="0" smtClean="0">
                <a:solidFill>
                  <a:schemeClr val="tx1"/>
                </a:solidFill>
                <a:effectLst/>
                <a:latin typeface="+mn-lt"/>
                <a:ea typeface="+mn-ea"/>
                <a:cs typeface="+mn-cs"/>
              </a:rPr>
              <a:t>, the aquatic research institute in Switzerland, and today I am going to present you the preliminary results of my last project, where we try to understand how robust are species distribution models against noise in the data.</a:t>
            </a:r>
          </a:p>
        </p:txBody>
      </p:sp>
      <p:sp>
        <p:nvSpPr>
          <p:cNvPr id="4" name="Slide Number Placeholder 3"/>
          <p:cNvSpPr>
            <a:spLocks noGrp="1"/>
          </p:cNvSpPr>
          <p:nvPr>
            <p:ph type="sldNum" sz="quarter" idx="10"/>
          </p:nvPr>
        </p:nvSpPr>
        <p:spPr/>
        <p:txBody>
          <a:bodyPr/>
          <a:lstStyle/>
          <a:p>
            <a:fld id="{3F601A95-DEAA-4513-A0CB-94AB809C9DCF}" type="slidenum">
              <a:rPr lang="en-US" smtClean="0"/>
              <a:t>7</a:t>
            </a:fld>
            <a:endParaRPr lang="en-US"/>
          </a:p>
        </p:txBody>
      </p:sp>
    </p:spTree>
    <p:extLst>
      <p:ext uri="{BB962C8B-B14F-4D97-AF65-F5344CB8AC3E}">
        <p14:creationId xmlns:p14="http://schemas.microsoft.com/office/powerpoint/2010/main" val="3207056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fr-CH" dirty="0" err="1" smtClean="0"/>
              <a:t>Vizualization</a:t>
            </a:r>
            <a:r>
              <a:rPr lang="fr-CH" dirty="0" smtClean="0"/>
              <a:t> of </a:t>
            </a:r>
            <a:r>
              <a:rPr lang="fr-CH" dirty="0" err="1" smtClean="0"/>
              <a:t>what</a:t>
            </a:r>
            <a:r>
              <a:rPr lang="fr-CH" baseline="0" dirty="0" smtClean="0"/>
              <a:t> </a:t>
            </a:r>
            <a:r>
              <a:rPr lang="fr-CH" baseline="0" dirty="0" err="1" smtClean="0"/>
              <a:t>models</a:t>
            </a:r>
            <a:r>
              <a:rPr lang="fr-CH" baseline="0" dirty="0" smtClean="0"/>
              <a:t> </a:t>
            </a:r>
            <a:r>
              <a:rPr lang="fr-CH" baseline="0" dirty="0" err="1" smtClean="0"/>
              <a:t>learned</a:t>
            </a:r>
            <a:r>
              <a:rPr lang="fr-CH" baseline="0" dirty="0" smtClean="0"/>
              <a:t> as a </a:t>
            </a:r>
            <a:r>
              <a:rPr lang="fr-CH" baseline="0" dirty="0" err="1" smtClean="0"/>
              <a:t>relationship</a:t>
            </a:r>
            <a:r>
              <a:rPr lang="fr-CH" baseline="0" dirty="0" smtClean="0"/>
              <a:t> </a:t>
            </a:r>
            <a:r>
              <a:rPr lang="fr-CH" baseline="0" dirty="0" err="1" smtClean="0"/>
              <a:t>between</a:t>
            </a:r>
            <a:r>
              <a:rPr lang="fr-CH" baseline="0" dirty="0" smtClean="0"/>
              <a:t> Gammaridae and </a:t>
            </a:r>
            <a:r>
              <a:rPr lang="fr-CH" baseline="0" dirty="0" err="1" smtClean="0"/>
              <a:t>Temperature</a:t>
            </a:r>
            <a:endParaRPr lang="fr-CH" baseline="0" dirty="0" smtClean="0"/>
          </a:p>
          <a:p>
            <a:pPr marL="171450" indent="-171450">
              <a:buFontTx/>
              <a:buChar char="-"/>
            </a:pPr>
            <a:r>
              <a:rPr lang="fr-CH" baseline="0" dirty="0" err="1" smtClean="0"/>
              <a:t>Each</a:t>
            </a:r>
            <a:r>
              <a:rPr lang="fr-CH" baseline="0" dirty="0" smtClean="0"/>
              <a:t> panel shows a model</a:t>
            </a:r>
          </a:p>
          <a:p>
            <a:pPr marL="171450" indent="-171450">
              <a:buFontTx/>
              <a:buChar char="-"/>
            </a:pPr>
            <a:r>
              <a:rPr lang="fr-CH" baseline="0" dirty="0" err="1" smtClean="0"/>
              <a:t>Colored</a:t>
            </a:r>
            <a:r>
              <a:rPr lang="fr-CH" baseline="0" dirty="0" smtClean="0"/>
              <a:t> </a:t>
            </a:r>
            <a:r>
              <a:rPr lang="fr-CH" baseline="0" dirty="0" err="1" smtClean="0"/>
              <a:t>lines</a:t>
            </a:r>
            <a:r>
              <a:rPr lang="fr-CH" baseline="0" dirty="0" smtClean="0"/>
              <a:t> </a:t>
            </a:r>
            <a:r>
              <a:rPr lang="fr-CH" baseline="0" dirty="0" err="1" smtClean="0"/>
              <a:t>represent</a:t>
            </a:r>
            <a:r>
              <a:rPr lang="fr-CH" baseline="0" dirty="0" smtClean="0"/>
              <a:t> 100 </a:t>
            </a:r>
            <a:r>
              <a:rPr lang="fr-CH" baseline="0" dirty="0" err="1" smtClean="0"/>
              <a:t>combinations</a:t>
            </a:r>
            <a:r>
              <a:rPr lang="fr-CH" baseline="0" dirty="0" smtClean="0"/>
              <a:t> of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randomly</a:t>
            </a:r>
            <a:r>
              <a:rPr lang="fr-CH" baseline="0" dirty="0" smtClean="0"/>
              <a:t> </a:t>
            </a:r>
            <a:r>
              <a:rPr lang="fr-CH" baseline="0" dirty="0" err="1" smtClean="0"/>
              <a:t>selected</a:t>
            </a:r>
            <a:r>
              <a:rPr lang="fr-CH" baseline="0" dirty="0" smtClean="0"/>
              <a:t> in the data</a:t>
            </a:r>
          </a:p>
          <a:p>
            <a:pPr marL="171450" indent="-171450">
              <a:buFontTx/>
              <a:buChar char="-"/>
            </a:pPr>
            <a:r>
              <a:rPr lang="fr-CH" baseline="0" dirty="0" smtClean="0"/>
              <a:t>All </a:t>
            </a:r>
            <a:r>
              <a:rPr lang="fr-CH" baseline="0" dirty="0" err="1" smtClean="0"/>
              <a:t>factors</a:t>
            </a:r>
            <a:r>
              <a:rPr lang="fr-CH" baseline="0" dirty="0" smtClean="0"/>
              <a:t> </a:t>
            </a:r>
            <a:r>
              <a:rPr lang="fr-CH" baseline="0" dirty="0" err="1" smtClean="0"/>
              <a:t>stay</a:t>
            </a:r>
            <a:r>
              <a:rPr lang="fr-CH" baseline="0" dirty="0" smtClean="0"/>
              <a:t> </a:t>
            </a:r>
            <a:r>
              <a:rPr lang="fr-CH" baseline="0" dirty="0" err="1" smtClean="0"/>
              <a:t>fix</a:t>
            </a:r>
            <a:r>
              <a:rPr lang="fr-CH" baseline="0" dirty="0" smtClean="0"/>
              <a:t> </a:t>
            </a:r>
            <a:r>
              <a:rPr lang="fr-CH" baseline="0" dirty="0" err="1" smtClean="0"/>
              <a:t>except</a:t>
            </a:r>
            <a:r>
              <a:rPr lang="fr-CH" baseline="0" dirty="0" smtClean="0"/>
              <a:t> for </a:t>
            </a:r>
            <a:r>
              <a:rPr lang="fr-CH" baseline="0" dirty="0" err="1" smtClean="0"/>
              <a:t>Temperature</a:t>
            </a:r>
            <a:r>
              <a:rPr lang="fr-CH" baseline="0" dirty="0" smtClean="0"/>
              <a:t>, </a:t>
            </a:r>
            <a:r>
              <a:rPr lang="fr-CH" baseline="0" dirty="0" err="1" smtClean="0"/>
              <a:t>which</a:t>
            </a:r>
            <a:r>
              <a:rPr lang="fr-CH" baseline="0" dirty="0" smtClean="0"/>
              <a:t> </a:t>
            </a:r>
            <a:r>
              <a:rPr lang="fr-CH" baseline="0" dirty="0" err="1" smtClean="0"/>
              <a:t>is</a:t>
            </a:r>
            <a:r>
              <a:rPr lang="fr-CH" baseline="0" dirty="0" smtClean="0"/>
              <a:t> </a:t>
            </a:r>
            <a:r>
              <a:rPr lang="fr-CH" baseline="0" dirty="0" err="1" smtClean="0"/>
              <a:t>extend</a:t>
            </a:r>
            <a:r>
              <a:rPr lang="fr-CH" baseline="0" dirty="0" smtClean="0"/>
              <a:t> on </a:t>
            </a:r>
            <a:r>
              <a:rPr lang="fr-CH" baseline="0" dirty="0" err="1" smtClean="0"/>
              <a:t>its</a:t>
            </a:r>
            <a:r>
              <a:rPr lang="fr-CH" baseline="0" dirty="0" smtClean="0"/>
              <a:t> </a:t>
            </a:r>
            <a:r>
              <a:rPr lang="fr-CH" baseline="0" dirty="0" err="1" smtClean="0"/>
              <a:t>whole</a:t>
            </a:r>
            <a:r>
              <a:rPr lang="fr-CH" baseline="0" dirty="0" smtClean="0"/>
              <a:t> range, </a:t>
            </a:r>
            <a:r>
              <a:rPr lang="fr-CH" baseline="0" dirty="0" err="1" smtClean="0"/>
              <a:t>here</a:t>
            </a:r>
            <a:r>
              <a:rPr lang="fr-CH" baseline="0" dirty="0" smtClean="0"/>
              <a:t> </a:t>
            </a:r>
            <a:r>
              <a:rPr lang="fr-CH" baseline="0" dirty="0" err="1" smtClean="0"/>
              <a:t>from</a:t>
            </a:r>
            <a:r>
              <a:rPr lang="fr-CH" baseline="0" dirty="0" smtClean="0"/>
              <a:t> 0 to 23 </a:t>
            </a:r>
            <a:r>
              <a:rPr lang="fr-CH" baseline="0" dirty="0" err="1" smtClean="0"/>
              <a:t>degrees</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true</a:t>
            </a:r>
            <a:r>
              <a:rPr lang="fr-CH" baseline="0" dirty="0" smtClean="0"/>
              <a:t> distribution of </a:t>
            </a:r>
            <a:r>
              <a:rPr lang="fr-CH" baseline="0" dirty="0" err="1" smtClean="0"/>
              <a:t>temperature</a:t>
            </a:r>
            <a:r>
              <a:rPr lang="fr-CH" baseline="0" dirty="0" smtClean="0"/>
              <a:t> in the </a:t>
            </a:r>
            <a:r>
              <a:rPr lang="fr-CH" baseline="0" dirty="0" err="1" smtClean="0"/>
              <a:t>dataset</a:t>
            </a:r>
            <a:r>
              <a:rPr lang="fr-CH" baseline="0" dirty="0" smtClean="0"/>
              <a:t> on the </a:t>
            </a:r>
            <a:r>
              <a:rPr lang="fr-CH" baseline="0" dirty="0" err="1" smtClean="0"/>
              <a:t>smallm</a:t>
            </a:r>
            <a:r>
              <a:rPr lang="fr-CH" baseline="0" dirty="0" smtClean="0"/>
              <a:t> black vertical </a:t>
            </a:r>
            <a:r>
              <a:rPr lang="fr-CH" baseline="0" dirty="0" err="1" smtClean="0"/>
              <a:t>lines</a:t>
            </a:r>
            <a:r>
              <a:rPr lang="fr-CH" baseline="0" dirty="0" smtClean="0"/>
              <a:t> at the </a:t>
            </a:r>
            <a:r>
              <a:rPr lang="fr-CH" baseline="0" dirty="0" err="1" smtClean="0"/>
              <a:t>bottom</a:t>
            </a:r>
            <a:endParaRPr lang="fr-CH" baseline="0" dirty="0" smtClean="0"/>
          </a:p>
          <a:p>
            <a:pPr marL="171450" indent="-171450">
              <a:buFontTx/>
              <a:buChar char="-"/>
            </a:pPr>
            <a:r>
              <a:rPr lang="fr-CH" baseline="0" dirty="0" err="1" smtClean="0"/>
              <a:t>We</a:t>
            </a:r>
            <a:r>
              <a:rPr lang="fr-CH" baseline="0" dirty="0" smtClean="0"/>
              <a:t> </a:t>
            </a:r>
            <a:r>
              <a:rPr lang="fr-CH" baseline="0" dirty="0" err="1" smtClean="0"/>
              <a:t>then</a:t>
            </a:r>
            <a:r>
              <a:rPr lang="fr-CH" baseline="0" dirty="0" smtClean="0"/>
              <a:t> </a:t>
            </a:r>
            <a:r>
              <a:rPr lang="fr-CH" baseline="0" dirty="0" err="1" smtClean="0"/>
              <a:t>average</a:t>
            </a:r>
            <a:r>
              <a:rPr lang="fr-CH" baseline="0" dirty="0" smtClean="0"/>
              <a:t> the 100 </a:t>
            </a:r>
            <a:r>
              <a:rPr lang="fr-CH" baseline="0" dirty="0" err="1" smtClean="0"/>
              <a:t>lines</a:t>
            </a:r>
            <a:r>
              <a:rPr lang="fr-CH" baseline="0" dirty="0" smtClean="0"/>
              <a:t> to </a:t>
            </a:r>
            <a:r>
              <a:rPr lang="fr-CH" baseline="0" dirty="0" err="1" smtClean="0"/>
              <a:t>vizualize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of the taxon to </a:t>
            </a:r>
            <a:r>
              <a:rPr lang="fr-CH" baseline="0" dirty="0" err="1" smtClean="0"/>
              <a:t>this</a:t>
            </a:r>
            <a:r>
              <a:rPr lang="fr-CH" baseline="0" dirty="0" smtClean="0"/>
              <a:t> </a:t>
            </a:r>
            <a:r>
              <a:rPr lang="fr-CH" baseline="0" dirty="0" err="1" smtClean="0"/>
              <a:t>environmental</a:t>
            </a:r>
            <a:r>
              <a:rPr lang="fr-CH" baseline="0" dirty="0" smtClean="0"/>
              <a:t> factor</a:t>
            </a:r>
          </a:p>
          <a:p>
            <a:pPr marL="171450" indent="-171450">
              <a:buFontTx/>
              <a:buChar char="-"/>
            </a:pPr>
            <a:endParaRPr lang="fr-CH" baseline="0" dirty="0" smtClean="0"/>
          </a:p>
          <a:p>
            <a:pPr marL="171450" indent="-171450">
              <a:buFontTx/>
              <a:buChar char="-"/>
            </a:pPr>
            <a:r>
              <a:rPr lang="fr-CH" baseline="0" dirty="0" err="1" smtClean="0"/>
              <a:t>Here</a:t>
            </a:r>
            <a:r>
              <a:rPr lang="fr-CH" baseline="0" dirty="0" smtClean="0"/>
              <a:t> </a:t>
            </a:r>
            <a:r>
              <a:rPr lang="fr-CH" baseline="0" dirty="0" err="1" smtClean="0"/>
              <a:t>we</a:t>
            </a:r>
            <a:r>
              <a:rPr lang="fr-CH" baseline="0" dirty="0" smtClean="0"/>
              <a:t> </a:t>
            </a:r>
            <a:r>
              <a:rPr lang="fr-CH" baseline="0" dirty="0" err="1" smtClean="0"/>
              <a:t>trained</a:t>
            </a:r>
            <a:r>
              <a:rPr lang="fr-CH" baseline="0" dirty="0" smtClean="0"/>
              <a:t> the </a:t>
            </a:r>
            <a:r>
              <a:rPr lang="fr-CH" baseline="0" dirty="0" err="1" smtClean="0"/>
              <a:t>models</a:t>
            </a:r>
            <a:r>
              <a:rPr lang="fr-CH" baseline="0" dirty="0" smtClean="0"/>
              <a:t> for a </a:t>
            </a:r>
            <a:r>
              <a:rPr lang="fr-CH" baseline="0" dirty="0" err="1" smtClean="0"/>
              <a:t>baseline</a:t>
            </a:r>
            <a:r>
              <a:rPr lang="fr-CH" baseline="0" dirty="0" smtClean="0"/>
              <a:t> scenario, </a:t>
            </a:r>
            <a:r>
              <a:rPr lang="fr-CH" baseline="0" dirty="0" err="1" smtClean="0"/>
              <a:t>meaning</a:t>
            </a:r>
            <a:r>
              <a:rPr lang="fr-CH" baseline="0" dirty="0" smtClean="0"/>
              <a:t> no noise due to dispersal limitation, all </a:t>
            </a:r>
            <a:r>
              <a:rPr lang="fr-CH" baseline="0" dirty="0" err="1" smtClean="0"/>
              <a:t>enviornmental</a:t>
            </a:r>
            <a:r>
              <a:rPr lang="fr-CH" baseline="0" dirty="0" smtClean="0"/>
              <a:t> </a:t>
            </a:r>
            <a:r>
              <a:rPr lang="fr-CH" baseline="0" dirty="0" err="1" smtClean="0"/>
              <a:t>factors</a:t>
            </a:r>
            <a:r>
              <a:rPr lang="fr-CH" baseline="0" dirty="0" smtClean="0"/>
              <a:t> </a:t>
            </a:r>
            <a:r>
              <a:rPr lang="fr-CH" baseline="0" dirty="0" err="1" smtClean="0"/>
              <a:t>inclueded</a:t>
            </a:r>
            <a:r>
              <a:rPr lang="fr-CH" baseline="0" dirty="0" smtClean="0"/>
              <a:t>, maximum </a:t>
            </a:r>
            <a:r>
              <a:rPr lang="fr-CH" baseline="0" dirty="0" err="1" smtClean="0"/>
              <a:t>dataset</a:t>
            </a:r>
            <a:r>
              <a:rPr lang="fr-CH" baseline="0" dirty="0" smtClean="0"/>
              <a:t> size</a:t>
            </a:r>
          </a:p>
          <a:p>
            <a:pPr marL="171450" indent="-171450">
              <a:buFontTx/>
              <a:buChar char="-"/>
            </a:pPr>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all </a:t>
            </a:r>
            <a:r>
              <a:rPr lang="fr-CH" baseline="0" dirty="0" err="1" smtClean="0"/>
              <a:t>models</a:t>
            </a:r>
            <a:r>
              <a:rPr lang="fr-CH" baseline="0" dirty="0" smtClean="0"/>
              <a:t> </a:t>
            </a:r>
            <a:r>
              <a:rPr lang="fr-CH" baseline="0" dirty="0" err="1" smtClean="0"/>
              <a:t>learned</a:t>
            </a:r>
            <a:r>
              <a:rPr lang="fr-CH" baseline="0" dirty="0" smtClean="0"/>
              <a:t> </a:t>
            </a:r>
            <a:r>
              <a:rPr lang="fr-CH" baseline="0" dirty="0" err="1" smtClean="0"/>
              <a:t>similar</a:t>
            </a:r>
            <a:r>
              <a:rPr lang="fr-CH" baseline="0" dirty="0" smtClean="0"/>
              <a:t> important patterns in the data, </a:t>
            </a:r>
            <a:r>
              <a:rPr lang="fr-CH" baseline="0" dirty="0" err="1" smtClean="0"/>
              <a:t>corresponding</a:t>
            </a:r>
            <a:r>
              <a:rPr lang="fr-CH" baseline="0" dirty="0" smtClean="0"/>
              <a:t> to the </a:t>
            </a:r>
            <a:r>
              <a:rPr lang="fr-CH" baseline="0" dirty="0" err="1" smtClean="0"/>
              <a:t>true</a:t>
            </a:r>
            <a:r>
              <a:rPr lang="fr-CH" baseline="0" dirty="0" smtClean="0"/>
              <a:t> functional </a:t>
            </a:r>
            <a:r>
              <a:rPr lang="fr-CH" baseline="0" dirty="0" err="1" smtClean="0"/>
              <a:t>response</a:t>
            </a:r>
            <a:r>
              <a:rPr lang="fr-CH" baseline="0" dirty="0" smtClean="0"/>
              <a:t> </a:t>
            </a:r>
            <a:r>
              <a:rPr lang="fr-CH" baseline="0" dirty="0" err="1" smtClean="0"/>
              <a:t>used</a:t>
            </a:r>
            <a:r>
              <a:rPr lang="fr-CH" baseline="0" dirty="0" smtClean="0"/>
              <a:t> in Streambugs</a:t>
            </a:r>
          </a:p>
          <a:p>
            <a:pPr marL="171450" indent="-171450">
              <a:buFontTx/>
              <a:buChar char="-"/>
            </a:pPr>
            <a:r>
              <a:rPr lang="fr-CH" baseline="0" dirty="0" smtClean="0"/>
              <a:t>More complex model </a:t>
            </a:r>
            <a:r>
              <a:rPr lang="fr-CH" baseline="0" dirty="0" err="1" smtClean="0"/>
              <a:t>like</a:t>
            </a:r>
            <a:r>
              <a:rPr lang="fr-CH" baseline="0" dirty="0" smtClean="0"/>
              <a:t> RF </a:t>
            </a:r>
            <a:r>
              <a:rPr lang="fr-CH" baseline="0" dirty="0" err="1" smtClean="0"/>
              <a:t>is</a:t>
            </a:r>
            <a:r>
              <a:rPr lang="fr-CH" baseline="0" dirty="0" smtClean="0"/>
              <a:t> more sensitive to </a:t>
            </a:r>
            <a:r>
              <a:rPr lang="fr-CH" baseline="0" dirty="0" err="1" smtClean="0"/>
              <a:t>underlying</a:t>
            </a:r>
            <a:r>
              <a:rPr lang="fr-CH" baseline="0" dirty="0" smtClean="0"/>
              <a:t> patterns in the data, </a:t>
            </a:r>
            <a:r>
              <a:rPr lang="fr-CH" baseline="0" dirty="0" err="1" smtClean="0"/>
              <a:t>observed</a:t>
            </a:r>
            <a:r>
              <a:rPr lang="fr-CH" baseline="0" dirty="0" smtClean="0"/>
              <a:t> </a:t>
            </a:r>
            <a:r>
              <a:rPr lang="fr-CH" baseline="0" dirty="0" err="1" smtClean="0"/>
              <a:t>from</a:t>
            </a:r>
            <a:r>
              <a:rPr lang="fr-CH" baseline="0" dirty="0" smtClean="0"/>
              <a:t> the </a:t>
            </a:r>
            <a:r>
              <a:rPr lang="fr-CH" baseline="0" dirty="0" err="1" smtClean="0"/>
              <a:t>crossing</a:t>
            </a:r>
            <a:r>
              <a:rPr lang="fr-CH" baseline="0" dirty="0" smtClean="0"/>
              <a:t> </a:t>
            </a:r>
            <a:r>
              <a:rPr lang="fr-CH" baseline="0" dirty="0" err="1" smtClean="0"/>
              <a:t>lines</a:t>
            </a:r>
            <a:r>
              <a:rPr lang="fr-CH" baseline="0" dirty="0" smtClean="0"/>
              <a:t>, </a:t>
            </a:r>
            <a:r>
              <a:rPr lang="fr-CH" baseline="0" dirty="0" err="1" smtClean="0"/>
              <a:t>probably</a:t>
            </a:r>
            <a:r>
              <a:rPr lang="fr-CH" baseline="0" dirty="0" smtClean="0"/>
              <a:t> due to </a:t>
            </a:r>
            <a:r>
              <a:rPr lang="fr-CH" baseline="0" dirty="0" err="1" smtClean="0"/>
              <a:t>biotic</a:t>
            </a:r>
            <a:r>
              <a:rPr lang="fr-CH" baseline="0" dirty="0" smtClean="0"/>
              <a:t> interactions and interactions </a:t>
            </a:r>
            <a:r>
              <a:rPr lang="fr-CH" baseline="0" dirty="0" err="1" smtClean="0"/>
              <a:t>between</a:t>
            </a:r>
            <a:r>
              <a:rPr lang="fr-CH" baseline="0" dirty="0" smtClean="0"/>
              <a:t> </a:t>
            </a:r>
            <a:r>
              <a:rPr lang="fr-CH" baseline="0" dirty="0" err="1" smtClean="0"/>
              <a:t>environmental</a:t>
            </a:r>
            <a:r>
              <a:rPr lang="fr-CH" baseline="0" dirty="0" smtClean="0"/>
              <a:t> </a:t>
            </a:r>
            <a:r>
              <a:rPr lang="fr-CH" baseline="0" dirty="0" err="1" smtClean="0"/>
              <a:t>factors</a:t>
            </a:r>
            <a:endParaRPr lang="fr-CH" baseline="0" dirty="0" smtClean="0"/>
          </a:p>
          <a:p>
            <a:pPr marL="171450" indent="-171450">
              <a:buFontTx/>
              <a:buChar char="-"/>
            </a:pPr>
            <a:r>
              <a:rPr lang="fr-CH" baseline="0" dirty="0" err="1" smtClean="0"/>
              <a:t>However</a:t>
            </a:r>
            <a:r>
              <a:rPr lang="fr-CH" baseline="0" dirty="0" smtClean="0"/>
              <a:t> </a:t>
            </a:r>
            <a:r>
              <a:rPr lang="fr-CH" baseline="0" dirty="0" err="1" smtClean="0"/>
              <a:t>we</a:t>
            </a:r>
            <a:r>
              <a:rPr lang="fr-CH" baseline="0" dirty="0" smtClean="0"/>
              <a:t> </a:t>
            </a:r>
            <a:r>
              <a:rPr lang="fr-CH" baseline="0" dirty="0" err="1" smtClean="0"/>
              <a:t>also</a:t>
            </a:r>
            <a:r>
              <a:rPr lang="fr-CH" baseline="0" dirty="0" smtClean="0"/>
              <a:t> </a:t>
            </a:r>
            <a:r>
              <a:rPr lang="fr-CH" baseline="0" dirty="0" err="1" smtClean="0"/>
              <a:t>see</a:t>
            </a:r>
            <a:r>
              <a:rPr lang="fr-CH" baseline="0" dirty="0" smtClean="0"/>
              <a:t> how the </a:t>
            </a:r>
            <a:r>
              <a:rPr lang="fr-CH" baseline="0" dirty="0" err="1" smtClean="0"/>
              <a:t>intrinsict</a:t>
            </a:r>
            <a:r>
              <a:rPr lang="fr-CH" baseline="0" dirty="0" smtClean="0"/>
              <a:t> structure of RF </a:t>
            </a:r>
            <a:r>
              <a:rPr lang="fr-CH" baseline="0" dirty="0" err="1" smtClean="0"/>
              <a:t>is</a:t>
            </a:r>
            <a:r>
              <a:rPr lang="fr-CH" baseline="0" dirty="0" smtClean="0"/>
              <a:t> </a:t>
            </a:r>
            <a:r>
              <a:rPr lang="fr-CH" baseline="0" dirty="0" err="1" smtClean="0"/>
              <a:t>affecting</a:t>
            </a:r>
            <a:r>
              <a:rPr lang="fr-CH" baseline="0" dirty="0" smtClean="0"/>
              <a:t> </a:t>
            </a:r>
            <a:r>
              <a:rPr lang="fr-CH" baseline="0" dirty="0" err="1" smtClean="0"/>
              <a:t>its</a:t>
            </a:r>
            <a:r>
              <a:rPr lang="fr-CH" baseline="0" dirty="0" smtClean="0"/>
              <a:t> </a:t>
            </a:r>
            <a:r>
              <a:rPr lang="fr-CH" baseline="0" dirty="0" err="1" smtClean="0"/>
              <a:t>predictions</a:t>
            </a:r>
            <a:r>
              <a:rPr lang="fr-CH" baseline="0" dirty="0" smtClean="0"/>
              <a:t>, </a:t>
            </a:r>
            <a:r>
              <a:rPr lang="fr-CH" baseline="0" dirty="0" err="1" smtClean="0"/>
              <a:t>with</a:t>
            </a:r>
            <a:r>
              <a:rPr lang="fr-CH" baseline="0" dirty="0" smtClean="0"/>
              <a:t> constant </a:t>
            </a:r>
            <a:r>
              <a:rPr lang="fr-CH" baseline="0" dirty="0" err="1" smtClean="0"/>
              <a:t>predictions</a:t>
            </a:r>
            <a:r>
              <a:rPr lang="fr-CH" baseline="0" dirty="0" smtClean="0"/>
              <a:t> on the </a:t>
            </a:r>
            <a:r>
              <a:rPr lang="fr-CH" baseline="0" dirty="0" err="1" smtClean="0"/>
              <a:t>tails</a:t>
            </a:r>
            <a:r>
              <a:rPr lang="fr-CH" baseline="0" dirty="0" smtClean="0"/>
              <a:t> of the factor range, and abrupt changes, </a:t>
            </a:r>
            <a:r>
              <a:rPr lang="fr-CH" baseline="0" dirty="0" err="1" smtClean="0"/>
              <a:t>which</a:t>
            </a:r>
            <a:r>
              <a:rPr lang="fr-CH" baseline="0" dirty="0" smtClean="0"/>
              <a:t>  </a:t>
            </a:r>
            <a:r>
              <a:rPr lang="fr-CH" baseline="0" dirty="0" err="1" smtClean="0"/>
              <a:t>cannot</a:t>
            </a:r>
            <a:r>
              <a:rPr lang="fr-CH" baseline="0" dirty="0" smtClean="0"/>
              <a:t> </a:t>
            </a:r>
            <a:r>
              <a:rPr lang="fr-CH" baseline="0" dirty="0" err="1" smtClean="0"/>
              <a:t>be</a:t>
            </a:r>
            <a:r>
              <a:rPr lang="fr-CH" baseline="0" dirty="0" smtClean="0"/>
              <a:t> </a:t>
            </a:r>
            <a:r>
              <a:rPr lang="fr-CH" baseline="0" dirty="0" err="1" smtClean="0"/>
              <a:t>interpreted</a:t>
            </a:r>
            <a:r>
              <a:rPr lang="fr-CH" baseline="0" dirty="0" smtClean="0"/>
              <a:t> as a </a:t>
            </a:r>
            <a:r>
              <a:rPr lang="fr-CH" baseline="0" dirty="0" err="1" smtClean="0"/>
              <a:t>realistic</a:t>
            </a:r>
            <a:r>
              <a:rPr lang="fr-CH" baseline="0" dirty="0" smtClean="0"/>
              <a:t> </a:t>
            </a:r>
            <a:r>
              <a:rPr lang="fr-CH" baseline="0" dirty="0" err="1" smtClean="0"/>
              <a:t>response</a:t>
            </a:r>
            <a:r>
              <a:rPr lang="fr-CH" baseline="0" dirty="0" smtClean="0"/>
              <a:t> of </a:t>
            </a:r>
            <a:r>
              <a:rPr lang="fr-CH" baseline="0" dirty="0" err="1" smtClean="0"/>
              <a:t>species</a:t>
            </a:r>
            <a:r>
              <a:rPr lang="fr-CH" baseline="0" dirty="0" smtClean="0"/>
              <a:t> to an </a:t>
            </a:r>
            <a:r>
              <a:rPr lang="fr-CH" baseline="0" dirty="0" err="1" smtClean="0"/>
              <a:t>environmental</a:t>
            </a:r>
            <a:r>
              <a:rPr lang="fr-CH" baseline="0" dirty="0" smtClean="0"/>
              <a:t> factor</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19</a:t>
            </a:fld>
            <a:endParaRPr lang="en-US"/>
          </a:p>
        </p:txBody>
      </p:sp>
    </p:spTree>
    <p:extLst>
      <p:ext uri="{BB962C8B-B14F-4D97-AF65-F5344CB8AC3E}">
        <p14:creationId xmlns:p14="http://schemas.microsoft.com/office/powerpoint/2010/main" val="1439954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smtClean="0"/>
              <a:t>To </a:t>
            </a:r>
            <a:r>
              <a:rPr lang="fr-CH" dirty="0" err="1" smtClean="0"/>
              <a:t>understand</a:t>
            </a:r>
            <a:r>
              <a:rPr lang="fr-CH" baseline="0" dirty="0" smtClean="0"/>
              <a:t> better the </a:t>
            </a:r>
            <a:r>
              <a:rPr lang="fr-CH" baseline="0" dirty="0" err="1" smtClean="0"/>
              <a:t>differences</a:t>
            </a:r>
            <a:r>
              <a:rPr lang="fr-CH" baseline="0" dirty="0" smtClean="0"/>
              <a:t> in the </a:t>
            </a:r>
            <a:r>
              <a:rPr lang="fr-CH" baseline="0" dirty="0" err="1" smtClean="0"/>
              <a:t>average</a:t>
            </a:r>
            <a:r>
              <a:rPr lang="fr-CH" baseline="0" dirty="0" smtClean="0"/>
              <a:t> </a:t>
            </a:r>
            <a:r>
              <a:rPr lang="fr-CH" baseline="0" dirty="0" err="1" smtClean="0"/>
              <a:t>response</a:t>
            </a:r>
            <a:r>
              <a:rPr lang="fr-CH" baseline="0" dirty="0" smtClean="0"/>
              <a:t> of the </a:t>
            </a:r>
            <a:r>
              <a:rPr lang="fr-CH" baseline="0" dirty="0" err="1" smtClean="0"/>
              <a:t>random</a:t>
            </a:r>
            <a:r>
              <a:rPr lang="fr-CH" baseline="0" dirty="0" smtClean="0"/>
              <a:t> </a:t>
            </a:r>
            <a:r>
              <a:rPr lang="fr-CH" baseline="0" dirty="0" err="1" smtClean="0"/>
              <a:t>forest</a:t>
            </a:r>
            <a:r>
              <a:rPr lang="fr-CH" baseline="0" dirty="0" smtClean="0"/>
              <a:t> model,</a:t>
            </a:r>
          </a:p>
          <a:p>
            <a:r>
              <a:rPr lang="fr-CH" baseline="0" dirty="0" err="1" smtClean="0"/>
              <a:t>We</a:t>
            </a:r>
            <a:r>
              <a:rPr lang="fr-CH" baseline="0" dirty="0" smtClean="0"/>
              <a:t> plot </a:t>
            </a:r>
            <a:r>
              <a:rPr lang="fr-CH" baseline="0" dirty="0" err="1" smtClean="0"/>
              <a:t>again</a:t>
            </a:r>
            <a:r>
              <a:rPr lang="fr-CH" baseline="0" dirty="0" smtClean="0"/>
              <a:t> the </a:t>
            </a:r>
            <a:r>
              <a:rPr lang="fr-CH" baseline="0" dirty="0" err="1" smtClean="0"/>
              <a:t>individual</a:t>
            </a:r>
            <a:r>
              <a:rPr lang="fr-CH" baseline="0" dirty="0" smtClean="0"/>
              <a:t> </a:t>
            </a:r>
            <a:r>
              <a:rPr lang="fr-CH" baseline="0" dirty="0" err="1" smtClean="0"/>
              <a:t>prediction</a:t>
            </a:r>
            <a:r>
              <a:rPr lang="fr-CH" baseline="0" dirty="0" smtClean="0"/>
              <a:t> </a:t>
            </a:r>
            <a:r>
              <a:rPr lang="fr-CH" baseline="0" dirty="0" err="1" smtClean="0"/>
              <a:t>lines</a:t>
            </a:r>
            <a:r>
              <a:rPr lang="fr-CH" baseline="0" dirty="0" smtClean="0"/>
              <a:t>.</a:t>
            </a:r>
          </a:p>
          <a:p>
            <a:r>
              <a:rPr lang="fr-CH" baseline="0" dirty="0" err="1" smtClean="0"/>
              <a:t>We</a:t>
            </a:r>
            <a:r>
              <a:rPr lang="fr-CH" baseline="0" dirty="0" smtClean="0"/>
              <a:t> </a:t>
            </a:r>
            <a:r>
              <a:rPr lang="fr-CH" baseline="0" dirty="0" err="1" smtClean="0"/>
              <a:t>then</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 </a:t>
            </a:r>
            <a:r>
              <a:rPr lang="fr-CH" baseline="0" dirty="0" err="1" smtClean="0"/>
              <a:t>learned</a:t>
            </a:r>
            <a:r>
              <a:rPr lang="fr-CH" baseline="0" dirty="0" smtClean="0"/>
              <a:t> new </a:t>
            </a:r>
            <a:r>
              <a:rPr lang="fr-CH" baseline="0" dirty="0" err="1" smtClean="0"/>
              <a:t>verious</a:t>
            </a:r>
            <a:r>
              <a:rPr lang="fr-CH" baseline="0" dirty="0" smtClean="0"/>
              <a:t> </a:t>
            </a:r>
            <a:r>
              <a:rPr lang="fr-CH" baseline="0" dirty="0" err="1" smtClean="0"/>
              <a:t>relationships</a:t>
            </a:r>
            <a:r>
              <a:rPr lang="fr-CH" baseline="0" dirty="0" smtClean="0"/>
              <a:t> in the data, </a:t>
            </a:r>
            <a:r>
              <a:rPr lang="fr-CH" baseline="0" dirty="0" err="1" smtClean="0"/>
              <a:t>with</a:t>
            </a:r>
            <a:r>
              <a:rPr lang="fr-CH" baseline="0" dirty="0" smtClean="0"/>
              <a:t> </a:t>
            </a:r>
            <a:r>
              <a:rPr lang="fr-CH" baseline="0" dirty="0" err="1" smtClean="0"/>
              <a:t>crossing</a:t>
            </a:r>
            <a:r>
              <a:rPr lang="fr-CH" baseline="0" dirty="0" smtClean="0"/>
              <a:t> and </a:t>
            </a:r>
            <a:r>
              <a:rPr lang="fr-CH" baseline="0" dirty="0" err="1" smtClean="0"/>
              <a:t>strongly</a:t>
            </a:r>
            <a:r>
              <a:rPr lang="fr-CH" baseline="0" dirty="0" smtClean="0"/>
              <a:t> </a:t>
            </a:r>
            <a:r>
              <a:rPr lang="fr-CH" baseline="0" dirty="0" err="1" smtClean="0"/>
              <a:t>irregular</a:t>
            </a:r>
            <a:r>
              <a:rPr lang="fr-CH" baseline="0" dirty="0" smtClean="0"/>
              <a:t> </a:t>
            </a:r>
            <a:r>
              <a:rPr lang="fr-CH" baseline="0" dirty="0" err="1" smtClean="0"/>
              <a:t>lines</a:t>
            </a:r>
            <a:r>
              <a:rPr lang="fr-CH" baseline="0" dirty="0" smtClean="0"/>
              <a:t> </a:t>
            </a:r>
            <a:r>
              <a:rPr lang="fr-CH" baseline="0" dirty="0" err="1" smtClean="0"/>
              <a:t>indicating</a:t>
            </a:r>
            <a:r>
              <a:rPr lang="fr-CH" baseline="0" dirty="0" smtClean="0"/>
              <a:t> </a:t>
            </a:r>
            <a:r>
              <a:rPr lang="fr-CH" baseline="0" dirty="0" err="1" smtClean="0"/>
              <a:t>stronger</a:t>
            </a:r>
            <a:r>
              <a:rPr lang="fr-CH" baseline="0" dirty="0" smtClean="0"/>
              <a:t> </a:t>
            </a:r>
            <a:r>
              <a:rPr lang="fr-CH" baseline="0" dirty="0" err="1" smtClean="0"/>
              <a:t>overfitting</a:t>
            </a:r>
            <a:r>
              <a:rPr lang="fr-CH" baseline="0" dirty="0" smtClean="0"/>
              <a:t> on noise </a:t>
            </a:r>
            <a:r>
              <a:rPr lang="fr-CH" baseline="0" dirty="0" err="1" smtClean="0"/>
              <a:t>added</a:t>
            </a:r>
            <a:r>
              <a:rPr lang="fr-CH" baseline="0" dirty="0" smtClean="0"/>
              <a:t> in the data, </a:t>
            </a:r>
            <a:r>
              <a:rPr lang="fr-CH" baseline="0" dirty="0" err="1" smtClean="0"/>
              <a:t>here</a:t>
            </a:r>
            <a:r>
              <a:rPr lang="fr-CH" baseline="0" dirty="0" smtClean="0"/>
              <a:t> absences due to dispersal limitation.</a:t>
            </a:r>
          </a:p>
        </p:txBody>
      </p:sp>
      <p:sp>
        <p:nvSpPr>
          <p:cNvPr id="4" name="Slide Number Placeholder 3"/>
          <p:cNvSpPr>
            <a:spLocks noGrp="1"/>
          </p:cNvSpPr>
          <p:nvPr>
            <p:ph type="sldNum" sz="quarter" idx="10"/>
          </p:nvPr>
        </p:nvSpPr>
        <p:spPr/>
        <p:txBody>
          <a:bodyPr/>
          <a:lstStyle/>
          <a:p>
            <a:fld id="{3F601A95-DEAA-4513-A0CB-94AB809C9DCF}" type="slidenum">
              <a:rPr lang="en-US" smtClean="0"/>
              <a:t>21</a:t>
            </a:fld>
            <a:endParaRPr lang="en-US"/>
          </a:p>
        </p:txBody>
      </p:sp>
    </p:spTree>
    <p:extLst>
      <p:ext uri="{BB962C8B-B14F-4D97-AF65-F5344CB8AC3E}">
        <p14:creationId xmlns:p14="http://schemas.microsoft.com/office/powerpoint/2010/main" val="98877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you might all know, nature is complex. If we want to improve our understanding of ecosystems, we have to be aware of all the processes influencing the composition of species communities. Let’s say we start with a big regional species pool, to know which species will occur at a specific site, we first have to know which species are able to reach the sites. </a:t>
            </a:r>
          </a:p>
          <a:p>
            <a:r>
              <a:rPr lang="en-US" sz="1200" kern="1200" dirty="0" smtClean="0">
                <a:solidFill>
                  <a:schemeClr val="tx1"/>
                </a:solidFill>
                <a:effectLst/>
                <a:latin typeface="+mn-lt"/>
                <a:ea typeface="+mn-ea"/>
                <a:cs typeface="+mn-cs"/>
              </a:rPr>
              <a:t>Some won’t survive this so called dispersal filter. Once they made it to this site, they have to accommodate to the physical environment, </a:t>
            </a:r>
          </a:p>
          <a:p>
            <a:r>
              <a:rPr lang="en-US" sz="1200" kern="1200" dirty="0" smtClean="0">
                <a:solidFill>
                  <a:schemeClr val="tx1"/>
                </a:solidFill>
                <a:effectLst/>
                <a:latin typeface="+mn-lt"/>
                <a:ea typeface="+mn-ea"/>
                <a:cs typeface="+mn-cs"/>
              </a:rPr>
              <a:t>if the environment is not suited for them, some might die because of the environmental filter. Finally, the species will interact with each others, they might compete for food, or feed on each other, </a:t>
            </a:r>
          </a:p>
          <a:p>
            <a:r>
              <a:rPr lang="en-US" sz="1200" kern="1200" dirty="0" smtClean="0">
                <a:solidFill>
                  <a:schemeClr val="tx1"/>
                </a:solidFill>
                <a:effectLst/>
                <a:latin typeface="+mn-lt"/>
                <a:ea typeface="+mn-ea"/>
                <a:cs typeface="+mn-cs"/>
              </a:rPr>
              <a:t>and through this last biotic interaction filter, only specific local communities will occur at certain sites.</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8</a:t>
            </a:fld>
            <a:endParaRPr lang="en-US"/>
          </a:p>
        </p:txBody>
      </p:sp>
    </p:spTree>
    <p:extLst>
      <p:ext uri="{BB962C8B-B14F-4D97-AF65-F5344CB8AC3E}">
        <p14:creationId xmlns:p14="http://schemas.microsoft.com/office/powerpoint/2010/main" val="350385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common tool used by ecologists to predict and understand the distribution of species, are species distribution models. They are empirical models relating the probability of occurrence of species to their physical environment. They are usually used to make predictions, and improve our understanding of species to specific environmental predictors. </a:t>
            </a:r>
          </a:p>
          <a:p>
            <a:r>
              <a:rPr lang="en-US" sz="1200" kern="1200" dirty="0" smtClean="0">
                <a:solidFill>
                  <a:schemeClr val="tx1"/>
                </a:solidFill>
                <a:effectLst/>
                <a:latin typeface="+mn-lt"/>
                <a:ea typeface="+mn-ea"/>
                <a:cs typeface="+mn-cs"/>
              </a:rPr>
              <a:t>These models differ in their properties, and show different learned response shapes, which impacts their predictive performance and interpretability.</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9</a:t>
            </a:fld>
            <a:endParaRPr lang="en-US"/>
          </a:p>
        </p:txBody>
      </p:sp>
    </p:spTree>
    <p:extLst>
      <p:ext uri="{BB962C8B-B14F-4D97-AF65-F5344CB8AC3E}">
        <p14:creationId xmlns:p14="http://schemas.microsoft.com/office/powerpoint/2010/main" val="3844110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Therefore, we face some challenges when applying SDMs. First, these models are not intended to capture ecological processes like biotic interactions or dispersal limitation. Also, ecological datasets are incomplete and prone to different sources of noise, arising for example from the measurement device or calculation used to estimate the environmental predictors, or from misdetection during biomonitoring sampling. Finally, we know that more flexible models can also do overfitting to noise in the data.</a:t>
            </a:r>
          </a:p>
          <a:p>
            <a:r>
              <a:rPr lang="en-US" sz="1200" kern="1200" dirty="0" smtClean="0">
                <a:solidFill>
                  <a:schemeClr val="tx1"/>
                </a:solidFill>
                <a:effectLst/>
                <a:latin typeface="+mn-lt"/>
                <a:ea typeface="+mn-ea"/>
                <a:cs typeface="+mn-cs"/>
              </a:rPr>
              <a:t>All of this impact models results, in terms of predictions and interpretability of the response shape. We don’t know which response shape is accurate, because we don’t know the ground truth.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10</a:t>
            </a:fld>
            <a:endParaRPr lang="en-US"/>
          </a:p>
        </p:txBody>
      </p:sp>
    </p:spTree>
    <p:extLst>
      <p:ext uri="{BB962C8B-B14F-4D97-AF65-F5344CB8AC3E}">
        <p14:creationId xmlns:p14="http://schemas.microsoft.com/office/powerpoint/2010/main" val="2616964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is why in this study, we want to investigate further what SDMs learn in the data. In order to do so, we create an artificial realistic dataset, using a complex mechanistic models, that includes ecological preferences for different environmental predictors, as well as food web interactions and dispersal limitation. By running this model we can generate probability of occurrence, and ultimately presence/absence of freshwater macroinvertabrates at different taxonomic levels, in many artificial sites covering a wide range of the environmental predictors.</a:t>
            </a:r>
          </a:p>
          <a:p>
            <a:r>
              <a:rPr lang="en-US" sz="1200" kern="1200" dirty="0" smtClean="0">
                <a:solidFill>
                  <a:schemeClr val="tx1"/>
                </a:solidFill>
                <a:effectLst/>
                <a:latin typeface="+mn-lt"/>
                <a:ea typeface="+mn-ea"/>
                <a:cs typeface="+mn-cs"/>
              </a:rPr>
              <a:t>We then apply different noising scenarios to this artificial dataset, like reducing the size of the training dataset, adding noise on one of the predictors, or adding noise on the response variable to simulate misdetection.</a:t>
            </a:r>
          </a:p>
          <a:p>
            <a:r>
              <a:rPr lang="en-US" sz="1200" kern="1200" dirty="0" smtClean="0">
                <a:solidFill>
                  <a:schemeClr val="tx1"/>
                </a:solidFill>
                <a:effectLst/>
                <a:latin typeface="+mn-lt"/>
                <a:ea typeface="+mn-ea"/>
                <a:cs typeface="+mn-cs"/>
              </a:rPr>
              <a:t>And we finally train three different species distribution models, a Generalized Linear Model, a Generalized Additive Model and a Random Forest, on the artificial data under these different scenarios, and compare their response shape, also with the artificial true response generated by the mechanistic model.</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11</a:t>
            </a:fld>
            <a:endParaRPr lang="en-US"/>
          </a:p>
        </p:txBody>
      </p:sp>
    </p:spTree>
    <p:extLst>
      <p:ext uri="{BB962C8B-B14F-4D97-AF65-F5344CB8AC3E}">
        <p14:creationId xmlns:p14="http://schemas.microsoft.com/office/powerpoint/2010/main" val="3536127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Here we first see the artificial response of the species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to the environmental predictor of water temperature, generated by the mechanistic model. On the x-axis we have the whole range of water temperature, with the predicted probability of occurrence on the y-axis, and the colored line represent 50 selected combination of environmental predictors, for which we ran the mechanistic model to get predict the species response. The thick black line represents the average response. We see that the species present an optimum for intermediate temperatures, but also that we have different responses for some sites, which are due to biotic interactions, for example with a predator taking over in this specific site. We then applied the three SDMs to this specific dataset and looked at their response shapes.</a:t>
            </a:r>
          </a:p>
          <a:p>
            <a:r>
              <a:rPr lang="en-US" sz="1200" kern="1200" dirty="0" smtClean="0">
                <a:solidFill>
                  <a:schemeClr val="tx1"/>
                </a:solidFill>
                <a:effectLst/>
                <a:latin typeface="+mn-lt"/>
                <a:ea typeface="+mn-ea"/>
                <a:cs typeface="+mn-cs"/>
              </a:rPr>
              <a:t>We see that the GLM presents a smooth response, which makes ecological sense as a response to only the predictor temperature, but doesn’t account for irregularities due to biotic interactions.</a:t>
            </a:r>
          </a:p>
          <a:p>
            <a:r>
              <a:rPr lang="en-US" sz="1200" kern="1200" dirty="0" smtClean="0">
                <a:solidFill>
                  <a:schemeClr val="tx1"/>
                </a:solidFill>
                <a:effectLst/>
                <a:latin typeface="+mn-lt"/>
                <a:ea typeface="+mn-ea"/>
                <a:cs typeface="+mn-cs"/>
              </a:rPr>
              <a:t>We see that GAM and RF have a more flexible response, which seem to learn some underlying patterns in the data, but also look overcomplicated for some sites especially for random forest, and make them hard to interpret as response to the predictor temperature.</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12</a:t>
            </a:fld>
            <a:endParaRPr lang="en-US"/>
          </a:p>
        </p:txBody>
      </p:sp>
    </p:spTree>
    <p:extLst>
      <p:ext uri="{BB962C8B-B14F-4D97-AF65-F5344CB8AC3E}">
        <p14:creationId xmlns:p14="http://schemas.microsoft.com/office/powerpoint/2010/main" val="3872552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then applied different noising scenario to the artificial dataset used as a baseline. We reduced the size of the dataset, simulated to misdetection on the response variable, and added Gaussian noise on the temperature predictor. We then plot the averaged learned response shapes and compare them among each other and with the artificial true response.</a:t>
            </a:r>
          </a:p>
          <a:p>
            <a:r>
              <a:rPr lang="en-US" sz="1200" kern="1200" dirty="0" smtClean="0">
                <a:solidFill>
                  <a:schemeClr val="tx1"/>
                </a:solidFill>
                <a:effectLst/>
                <a:latin typeface="+mn-lt"/>
                <a:ea typeface="+mn-ea"/>
                <a:cs typeface="+mn-cs"/>
              </a:rPr>
              <a:t>We again have the temperature on the x-axis and the predicted probability of occurrence of </a:t>
            </a:r>
            <a:r>
              <a:rPr lang="en-US" sz="1200" kern="1200" dirty="0" err="1" smtClean="0">
                <a:solidFill>
                  <a:schemeClr val="tx1"/>
                </a:solidFill>
                <a:effectLst/>
                <a:latin typeface="+mn-lt"/>
                <a:ea typeface="+mn-ea"/>
                <a:cs typeface="+mn-cs"/>
              </a:rPr>
              <a:t>baetis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alpinus</a:t>
            </a:r>
            <a:r>
              <a:rPr lang="en-US" sz="1200" kern="1200" dirty="0" smtClean="0">
                <a:solidFill>
                  <a:schemeClr val="tx1"/>
                </a:solidFill>
                <a:effectLst/>
                <a:latin typeface="+mn-lt"/>
                <a:ea typeface="+mn-ea"/>
                <a:cs typeface="+mn-cs"/>
              </a:rPr>
              <a:t> on the y-axis. Each panel shows the learned responses of the different models, with a different color for each noising scenario and the light grey line is the artificial true response.</a:t>
            </a:r>
          </a:p>
          <a:p>
            <a:r>
              <a:rPr lang="en-US" sz="1200" kern="1200" dirty="0" smtClean="0">
                <a:solidFill>
                  <a:schemeClr val="tx1"/>
                </a:solidFill>
                <a:effectLst/>
                <a:latin typeface="+mn-lt"/>
                <a:ea typeface="+mn-ea"/>
                <a:cs typeface="+mn-cs"/>
              </a:rPr>
              <a:t>We see that that all models are similarly impacted by the different scenarios, with for example an increase the amplitude of the predicted probability of occurrence in the green lines when reducing the dataset size, or on the other hand, the limitation the average responses when adding noise on the predictor, with the red lines.</a:t>
            </a:r>
          </a:p>
          <a:p>
            <a:r>
              <a:rPr lang="en-US" sz="1200" kern="1200" dirty="0" smtClean="0">
                <a:solidFill>
                  <a:schemeClr val="tx1"/>
                </a:solidFill>
                <a:effectLst/>
                <a:latin typeface="+mn-lt"/>
                <a:ea typeface="+mn-ea"/>
                <a:cs typeface="+mn-cs"/>
              </a:rPr>
              <a:t>However they all more or less keep the same differences that we saw with the baseline and the artificial true response.</a:t>
            </a:r>
          </a:p>
          <a:p>
            <a:endParaRPr lang="fr-CH" dirty="0" smtClean="0"/>
          </a:p>
        </p:txBody>
      </p:sp>
      <p:sp>
        <p:nvSpPr>
          <p:cNvPr id="4" name="Slide Number Placeholder 3"/>
          <p:cNvSpPr>
            <a:spLocks noGrp="1"/>
          </p:cNvSpPr>
          <p:nvPr>
            <p:ph type="sldNum" sz="quarter" idx="10"/>
          </p:nvPr>
        </p:nvSpPr>
        <p:spPr/>
        <p:txBody>
          <a:bodyPr/>
          <a:lstStyle/>
          <a:p>
            <a:fld id="{3F601A95-DEAA-4513-A0CB-94AB809C9DCF}" type="slidenum">
              <a:rPr lang="en-US" smtClean="0"/>
              <a:t>13</a:t>
            </a:fld>
            <a:endParaRPr lang="en-US"/>
          </a:p>
        </p:txBody>
      </p:sp>
    </p:spTree>
    <p:extLst>
      <p:ext uri="{BB962C8B-B14F-4D97-AF65-F5344CB8AC3E}">
        <p14:creationId xmlns:p14="http://schemas.microsoft.com/office/powerpoint/2010/main" val="2057132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To summarize what we found until here, </a:t>
            </a:r>
          </a:p>
          <a:p>
            <a:r>
              <a:rPr lang="en-US" sz="1200" kern="1200" dirty="0" smtClean="0">
                <a:solidFill>
                  <a:schemeClr val="tx1"/>
                </a:solidFill>
                <a:effectLst/>
                <a:latin typeface="+mn-lt"/>
                <a:ea typeface="+mn-ea"/>
                <a:cs typeface="+mn-cs"/>
              </a:rPr>
              <a:t>we can say that all models learned relevant ecological patterns in the data.</a:t>
            </a:r>
          </a:p>
          <a:p>
            <a:r>
              <a:rPr lang="en-US" sz="1200" kern="1200" dirty="0" smtClean="0">
                <a:solidFill>
                  <a:schemeClr val="tx1"/>
                </a:solidFill>
                <a:effectLst/>
                <a:latin typeface="+mn-lt"/>
                <a:ea typeface="+mn-ea"/>
                <a:cs typeface="+mn-cs"/>
              </a:rPr>
              <a:t>Models with a more constrained structure like generalized linear models, don’t capture underlying processes in the data.</a:t>
            </a:r>
          </a:p>
          <a:p>
            <a:r>
              <a:rPr lang="en-US" sz="1200" kern="1200" dirty="0" smtClean="0">
                <a:solidFill>
                  <a:schemeClr val="tx1"/>
                </a:solidFill>
                <a:effectLst/>
                <a:latin typeface="+mn-lt"/>
                <a:ea typeface="+mn-ea"/>
                <a:cs typeface="+mn-cs"/>
              </a:rPr>
              <a:t>More flexible models, show an average response that is closer to the artificial truth, but the overcomplicated patterns make them hard to interpret them directly as effect of hidden ecological processes.</a:t>
            </a:r>
          </a:p>
          <a:p>
            <a:r>
              <a:rPr lang="en-US" sz="1200" kern="1200" dirty="0" smtClean="0">
                <a:solidFill>
                  <a:schemeClr val="tx1"/>
                </a:solidFill>
                <a:effectLst/>
                <a:latin typeface="+mn-lt"/>
                <a:ea typeface="+mn-ea"/>
                <a:cs typeface="+mn-cs"/>
              </a:rPr>
              <a:t>We saw that all response shapes were impacted by the different noising scenarios.</a:t>
            </a:r>
          </a:p>
          <a:p>
            <a:r>
              <a:rPr lang="en-US" sz="1200" kern="1200" dirty="0" smtClean="0">
                <a:solidFill>
                  <a:schemeClr val="tx1"/>
                </a:solidFill>
                <a:effectLst/>
                <a:latin typeface="+mn-lt"/>
                <a:ea typeface="+mn-ea"/>
                <a:cs typeface="+mn-cs"/>
              </a:rPr>
              <a:t>As mentioned, these are preliminary results and we anyway have to conduct further analysis for other taxa and predictors, in particular in terms of predictive performance as well.</a:t>
            </a:r>
          </a:p>
          <a:p>
            <a:r>
              <a:rPr lang="en-US" sz="1200" kern="1200" dirty="0" smtClean="0">
                <a:solidFill>
                  <a:schemeClr val="tx1"/>
                </a:solidFill>
                <a:effectLst/>
                <a:latin typeface="+mn-lt"/>
                <a:ea typeface="+mn-ea"/>
                <a:cs typeface="+mn-cs"/>
              </a:rPr>
              <a:t>As a general conclusion, these results already show that, depending on the purpose of the application, that can be to make predictions or learn further about the species response to some environmental factors, the selection of models and their interpretation have to be conducted very carefully.</a:t>
            </a:r>
          </a:p>
          <a:p>
            <a:r>
              <a:rPr lang="en-US" sz="1200" kern="1200" dirty="0" smtClean="0">
                <a:solidFill>
                  <a:schemeClr val="tx1"/>
                </a:solidFill>
                <a:effectLst/>
                <a:latin typeface="+mn-lt"/>
                <a:ea typeface="+mn-ea"/>
                <a:cs typeface="+mn-cs"/>
              </a:rPr>
              <a:t>With this I would like to thank warmly my supervisors and collaborators, in particular Nele Schuwirth, Andreas Scheidegger and Gaspard </a:t>
            </a:r>
            <a:r>
              <a:rPr lang="en-US" sz="1200" kern="1200" dirty="0" err="1" smtClean="0">
                <a:solidFill>
                  <a:schemeClr val="tx1"/>
                </a:solidFill>
                <a:effectLst/>
                <a:latin typeface="+mn-lt"/>
                <a:ea typeface="+mn-ea"/>
                <a:cs typeface="+mn-cs"/>
              </a:rPr>
              <a:t>Fragnière</a:t>
            </a:r>
            <a:r>
              <a:rPr lang="en-US" sz="1200" kern="1200" dirty="0" smtClean="0">
                <a:solidFill>
                  <a:schemeClr val="tx1"/>
                </a:solidFill>
                <a:effectLst/>
                <a:latin typeface="+mn-lt"/>
                <a:ea typeface="+mn-ea"/>
                <a:cs typeface="+mn-cs"/>
              </a:rPr>
              <a:t>. I would like to thank you for your attention, and I would be happy to take any questions now or by email.</a:t>
            </a:r>
          </a:p>
          <a:p>
            <a:r>
              <a:rPr lang="en-US" sz="1200" kern="1200" dirty="0" smtClean="0">
                <a:solidFill>
                  <a:schemeClr val="tx1"/>
                </a:solidFill>
                <a:effectLst/>
                <a:latin typeface="+mn-lt"/>
                <a:ea typeface="+mn-ea"/>
                <a:cs typeface="+mn-cs"/>
              </a:rPr>
              <a:t>Thank you very much!</a:t>
            </a:r>
          </a:p>
          <a:p>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14</a:t>
            </a:fld>
            <a:endParaRPr lang="en-US"/>
          </a:p>
        </p:txBody>
      </p:sp>
    </p:spTree>
    <p:extLst>
      <p:ext uri="{BB962C8B-B14F-4D97-AF65-F5344CB8AC3E}">
        <p14:creationId xmlns:p14="http://schemas.microsoft.com/office/powerpoint/2010/main" val="1878183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H" dirty="0" err="1" smtClean="0"/>
              <a:t>Here</a:t>
            </a:r>
            <a:r>
              <a:rPr lang="fr-CH" dirty="0" smtClean="0"/>
              <a:t> </a:t>
            </a:r>
            <a:r>
              <a:rPr lang="fr-CH" dirty="0" err="1" smtClean="0"/>
              <a:t>we</a:t>
            </a:r>
            <a:r>
              <a:rPr lang="fr-CH" dirty="0" smtClean="0"/>
              <a:t> plot </a:t>
            </a:r>
            <a:r>
              <a:rPr lang="fr-CH" dirty="0" err="1" smtClean="0"/>
              <a:t>only</a:t>
            </a:r>
            <a:r>
              <a:rPr lang="fr-CH" dirty="0" smtClean="0"/>
              <a:t> the </a:t>
            </a:r>
            <a:r>
              <a:rPr lang="fr-CH" dirty="0" err="1" smtClean="0"/>
              <a:t>average</a:t>
            </a:r>
            <a:r>
              <a:rPr lang="fr-CH" dirty="0" smtClean="0"/>
              <a:t> </a:t>
            </a:r>
            <a:r>
              <a:rPr lang="fr-CH" dirty="0" err="1" smtClean="0"/>
              <a:t>response</a:t>
            </a:r>
            <a:r>
              <a:rPr lang="fr-CH" dirty="0" smtClean="0"/>
              <a:t> of Gammaridae </a:t>
            </a:r>
            <a:r>
              <a:rPr lang="fr-CH" dirty="0" err="1" smtClean="0"/>
              <a:t>against</a:t>
            </a:r>
            <a:r>
              <a:rPr lang="fr-CH" dirty="0" smtClean="0"/>
              <a:t> </a:t>
            </a:r>
            <a:r>
              <a:rPr lang="fr-CH" dirty="0" err="1" smtClean="0"/>
              <a:t>Temperature</a:t>
            </a:r>
            <a:r>
              <a:rPr lang="fr-CH" dirty="0" smtClean="0"/>
              <a:t>, for the </a:t>
            </a:r>
            <a:r>
              <a:rPr lang="fr-CH" dirty="0" err="1" smtClean="0"/>
              <a:t>three</a:t>
            </a:r>
            <a:r>
              <a:rPr lang="fr-CH" dirty="0" smtClean="0"/>
              <a:t> </a:t>
            </a:r>
            <a:r>
              <a:rPr lang="fr-CH" dirty="0" err="1" smtClean="0"/>
              <a:t>models</a:t>
            </a:r>
            <a:r>
              <a:rPr lang="fr-CH" dirty="0" smtClean="0"/>
              <a:t> in</a:t>
            </a:r>
            <a:r>
              <a:rPr lang="fr-CH" baseline="0" dirty="0" smtClean="0"/>
              <a:t> </a:t>
            </a:r>
            <a:r>
              <a:rPr lang="fr-CH" baseline="0" dirty="0" err="1" smtClean="0"/>
              <a:t>each</a:t>
            </a:r>
            <a:r>
              <a:rPr lang="fr-CH" baseline="0" dirty="0" smtClean="0"/>
              <a:t> scenario, </a:t>
            </a:r>
            <a:r>
              <a:rPr lang="fr-CH" baseline="0" dirty="0" err="1" smtClean="0"/>
              <a:t>with</a:t>
            </a:r>
            <a:r>
              <a:rPr lang="fr-CH" baseline="0" dirty="0" smtClean="0"/>
              <a:t> GLM in </a:t>
            </a:r>
            <a:r>
              <a:rPr lang="fr-CH" baseline="0" dirty="0" err="1" smtClean="0"/>
              <a:t>blue</a:t>
            </a:r>
            <a:r>
              <a:rPr lang="fr-CH" baseline="0" dirty="0" smtClean="0"/>
              <a:t>, GAM in green and RF in </a:t>
            </a:r>
            <a:r>
              <a:rPr lang="fr-CH" baseline="0" dirty="0" err="1" smtClean="0"/>
              <a:t>red</a:t>
            </a:r>
            <a:r>
              <a:rPr lang="fr-CH" baseline="0" dirty="0" smtClean="0"/>
              <a:t>.</a:t>
            </a:r>
          </a:p>
          <a:p>
            <a:r>
              <a:rPr lang="fr-CH" baseline="0" dirty="0" err="1" smtClean="0"/>
              <a:t>From</a:t>
            </a:r>
            <a:r>
              <a:rPr lang="fr-CH" baseline="0" dirty="0" smtClean="0"/>
              <a:t> </a:t>
            </a:r>
            <a:r>
              <a:rPr lang="fr-CH" baseline="0" dirty="0" err="1" smtClean="0"/>
              <a:t>left</a:t>
            </a:r>
            <a:r>
              <a:rPr lang="fr-CH" baseline="0" dirty="0" smtClean="0"/>
              <a:t> to right, in </a:t>
            </a:r>
            <a:r>
              <a:rPr lang="fr-CH" baseline="0" dirty="0" err="1" smtClean="0"/>
              <a:t>each</a:t>
            </a:r>
            <a:r>
              <a:rPr lang="fr-CH" baseline="0" dirty="0" smtClean="0"/>
              <a:t> panel </a:t>
            </a:r>
            <a:r>
              <a:rPr lang="fr-CH" baseline="0" dirty="0" err="1" smtClean="0"/>
              <a:t>we</a:t>
            </a:r>
            <a:r>
              <a:rPr lang="fr-CH" baseline="0" dirty="0" smtClean="0"/>
              <a:t> </a:t>
            </a:r>
            <a:r>
              <a:rPr lang="fr-CH" baseline="0" dirty="0" err="1" smtClean="0"/>
              <a:t>tested</a:t>
            </a:r>
            <a:r>
              <a:rPr lang="fr-CH" baseline="0" dirty="0" smtClean="0"/>
              <a:t> one scenario of noise due to a </a:t>
            </a:r>
            <a:r>
              <a:rPr lang="fr-CH" baseline="0" dirty="0" err="1" smtClean="0"/>
              <a:t>missing</a:t>
            </a:r>
            <a:r>
              <a:rPr lang="fr-CH" baseline="0" dirty="0" smtClean="0"/>
              <a:t> </a:t>
            </a:r>
            <a:r>
              <a:rPr lang="fr-CH" baseline="0" dirty="0" err="1" smtClean="0"/>
              <a:t>ecological</a:t>
            </a:r>
            <a:r>
              <a:rPr lang="fr-CH" baseline="0" dirty="0" smtClean="0"/>
              <a:t> </a:t>
            </a:r>
            <a:r>
              <a:rPr lang="fr-CH" baseline="0" dirty="0" err="1" smtClean="0"/>
              <a:t>process</a:t>
            </a:r>
            <a:r>
              <a:rPr lang="fr-CH" baseline="0" dirty="0" smtClean="0"/>
              <a:t> or data </a:t>
            </a:r>
            <a:r>
              <a:rPr lang="fr-CH" baseline="0" dirty="0" err="1" smtClean="0"/>
              <a:t>depreciation</a:t>
            </a:r>
            <a:r>
              <a:rPr lang="fr-CH" baseline="0" dirty="0" smtClean="0"/>
              <a:t>.</a:t>
            </a:r>
          </a:p>
          <a:p>
            <a:r>
              <a:rPr lang="fr-CH" baseline="0" dirty="0" smtClean="0"/>
              <a:t>So on the </a:t>
            </a:r>
            <a:r>
              <a:rPr lang="fr-CH" baseline="0" dirty="0" err="1" smtClean="0"/>
              <a:t>very</a:t>
            </a:r>
            <a:r>
              <a:rPr lang="fr-CH" baseline="0" dirty="0" smtClean="0"/>
              <a:t> </a:t>
            </a:r>
            <a:r>
              <a:rPr lang="fr-CH" baseline="0" dirty="0" err="1" smtClean="0"/>
              <a:t>left</a:t>
            </a:r>
            <a:r>
              <a:rPr lang="fr-CH" baseline="0" dirty="0" smtClean="0"/>
              <a:t> </a:t>
            </a:r>
            <a:r>
              <a:rPr lang="fr-CH" baseline="0" dirty="0" err="1" smtClean="0"/>
              <a:t>we</a:t>
            </a:r>
            <a:r>
              <a:rPr lang="fr-CH" baseline="0" dirty="0" smtClean="0"/>
              <a:t> have the </a:t>
            </a:r>
            <a:r>
              <a:rPr lang="fr-CH" baseline="0" dirty="0" err="1" smtClean="0"/>
              <a:t>baseline</a:t>
            </a:r>
            <a:r>
              <a:rPr lang="fr-CH" baseline="0" dirty="0" smtClean="0"/>
              <a:t> </a:t>
            </a:r>
            <a:r>
              <a:rPr lang="fr-CH" baseline="0" dirty="0" err="1" smtClean="0"/>
              <a:t>with</a:t>
            </a:r>
            <a:r>
              <a:rPr lang="fr-CH" baseline="0" dirty="0" smtClean="0"/>
              <a:t> 3000 data points, all </a:t>
            </a:r>
            <a:r>
              <a:rPr lang="fr-CH" baseline="0" dirty="0" err="1" smtClean="0"/>
              <a:t>environmental</a:t>
            </a:r>
            <a:r>
              <a:rPr lang="fr-CH" baseline="0" dirty="0" smtClean="0"/>
              <a:t> </a:t>
            </a:r>
            <a:r>
              <a:rPr lang="fr-CH" baseline="0" dirty="0" err="1" smtClean="0"/>
              <a:t>factors</a:t>
            </a:r>
            <a:r>
              <a:rPr lang="fr-CH" baseline="0" dirty="0" smtClean="0"/>
              <a:t> </a:t>
            </a:r>
            <a:r>
              <a:rPr lang="fr-CH" baseline="0" dirty="0" err="1" smtClean="0"/>
              <a:t>included</a:t>
            </a:r>
            <a:r>
              <a:rPr lang="fr-CH" baseline="0" dirty="0" smtClean="0"/>
              <a:t> and no absences due to dispersal limitation.</a:t>
            </a:r>
          </a:p>
          <a:p>
            <a:r>
              <a:rPr lang="fr-CH" baseline="0" dirty="0" err="1" smtClean="0"/>
              <a:t>Then</a:t>
            </a:r>
            <a:r>
              <a:rPr lang="fr-CH" baseline="0" dirty="0" smtClean="0"/>
              <a:t> in the </a:t>
            </a:r>
            <a:r>
              <a:rPr lang="fr-CH" baseline="0" dirty="0" err="1" smtClean="0"/>
              <a:t>midle</a:t>
            </a:r>
            <a:r>
              <a:rPr lang="fr-CH" baseline="0" dirty="0" smtClean="0"/>
              <a:t> </a:t>
            </a:r>
            <a:r>
              <a:rPr lang="fr-CH" baseline="0" dirty="0" err="1" smtClean="0"/>
              <a:t>left</a:t>
            </a:r>
            <a:r>
              <a:rPr lang="fr-CH" baseline="0" dirty="0" smtClean="0"/>
              <a:t> </a:t>
            </a:r>
            <a:r>
              <a:rPr lang="fr-CH" baseline="0" dirty="0" err="1" smtClean="0"/>
              <a:t>we</a:t>
            </a:r>
            <a:r>
              <a:rPr lang="fr-CH" baseline="0" dirty="0" smtClean="0"/>
              <a:t> plot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remove</a:t>
            </a:r>
            <a:r>
              <a:rPr lang="fr-CH" baseline="0" dirty="0" smtClean="0"/>
              <a:t> the indirect </a:t>
            </a:r>
            <a:r>
              <a:rPr lang="fr-CH" baseline="0" dirty="0" err="1" smtClean="0"/>
              <a:t>factors</a:t>
            </a:r>
            <a:endParaRPr lang="fr-CH" baseline="0" dirty="0" smtClean="0"/>
          </a:p>
          <a:p>
            <a:r>
              <a:rPr lang="fr-CH" baseline="0" dirty="0" smtClean="0"/>
              <a:t>In the </a:t>
            </a:r>
            <a:r>
              <a:rPr lang="fr-CH" baseline="0" dirty="0" err="1" smtClean="0"/>
              <a:t>midle</a:t>
            </a:r>
            <a:r>
              <a:rPr lang="fr-CH" baseline="0" dirty="0" smtClean="0"/>
              <a:t> right </a:t>
            </a:r>
            <a:r>
              <a:rPr lang="fr-CH" baseline="0" dirty="0" err="1" smtClean="0"/>
              <a:t>we</a:t>
            </a:r>
            <a:r>
              <a:rPr lang="fr-CH" baseline="0" dirty="0" smtClean="0"/>
              <a:t> </a:t>
            </a:r>
            <a:r>
              <a:rPr lang="fr-CH" baseline="0" dirty="0" err="1" smtClean="0"/>
              <a:t>reduce</a:t>
            </a:r>
            <a:r>
              <a:rPr lang="fr-CH" baseline="0" dirty="0" smtClean="0"/>
              <a:t> the </a:t>
            </a:r>
            <a:r>
              <a:rPr lang="fr-CH" baseline="0" dirty="0" err="1" smtClean="0"/>
              <a:t>dataset</a:t>
            </a:r>
            <a:r>
              <a:rPr lang="fr-CH" baseline="0" dirty="0" smtClean="0"/>
              <a:t> size to 1000 points</a:t>
            </a:r>
          </a:p>
          <a:p>
            <a:r>
              <a:rPr lang="fr-CH" baseline="0" dirty="0" smtClean="0"/>
              <a:t>And </a:t>
            </a:r>
            <a:r>
              <a:rPr lang="fr-CH" baseline="0" dirty="0" err="1" smtClean="0"/>
              <a:t>finally</a:t>
            </a:r>
            <a:r>
              <a:rPr lang="fr-CH" baseline="0" dirty="0" smtClean="0"/>
              <a:t> on the </a:t>
            </a:r>
            <a:r>
              <a:rPr lang="fr-CH" baseline="0" dirty="0" err="1" smtClean="0"/>
              <a:t>very</a:t>
            </a:r>
            <a:r>
              <a:rPr lang="fr-CH" baseline="0" dirty="0" smtClean="0"/>
              <a:t> right, </a:t>
            </a:r>
            <a:r>
              <a:rPr lang="fr-CH" baseline="0" dirty="0" err="1" smtClean="0"/>
              <a:t>we</a:t>
            </a:r>
            <a:r>
              <a:rPr lang="fr-CH" baseline="0" dirty="0" smtClean="0"/>
              <a:t> </a:t>
            </a:r>
            <a:r>
              <a:rPr lang="fr-CH" baseline="0" dirty="0" err="1" smtClean="0"/>
              <a:t>see</a:t>
            </a:r>
            <a:r>
              <a:rPr lang="fr-CH" baseline="0" dirty="0" smtClean="0"/>
              <a:t> the </a:t>
            </a:r>
            <a:r>
              <a:rPr lang="fr-CH" baseline="0" dirty="0" err="1" smtClean="0"/>
              <a:t>average</a:t>
            </a:r>
            <a:r>
              <a:rPr lang="fr-CH" baseline="0" dirty="0" smtClean="0"/>
              <a:t> </a:t>
            </a:r>
            <a:r>
              <a:rPr lang="fr-CH" baseline="0" dirty="0" err="1" smtClean="0"/>
              <a:t>response</a:t>
            </a:r>
            <a:r>
              <a:rPr lang="fr-CH" baseline="0" dirty="0" smtClean="0"/>
              <a:t> </a:t>
            </a:r>
            <a:r>
              <a:rPr lang="fr-CH" baseline="0" dirty="0" err="1" smtClean="0"/>
              <a:t>when</a:t>
            </a:r>
            <a:r>
              <a:rPr lang="fr-CH" baseline="0" dirty="0" smtClean="0"/>
              <a:t> </a:t>
            </a:r>
            <a:r>
              <a:rPr lang="fr-CH" baseline="0" dirty="0" err="1" smtClean="0"/>
              <a:t>we</a:t>
            </a:r>
            <a:r>
              <a:rPr lang="fr-CH" baseline="0" dirty="0" smtClean="0"/>
              <a:t> </a:t>
            </a:r>
            <a:r>
              <a:rPr lang="fr-CH" baseline="0" dirty="0" err="1" smtClean="0"/>
              <a:t>include</a:t>
            </a:r>
            <a:r>
              <a:rPr lang="fr-CH" baseline="0" dirty="0" smtClean="0"/>
              <a:t> absences due to dispersal limitation.</a:t>
            </a:r>
          </a:p>
          <a:p>
            <a:r>
              <a:rPr lang="fr-CH" baseline="0" dirty="0" err="1" smtClean="0"/>
              <a:t>We</a:t>
            </a:r>
            <a:r>
              <a:rPr lang="fr-CH" baseline="0" dirty="0" smtClean="0"/>
              <a:t> </a:t>
            </a:r>
            <a:r>
              <a:rPr lang="fr-CH" baseline="0" dirty="0" err="1" smtClean="0"/>
              <a:t>see</a:t>
            </a:r>
            <a:r>
              <a:rPr lang="fr-CH" baseline="0" dirty="0" smtClean="0"/>
              <a:t> </a:t>
            </a:r>
            <a:r>
              <a:rPr lang="fr-CH" baseline="0" dirty="0" err="1" smtClean="0"/>
              <a:t>that</a:t>
            </a:r>
            <a:r>
              <a:rPr lang="fr-CH" baseline="0" dirty="0" smtClean="0"/>
              <a:t> the </a:t>
            </a:r>
            <a:r>
              <a:rPr lang="fr-CH" baseline="0" dirty="0" err="1" smtClean="0"/>
              <a:t>averages</a:t>
            </a:r>
            <a:r>
              <a:rPr lang="fr-CH" baseline="0" dirty="0" smtClean="0"/>
              <a:t> </a:t>
            </a:r>
            <a:r>
              <a:rPr lang="fr-CH" baseline="0" dirty="0" err="1" smtClean="0"/>
              <a:t>responses</a:t>
            </a:r>
            <a:r>
              <a:rPr lang="fr-CH" baseline="0" dirty="0" smtClean="0"/>
              <a:t> are not </a:t>
            </a:r>
            <a:r>
              <a:rPr lang="fr-CH" baseline="0" dirty="0" err="1" smtClean="0"/>
              <a:t>too</a:t>
            </a:r>
            <a:r>
              <a:rPr lang="fr-CH" baseline="0" dirty="0" smtClean="0"/>
              <a:t> </a:t>
            </a:r>
            <a:r>
              <a:rPr lang="fr-CH" baseline="0" dirty="0" err="1" smtClean="0"/>
              <a:t>much</a:t>
            </a:r>
            <a:r>
              <a:rPr lang="fr-CH" baseline="0" dirty="0" smtClean="0"/>
              <a:t> </a:t>
            </a:r>
            <a:r>
              <a:rPr lang="fr-CH" baseline="0" dirty="0" err="1" smtClean="0"/>
              <a:t>affected</a:t>
            </a:r>
            <a:r>
              <a:rPr lang="fr-CH" baseline="0" dirty="0" smtClean="0"/>
              <a:t> by the </a:t>
            </a:r>
            <a:r>
              <a:rPr lang="fr-CH" baseline="0" dirty="0" err="1" smtClean="0"/>
              <a:t>different</a:t>
            </a:r>
            <a:r>
              <a:rPr lang="fr-CH" baseline="0" dirty="0" smtClean="0"/>
              <a:t> scenarios, </a:t>
            </a:r>
            <a:r>
              <a:rPr lang="fr-CH" baseline="0" dirty="0" err="1" smtClean="0"/>
              <a:t>except</a:t>
            </a:r>
            <a:r>
              <a:rPr lang="fr-CH" baseline="0" dirty="0" smtClean="0"/>
              <a:t> for </a:t>
            </a:r>
            <a:r>
              <a:rPr lang="fr-CH" baseline="0" dirty="0" err="1" smtClean="0"/>
              <a:t>accounting</a:t>
            </a:r>
            <a:r>
              <a:rPr lang="fr-CH" baseline="0" dirty="0" smtClean="0"/>
              <a:t> for dispersal limitation, </a:t>
            </a:r>
            <a:r>
              <a:rPr lang="fr-CH" baseline="0" dirty="0" err="1" smtClean="0"/>
              <a:t>which</a:t>
            </a:r>
            <a:r>
              <a:rPr lang="fr-CH" baseline="0" dirty="0" smtClean="0"/>
              <a:t> impacts </a:t>
            </a:r>
            <a:r>
              <a:rPr lang="fr-CH" baseline="0" dirty="0" err="1" smtClean="0"/>
              <a:t>mostly</a:t>
            </a:r>
            <a:r>
              <a:rPr lang="fr-CH" baseline="0" dirty="0" smtClean="0"/>
              <a:t> </a:t>
            </a:r>
            <a:r>
              <a:rPr lang="fr-CH" baseline="0" dirty="0" err="1" smtClean="0"/>
              <a:t>random</a:t>
            </a:r>
            <a:r>
              <a:rPr lang="fr-CH" baseline="0" dirty="0" smtClean="0"/>
              <a:t> </a:t>
            </a:r>
            <a:r>
              <a:rPr lang="fr-CH" baseline="0" dirty="0" err="1" smtClean="0"/>
              <a:t>forest</a:t>
            </a:r>
            <a:r>
              <a:rPr lang="fr-CH" baseline="0" dirty="0" smtClean="0"/>
              <a:t>.</a:t>
            </a:r>
            <a:endParaRPr lang="en-US" dirty="0"/>
          </a:p>
        </p:txBody>
      </p:sp>
      <p:sp>
        <p:nvSpPr>
          <p:cNvPr id="4" name="Slide Number Placeholder 3"/>
          <p:cNvSpPr>
            <a:spLocks noGrp="1"/>
          </p:cNvSpPr>
          <p:nvPr>
            <p:ph type="sldNum" sz="quarter" idx="10"/>
          </p:nvPr>
        </p:nvSpPr>
        <p:spPr/>
        <p:txBody>
          <a:bodyPr/>
          <a:lstStyle/>
          <a:p>
            <a:fld id="{3F601A95-DEAA-4513-A0CB-94AB809C9DCF}" type="slidenum">
              <a:rPr lang="en-US" smtClean="0"/>
              <a:t>18</a:t>
            </a:fld>
            <a:endParaRPr lang="en-US"/>
          </a:p>
        </p:txBody>
      </p:sp>
    </p:spTree>
    <p:extLst>
      <p:ext uri="{BB962C8B-B14F-4D97-AF65-F5344CB8AC3E}">
        <p14:creationId xmlns:p14="http://schemas.microsoft.com/office/powerpoint/2010/main" val="195982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014903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21077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815958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0D133-1E25-4587-947C-F546FFDA3FB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56007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10D133-1E25-4587-947C-F546FFDA3FB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44624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0D133-1E25-4587-947C-F546FFDA3FB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73845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0D133-1E25-4587-947C-F546FFDA3FBF}" type="datetimeFigureOut">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9018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0D133-1E25-4587-947C-F546FFDA3FBF}" type="datetimeFigureOut">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98883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0D133-1E25-4587-947C-F546FFDA3FBF}" type="datetimeFigureOut">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3374023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171903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10D133-1E25-4587-947C-F546FFDA3FBF}" type="datetimeFigureOut">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7BD16F-7174-485C-85F1-AA34875B0561}" type="slidenum">
              <a:rPr lang="en-US" smtClean="0"/>
              <a:t>‹#›</a:t>
            </a:fld>
            <a:endParaRPr lang="en-US"/>
          </a:p>
        </p:txBody>
      </p:sp>
    </p:spTree>
    <p:extLst>
      <p:ext uri="{BB962C8B-B14F-4D97-AF65-F5344CB8AC3E}">
        <p14:creationId xmlns:p14="http://schemas.microsoft.com/office/powerpoint/2010/main" val="208791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0D133-1E25-4587-947C-F546FFDA3FBF}" type="datetimeFigureOut">
              <a:rPr lang="en-US" smtClean="0"/>
              <a:t>8/21/2024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BD16F-7174-485C-85F1-AA34875B0561}" type="slidenum">
              <a:rPr lang="en-US" smtClean="0"/>
              <a:t>‹#›</a:t>
            </a:fld>
            <a:endParaRPr lang="en-US"/>
          </a:p>
        </p:txBody>
      </p:sp>
    </p:spTree>
    <p:extLst>
      <p:ext uri="{BB962C8B-B14F-4D97-AF65-F5344CB8AC3E}">
        <p14:creationId xmlns:p14="http://schemas.microsoft.com/office/powerpoint/2010/main" val="3189026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r-CH" dirty="0" err="1" smtClean="0"/>
              <a:t>Summary</a:t>
            </a:r>
            <a:r>
              <a:rPr lang="fr-CH" dirty="0" smtClean="0"/>
              <a:t> Project</a:t>
            </a:r>
            <a:br>
              <a:rPr lang="fr-CH" dirty="0" smtClean="0"/>
            </a:br>
            <a:r>
              <a:rPr lang="fr-CH" dirty="0" err="1" smtClean="0"/>
              <a:t>Artificial</a:t>
            </a:r>
            <a:r>
              <a:rPr lang="fr-CH" dirty="0" smtClean="0"/>
              <a:t> Data </a:t>
            </a:r>
            <a:r>
              <a:rPr lang="fr-CH" dirty="0" err="1" smtClean="0"/>
              <a:t>Streambugs</a:t>
            </a:r>
            <a:r>
              <a:rPr lang="fr-CH" dirty="0" smtClean="0"/>
              <a:t> </a:t>
            </a:r>
            <a:r>
              <a:rPr lang="fr-CH" dirty="0" err="1" smtClean="0"/>
              <a:t>SDMs</a:t>
            </a:r>
            <a:endParaRPr lang="en-US" dirty="0"/>
          </a:p>
        </p:txBody>
      </p:sp>
      <p:sp>
        <p:nvSpPr>
          <p:cNvPr id="3" name="Subtitle 2"/>
          <p:cNvSpPr>
            <a:spLocks noGrp="1"/>
          </p:cNvSpPr>
          <p:nvPr>
            <p:ph type="subTitle" idx="1"/>
          </p:nvPr>
        </p:nvSpPr>
        <p:spPr/>
        <p:txBody>
          <a:bodyPr/>
          <a:lstStyle/>
          <a:p>
            <a:r>
              <a:rPr lang="fr-CH" dirty="0" smtClean="0"/>
              <a:t>July – Emma, </a:t>
            </a:r>
            <a:r>
              <a:rPr lang="fr-CH" dirty="0" err="1" smtClean="0"/>
              <a:t>Nele</a:t>
            </a:r>
            <a:r>
              <a:rPr lang="fr-CH" dirty="0" smtClean="0"/>
              <a:t>, Andreas</a:t>
            </a:r>
            <a:endParaRPr lang="en-US" dirty="0"/>
          </a:p>
        </p:txBody>
      </p:sp>
    </p:spTree>
    <p:extLst>
      <p:ext uri="{BB962C8B-B14F-4D97-AF65-F5344CB8AC3E}">
        <p14:creationId xmlns:p14="http://schemas.microsoft.com/office/powerpoint/2010/main" val="236141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SDMs challenges</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p:txBody>
          <a:bodyPr/>
          <a:lstStyle/>
          <a:p>
            <a:pPr>
              <a:spcAft>
                <a:spcPts val="1200"/>
              </a:spcAft>
            </a:pPr>
            <a:r>
              <a:rPr lang="en-US" dirty="0">
                <a:latin typeface="Leelawadee UI Semilight" panose="020B0402040204020203" pitchFamily="34" charset="-34"/>
                <a:cs typeface="Leelawadee UI Semilight" panose="020B0402040204020203" pitchFamily="34" charset="-34"/>
              </a:rPr>
              <a:t>SDMs are not intended to capture ecological processes like </a:t>
            </a:r>
            <a:br>
              <a:rPr lang="en-US" dirty="0">
                <a:latin typeface="Leelawadee UI Semilight" panose="020B0402040204020203" pitchFamily="34" charset="-34"/>
                <a:cs typeface="Leelawadee UI Semilight" panose="020B0402040204020203" pitchFamily="34" charset="-34"/>
              </a:rPr>
            </a:br>
            <a:r>
              <a:rPr lang="en-US" dirty="0">
                <a:latin typeface="Leelawadee UI Semilight" panose="020B0402040204020203" pitchFamily="34" charset="-34"/>
                <a:cs typeface="Leelawadee UI Semilight" panose="020B0402040204020203" pitchFamily="34" charset="-34"/>
              </a:rPr>
              <a:t>biotic interactions or dispersal limitation</a:t>
            </a:r>
            <a:r>
              <a:rPr lang="en-US" dirty="0" smtClean="0">
                <a:latin typeface="Leelawadee UI Semilight" panose="020B0402040204020203" pitchFamily="34" charset="-34"/>
                <a:cs typeface="Leelawadee UI Semilight" panose="020B0402040204020203" pitchFamily="34" charset="-34"/>
              </a:rPr>
              <a:t>.</a:t>
            </a:r>
          </a:p>
          <a:p>
            <a:pPr>
              <a:spcAft>
                <a:spcPts val="1200"/>
              </a:spcAft>
            </a:pPr>
            <a:r>
              <a:rPr lang="en-US" dirty="0" smtClean="0">
                <a:latin typeface="Leelawadee UI Semilight" panose="020B0402040204020203" pitchFamily="34" charset="-34"/>
                <a:cs typeface="Leelawadee UI Semilight" panose="020B0402040204020203" pitchFamily="34" charset="-34"/>
              </a:rPr>
              <a:t>Ecological </a:t>
            </a:r>
            <a:r>
              <a:rPr lang="en-US" dirty="0">
                <a:latin typeface="Leelawadee UI Semilight" panose="020B0402040204020203" pitchFamily="34" charset="-34"/>
                <a:cs typeface="Leelawadee UI Semilight" panose="020B0402040204020203" pitchFamily="34" charset="-34"/>
              </a:rPr>
              <a:t>datasets are incomplete and prone to different sources of noise (e.g., measurements, </a:t>
            </a:r>
            <a:r>
              <a:rPr lang="en-US" dirty="0" smtClean="0">
                <a:latin typeface="Leelawadee UI Semilight" panose="020B0402040204020203" pitchFamily="34" charset="-34"/>
                <a:cs typeface="Leelawadee UI Semilight" panose="020B0402040204020203" pitchFamily="34" charset="-34"/>
              </a:rPr>
              <a:t>misdetection).</a:t>
            </a:r>
            <a:endParaRPr lang="en-US" dirty="0">
              <a:latin typeface="Leelawadee UI Semilight" panose="020B0402040204020203" pitchFamily="34" charset="-34"/>
              <a:cs typeface="Leelawadee UI Semilight" panose="020B0402040204020203" pitchFamily="34" charset="-34"/>
            </a:endParaRPr>
          </a:p>
          <a:p>
            <a:pPr>
              <a:spcAft>
                <a:spcPts val="1200"/>
              </a:spcAft>
            </a:pPr>
            <a:r>
              <a:rPr lang="en-US" dirty="0" smtClean="0">
                <a:latin typeface="Leelawadee UI Semilight" panose="020B0402040204020203" pitchFamily="34" charset="-34"/>
                <a:cs typeface="Leelawadee UI Semilight" panose="020B0402040204020203" pitchFamily="34" charset="-34"/>
              </a:rPr>
              <a:t>SDMs can do </a:t>
            </a:r>
            <a:r>
              <a:rPr lang="en-US" dirty="0">
                <a:latin typeface="Leelawadee UI Semilight" panose="020B0402040204020203" pitchFamily="34" charset="-34"/>
                <a:cs typeface="Leelawadee UI Semilight" panose="020B0402040204020203" pitchFamily="34" charset="-34"/>
              </a:rPr>
              <a:t>overfitting </a:t>
            </a:r>
            <a:r>
              <a:rPr lang="en-US" dirty="0" smtClean="0">
                <a:latin typeface="Leelawadee UI Semilight" panose="020B0402040204020203" pitchFamily="34" charset="-34"/>
                <a:cs typeface="Leelawadee UI Semilight" panose="020B0402040204020203" pitchFamily="34" charset="-34"/>
              </a:rPr>
              <a:t>to </a:t>
            </a:r>
            <a:r>
              <a:rPr lang="en-US" dirty="0">
                <a:latin typeface="Leelawadee UI Semilight" panose="020B0402040204020203" pitchFamily="34" charset="-34"/>
                <a:cs typeface="Leelawadee UI Semilight" panose="020B0402040204020203" pitchFamily="34" charset="-34"/>
              </a:rPr>
              <a:t>noise in the </a:t>
            </a:r>
            <a:r>
              <a:rPr lang="en-US" dirty="0" smtClean="0">
                <a:latin typeface="Leelawadee UI Semilight" panose="020B0402040204020203" pitchFamily="34" charset="-34"/>
                <a:cs typeface="Leelawadee UI Semilight" panose="020B0402040204020203" pitchFamily="34" charset="-34"/>
              </a:rPr>
              <a:t>data.</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10</a:t>
            </a:fld>
            <a:endParaRPr lang="en-US">
              <a:latin typeface="Leelawadee UI Semilight" panose="020B0402040204020203" pitchFamily="34" charset="-34"/>
              <a:cs typeface="Leelawadee UI Semilight" panose="020B0402040204020203" pitchFamily="34" charset="-34"/>
            </a:endParaRPr>
          </a:p>
        </p:txBody>
      </p:sp>
      <p:sp>
        <p:nvSpPr>
          <p:cNvPr id="7" name="TextBox 6"/>
          <p:cNvSpPr txBox="1"/>
          <p:nvPr/>
        </p:nvSpPr>
        <p:spPr>
          <a:xfrm>
            <a:off x="1024467" y="4836318"/>
            <a:ext cx="10143066" cy="1702594"/>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800" dirty="0" smtClean="0">
                <a:latin typeface="Leelawadee UI Semilight" panose="020B0402040204020203" pitchFamily="34" charset="-34"/>
                <a:cs typeface="Leelawadee UI Semilight" panose="020B0402040204020203" pitchFamily="34" charset="-34"/>
              </a:rPr>
              <a:t>All of this impact models results, predictions and interpretability</a:t>
            </a:r>
            <a:r>
              <a:rPr lang="fr-CH" sz="2800" dirty="0" smtClean="0">
                <a:latin typeface="Leelawadee UI Semilight" panose="020B0402040204020203" pitchFamily="34" charset="-34"/>
                <a:cs typeface="Leelawadee UI Semilight" panose="020B0402040204020203" pitchFamily="34" charset="-34"/>
              </a:rPr>
              <a:t>.</a:t>
            </a:r>
            <a:endParaRPr lang="en-US" sz="2800" dirty="0" smtClean="0">
              <a:latin typeface="Leelawadee UI Semilight" panose="020B0402040204020203" pitchFamily="34" charset="-34"/>
              <a:cs typeface="Leelawadee UI Semilight" panose="020B0402040204020203" pitchFamily="34" charset="-34"/>
            </a:endParaRPr>
          </a:p>
          <a:p>
            <a:pPr algn="ctr">
              <a:spcAft>
                <a:spcPts val="1200"/>
              </a:spcAft>
            </a:pPr>
            <a:r>
              <a:rPr lang="en-US" sz="2800" dirty="0" smtClean="0">
                <a:latin typeface="Leelawadee UI Semilight" panose="020B0402040204020203" pitchFamily="34" charset="-34"/>
                <a:cs typeface="Leelawadee UI Semilight" panose="020B0402040204020203" pitchFamily="34" charset="-34"/>
              </a:rPr>
              <a:t>We </a:t>
            </a:r>
            <a:r>
              <a:rPr lang="en-US" sz="2800" dirty="0">
                <a:latin typeface="Leelawadee UI Semilight" panose="020B0402040204020203" pitchFamily="34" charset="-34"/>
                <a:cs typeface="Leelawadee UI Semilight" panose="020B0402040204020203" pitchFamily="34" charset="-34"/>
              </a:rPr>
              <a:t>cannot determine which response shape is accurate </a:t>
            </a:r>
            <a:r>
              <a:rPr lang="en-US" sz="2800" dirty="0" smtClean="0">
                <a:latin typeface="Leelawadee UI Semilight" panose="020B0402040204020203" pitchFamily="34" charset="-34"/>
                <a:cs typeface="Leelawadee UI Semilight" panose="020B0402040204020203" pitchFamily="34" charset="-34"/>
              </a:rPr>
              <a:t/>
            </a:r>
            <a:br>
              <a:rPr lang="en-US" sz="2800" dirty="0" smtClean="0">
                <a:latin typeface="Leelawadee UI Semilight" panose="020B0402040204020203" pitchFamily="34" charset="-34"/>
                <a:cs typeface="Leelawadee UI Semilight" panose="020B0402040204020203" pitchFamily="34" charset="-34"/>
              </a:rPr>
            </a:br>
            <a:r>
              <a:rPr lang="en-US" sz="2800" dirty="0" smtClean="0">
                <a:latin typeface="Leelawadee UI Semilight" panose="020B0402040204020203" pitchFamily="34" charset="-34"/>
                <a:cs typeface="Leelawadee UI Semilight" panose="020B0402040204020203" pitchFamily="34" charset="-34"/>
              </a:rPr>
              <a:t>because </a:t>
            </a:r>
            <a:r>
              <a:rPr lang="en-US" sz="2800" dirty="0">
                <a:latin typeface="Leelawadee UI Semilight" panose="020B0402040204020203" pitchFamily="34" charset="-34"/>
                <a:cs typeface="Leelawadee UI Semilight" panose="020B0402040204020203" pitchFamily="34" charset="-34"/>
              </a:rPr>
              <a:t>we don’t know the ground truth.</a:t>
            </a:r>
          </a:p>
        </p:txBody>
      </p:sp>
    </p:spTree>
    <p:extLst>
      <p:ext uri="{BB962C8B-B14F-4D97-AF65-F5344CB8AC3E}">
        <p14:creationId xmlns:p14="http://schemas.microsoft.com/office/powerpoint/2010/main" val="335099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Workflow of the study</a:t>
            </a:r>
            <a:endParaRPr lang="en-US" dirty="0">
              <a:latin typeface="Leelawadee UI Semilight" panose="020B0402040204020203" pitchFamily="34" charset="-34"/>
              <a:cs typeface="Leelawadee UI Semilight" panose="020B0402040204020203" pitchFamily="34" charset="-34"/>
            </a:endParaRPr>
          </a:p>
        </p:txBody>
      </p:sp>
      <p:sp>
        <p:nvSpPr>
          <p:cNvPr id="4" name="Slide Number Placeholder 3"/>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11</a:t>
            </a:fld>
            <a:endParaRPr lang="en-US" dirty="0">
              <a:latin typeface="Leelawadee UI Semilight" panose="020B0402040204020203" pitchFamily="34" charset="-34"/>
              <a:cs typeface="Leelawadee UI Semilight" panose="020B0402040204020203" pitchFamily="34" charset="-34"/>
            </a:endParaRPr>
          </a:p>
        </p:txBody>
      </p:sp>
      <p:grpSp>
        <p:nvGrpSpPr>
          <p:cNvPr id="6" name="Group 5"/>
          <p:cNvGrpSpPr/>
          <p:nvPr/>
        </p:nvGrpSpPr>
        <p:grpSpPr>
          <a:xfrm>
            <a:off x="3415504" y="1690688"/>
            <a:ext cx="7938296" cy="1907393"/>
            <a:chOff x="2418279" y="5267457"/>
            <a:chExt cx="7938296" cy="982255"/>
          </a:xfrm>
        </p:grpSpPr>
        <p:sp>
          <p:nvSpPr>
            <p:cNvPr id="9" name="Rounded Rectangle 8"/>
            <p:cNvSpPr/>
            <p:nvPr/>
          </p:nvSpPr>
          <p:spPr>
            <a:xfrm>
              <a:off x="2418279" y="5267457"/>
              <a:ext cx="2468880"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Rounded Rectangle 9"/>
            <p:cNvSpPr/>
            <p:nvPr/>
          </p:nvSpPr>
          <p:spPr>
            <a:xfrm>
              <a:off x="7887695" y="5267457"/>
              <a:ext cx="2468880" cy="918007"/>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Right Arrow 10"/>
            <p:cNvSpPr/>
            <p:nvPr/>
          </p:nvSpPr>
          <p:spPr>
            <a:xfrm>
              <a:off x="5198707" y="5267457"/>
              <a:ext cx="2377440" cy="918007"/>
            </a:xfrm>
            <a:prstGeom prst="rightArrow">
              <a:avLst>
                <a:gd name="adj1" fmla="val 63679"/>
                <a:gd name="adj2" fmla="val 28704"/>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TextBox 11"/>
            <p:cNvSpPr txBox="1"/>
            <p:nvPr/>
          </p:nvSpPr>
          <p:spPr>
            <a:xfrm flipH="1">
              <a:off x="2576429" y="5310975"/>
              <a:ext cx="2152579" cy="918238"/>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w</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ater temperature</a:t>
              </a:r>
            </a:p>
            <a:p>
              <a:pPr marL="174625" indent="-174625">
                <a:buFont typeface="Arial" panose="020B0604020202020204" pitchFamily="34" charset="0"/>
                <a:buChar char="•"/>
              </a:pPr>
              <a:r>
                <a:rPr lang="en-US" sz="1400" dirty="0">
                  <a:solidFill>
                    <a:schemeClr val="accent2">
                      <a:lumMod val="50000"/>
                    </a:schemeClr>
                  </a:solidFill>
                  <a:latin typeface="Leelawadee UI Semilight" panose="020B0402040204020203" pitchFamily="34" charset="-34"/>
                  <a:cs typeface="Leelawadee UI Semilight" panose="020B0402040204020203" pitchFamily="34" charset="-34"/>
                </a:rPr>
                <a:t>f</a:t>
              </a:r>
              <a:r>
                <a:rPr lang="en-US"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low velocity</a:t>
              </a:r>
            </a:p>
            <a:p>
              <a:pPr marL="174625" indent="-174625">
                <a:buFont typeface="Arial" panose="020B0604020202020204" pitchFamily="34" charset="0"/>
                <a:buChar char="•"/>
              </a:pPr>
              <a:r>
                <a:rPr lang="fr-CH" sz="1400" dirty="0">
                  <a:solidFill>
                    <a:schemeClr val="accent2">
                      <a:lumMod val="50000"/>
                    </a:schemeClr>
                  </a:solidFill>
                  <a:latin typeface="Leelawadee UI Semilight" panose="020B0402040204020203" pitchFamily="34" charset="-34"/>
                  <a:cs typeface="Leelawadee UI Semilight" panose="020B0402040204020203" pitchFamily="34" charset="-34"/>
                </a:rPr>
                <a:t>p</a:t>
              </a: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esticide input</a:t>
              </a:r>
            </a:p>
            <a:p>
              <a:pPr marL="174625" indent="-174625">
                <a:buFont typeface="Arial" panose="020B0604020202020204" pitchFamily="34" charset="0"/>
                <a:buChar char="•"/>
              </a:pPr>
              <a:r>
                <a:rPr lang="fr-CH" sz="1400" dirty="0" smtClean="0">
                  <a:solidFill>
                    <a:schemeClr val="accent2">
                      <a:lumMod val="50000"/>
                    </a:schemeClr>
                  </a:solidFill>
                  <a:latin typeface="Leelawadee UI Semilight" panose="020B0402040204020203" pitchFamily="34" charset="-34"/>
                  <a:cs typeface="Leelawadee UI Semilight" panose="020B0402040204020203" pitchFamily="34" charset="-34"/>
                </a:rPr>
                <a:t>…</a:t>
              </a:r>
              <a:endParaRPr lang="en-US" sz="14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13" name="TextBox 12"/>
            <p:cNvSpPr txBox="1"/>
            <p:nvPr/>
          </p:nvSpPr>
          <p:spPr>
            <a:xfrm flipH="1">
              <a:off x="8121639" y="5314582"/>
              <a:ext cx="1982615" cy="93513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presence/absence</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freshwater macroinvertebrates</a:t>
              </a:r>
            </a:p>
            <a:p>
              <a:pPr marL="174625" indent="-174625">
                <a:buFont typeface="Arial" panose="020B0604020202020204" pitchFamily="34" charset="0"/>
                <a:buChar char="•"/>
              </a:pPr>
              <a:r>
                <a:rPr lang="en-US" sz="14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genus, family level</a:t>
              </a:r>
            </a:p>
            <a:p>
              <a:pPr marL="174625" indent="-174625">
                <a:buFont typeface="Arial" panose="020B0604020202020204" pitchFamily="34" charset="0"/>
                <a:buChar char="•"/>
              </a:pPr>
              <a:endParaRPr lang="en-US" sz="14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4" name="TextBox 13"/>
            <p:cNvSpPr txBox="1"/>
            <p:nvPr/>
          </p:nvSpPr>
          <p:spPr>
            <a:xfrm flipH="1">
              <a:off x="5198706" y="5436198"/>
              <a:ext cx="2081293" cy="673610"/>
            </a:xfrm>
            <a:prstGeom prst="rect">
              <a:avLst/>
            </a:prstGeom>
            <a:noFill/>
          </p:spPr>
          <p:txBody>
            <a:bodyPr wrap="square" rtlCol="0">
              <a:spAutoFit/>
            </a:bodyPr>
            <a:lstStyle/>
            <a:p>
              <a:pPr>
                <a:spcAft>
                  <a:spcPts val="600"/>
                </a:spcAft>
              </a:pPr>
              <a:r>
                <a:rPr lang="fr-CH" sz="1600" dirty="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     </a:t>
              </a:r>
              <a:r>
                <a:rPr lang="fr-CH" sz="1600" i="1" dirty="0" smtClean="0">
                  <a:solidFill>
                    <a:schemeClr val="accent4">
                      <a:lumMod val="75000"/>
                    </a:schemeClr>
                  </a:solidFill>
                  <a:latin typeface="Leelawadee UI Semilight" panose="020B0402040204020203" pitchFamily="34" charset="-34"/>
                  <a:cs typeface="Leelawadee UI Semilight" panose="020B0402040204020203" pitchFamily="34" charset="-34"/>
                </a:rPr>
                <a:t>Streambugs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mechanistic model</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food web interactions</a:t>
              </a:r>
            </a:p>
            <a:p>
              <a:pPr marL="174625" indent="-174625">
                <a:buFont typeface="Arial" panose="020B0604020202020204" pitchFamily="34" charset="0"/>
                <a:buChar char="•"/>
              </a:pPr>
              <a:r>
                <a:rPr lang="en-US"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dispersal limitation</a:t>
              </a:r>
            </a:p>
            <a:p>
              <a:pPr algn="ct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24" name="Group 23"/>
          <p:cNvGrpSpPr/>
          <p:nvPr/>
        </p:nvGrpSpPr>
        <p:grpSpPr>
          <a:xfrm>
            <a:off x="3415504" y="4862946"/>
            <a:ext cx="7938296" cy="1453602"/>
            <a:chOff x="2418279" y="5393604"/>
            <a:chExt cx="7938296" cy="791860"/>
          </a:xfrm>
        </p:grpSpPr>
        <p:sp>
          <p:nvSpPr>
            <p:cNvPr id="25" name="Rounded Rectangle 24"/>
            <p:cNvSpPr/>
            <p:nvPr/>
          </p:nvSpPr>
          <p:spPr>
            <a:xfrm>
              <a:off x="2418279" y="5393604"/>
              <a:ext cx="2468880" cy="788252"/>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Rounded Rectangle 25"/>
            <p:cNvSpPr/>
            <p:nvPr/>
          </p:nvSpPr>
          <p:spPr>
            <a:xfrm>
              <a:off x="7887695" y="5393605"/>
              <a:ext cx="2468880" cy="791859"/>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7" name="Right Arrow 26"/>
            <p:cNvSpPr/>
            <p:nvPr/>
          </p:nvSpPr>
          <p:spPr>
            <a:xfrm>
              <a:off x="5198707" y="5393605"/>
              <a:ext cx="2377440" cy="791859"/>
            </a:xfrm>
            <a:prstGeom prst="rightArrow">
              <a:avLst>
                <a:gd name="adj1" fmla="val 63679"/>
                <a:gd name="adj2" fmla="val 35648"/>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2576429" y="5637158"/>
              <a:ext cx="2152579" cy="301143"/>
            </a:xfrm>
            <a:prstGeom prst="rect">
              <a:avLst/>
            </a:prstGeom>
            <a:noFill/>
          </p:spPr>
          <p:txBody>
            <a:bodyPr wrap="square" rtlCol="0">
              <a:spAutoFit/>
            </a:bodyPr>
            <a:lstStyle/>
            <a:p>
              <a:pPr algn="ctr">
                <a:spcAft>
                  <a:spcPts val="1200"/>
                </a:spcAft>
              </a:pP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p>
          </p:txBody>
        </p:sp>
        <p:sp>
          <p:nvSpPr>
            <p:cNvPr id="29" name="TextBox 28"/>
            <p:cNvSpPr txBox="1"/>
            <p:nvPr/>
          </p:nvSpPr>
          <p:spPr>
            <a:xfrm flipH="1">
              <a:off x="8140016" y="5638963"/>
              <a:ext cx="1964238" cy="318560"/>
            </a:xfrm>
            <a:prstGeom prst="rect">
              <a:avLst/>
            </a:prstGeom>
            <a:noFill/>
          </p:spPr>
          <p:txBody>
            <a:bodyPr wrap="square" rtlCol="0">
              <a:spAutoFit/>
            </a:bodyPr>
            <a:lstStyle/>
            <a:p>
              <a:pPr algn="ctr">
                <a:spcAft>
                  <a:spcPts val="1200"/>
                </a:spcAft>
              </a:pP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a:t>
              </a:r>
            </a:p>
          </p:txBody>
        </p:sp>
        <p:sp>
          <p:nvSpPr>
            <p:cNvPr id="30" name="TextBox 29"/>
            <p:cNvSpPr txBox="1"/>
            <p:nvPr/>
          </p:nvSpPr>
          <p:spPr>
            <a:xfrm flipH="1">
              <a:off x="5198707" y="5552404"/>
              <a:ext cx="1991955" cy="477841"/>
            </a:xfrm>
            <a:prstGeom prst="rect">
              <a:avLst/>
            </a:prstGeom>
            <a:noFill/>
          </p:spPr>
          <p:txBody>
            <a:bodyPr wrap="square" rtlCol="0">
              <a:spAutoFit/>
            </a:bodyPr>
            <a:lstStyle/>
            <a:p>
              <a:pPr algn="ctr">
                <a:spcAft>
                  <a:spcPts val="600"/>
                </a:spcAft>
              </a:pP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p>
            <a:p>
              <a:pPr algn="ctr">
                <a:spcAft>
                  <a:spcPts val="600"/>
                </a:spcAft>
              </a:pPr>
              <a:r>
                <a:rPr lang="fr-CH" sz="1400" dirty="0" smtClean="0">
                  <a:solidFill>
                    <a:schemeClr val="accent4">
                      <a:lumMod val="75000"/>
                    </a:schemeClr>
                  </a:solidFill>
                  <a:latin typeface="Leelawadee UI Semilight" panose="020B0402040204020203" pitchFamily="34" charset="-34"/>
                  <a:cs typeface="Leelawadee UI Semilight" panose="020B0402040204020203" pitchFamily="34" charset="-34"/>
                </a:rPr>
                <a:t>GLM, GAM, RF</a:t>
              </a:r>
              <a:endParaRPr lang="en-US" sz="12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sp>
        <p:nvSpPr>
          <p:cNvPr id="31" name="TextBox 30"/>
          <p:cNvSpPr txBox="1"/>
          <p:nvPr/>
        </p:nvSpPr>
        <p:spPr>
          <a:xfrm>
            <a:off x="688494" y="2018358"/>
            <a:ext cx="2515483" cy="4247317"/>
          </a:xfrm>
          <a:prstGeom prst="rect">
            <a:avLst/>
          </a:prstGeom>
          <a:noFill/>
        </p:spPr>
        <p:txBody>
          <a:bodyPr wrap="square" rtlCol="0">
            <a:spAutoFit/>
          </a:bodyPr>
          <a:lstStyle/>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Produce an artificial realistic dataset with a complex model</a:t>
            </a: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Apply different scenarios</a:t>
            </a:r>
          </a:p>
          <a:p>
            <a:pPr marL="231775" indent="-231775">
              <a:buFont typeface="+mj-lt"/>
              <a:buAutoNum type="arabicPeriod"/>
            </a:pPr>
            <a:endParaRPr lang="fr-CH" dirty="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fr-CH"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endParaRPr lang="en-US" dirty="0" smtClean="0">
              <a:latin typeface="Leelawadee UI Semilight" panose="020B0402040204020203" pitchFamily="34" charset="-34"/>
              <a:cs typeface="Leelawadee UI Semilight" panose="020B0402040204020203" pitchFamily="34" charset="-34"/>
            </a:endParaRPr>
          </a:p>
          <a:p>
            <a:pPr marL="231775" indent="-231775">
              <a:buFont typeface="+mj-lt"/>
              <a:buAutoNum type="arabicPeriod"/>
            </a:pPr>
            <a:r>
              <a:rPr lang="en-US" dirty="0" smtClean="0">
                <a:latin typeface="Leelawadee UI Semilight" panose="020B0402040204020203" pitchFamily="34" charset="-34"/>
                <a:cs typeface="Leelawadee UI Semilight" panose="020B0402040204020203" pitchFamily="34" charset="-34"/>
              </a:rPr>
              <a:t>Train 3 SDMs and compare their response shapes with the artificial “truth”</a:t>
            </a:r>
            <a:endParaRPr lang="en-US" dirty="0">
              <a:latin typeface="Leelawadee UI Semilight" panose="020B0402040204020203" pitchFamily="34" charset="-34"/>
              <a:cs typeface="Leelawadee UI Semilight" panose="020B0402040204020203" pitchFamily="34" charset="-34"/>
            </a:endParaRPr>
          </a:p>
        </p:txBody>
      </p:sp>
      <p:grpSp>
        <p:nvGrpSpPr>
          <p:cNvPr id="39" name="Group 38"/>
          <p:cNvGrpSpPr/>
          <p:nvPr/>
        </p:nvGrpSpPr>
        <p:grpSpPr>
          <a:xfrm>
            <a:off x="3649447" y="3621348"/>
            <a:ext cx="7470409" cy="1115004"/>
            <a:chOff x="3649447" y="3621348"/>
            <a:chExt cx="7470409" cy="1115004"/>
          </a:xfrm>
        </p:grpSpPr>
        <p:grpSp>
          <p:nvGrpSpPr>
            <p:cNvPr id="35" name="Group 34"/>
            <p:cNvGrpSpPr/>
            <p:nvPr/>
          </p:nvGrpSpPr>
          <p:grpSpPr>
            <a:xfrm>
              <a:off x="3649447" y="3634503"/>
              <a:ext cx="2000992" cy="1101849"/>
              <a:chOff x="3649447" y="3634503"/>
              <a:chExt cx="2000992" cy="1101849"/>
            </a:xfrm>
          </p:grpSpPr>
          <p:sp>
            <p:nvSpPr>
              <p:cNvPr id="32" name="Right Arrow 31"/>
              <p:cNvSpPr/>
              <p:nvPr/>
            </p:nvSpPr>
            <p:spPr>
              <a:xfrm rot="5400000">
                <a:off x="4103157" y="3189070"/>
                <a:ext cx="1093572" cy="2000992"/>
              </a:xfrm>
              <a:prstGeom prst="rightArrow">
                <a:avLst>
                  <a:gd name="adj1" fmla="val 66688"/>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flipH="1">
                <a:off x="4028842" y="3634503"/>
                <a:ext cx="1318678" cy="954107"/>
              </a:xfrm>
              <a:prstGeom prst="rect">
                <a:avLst/>
              </a:prstGeom>
              <a:noFill/>
            </p:spPr>
            <p:txBody>
              <a:bodyPr wrap="square" rtlCol="0">
                <a:spAutoFit/>
              </a:bodyPr>
              <a:lstStyle/>
              <a:p>
                <a:pPr marL="174625" indent="-174625">
                  <a:buFont typeface="Arial" panose="020B0604020202020204" pitchFamily="34" charset="0"/>
                  <a:buChar char="•"/>
                </a:pPr>
                <a:r>
                  <a:rPr lang="en-US" sz="1400" dirty="0">
                    <a:solidFill>
                      <a:schemeClr val="bg2">
                        <a:lumMod val="50000"/>
                      </a:schemeClr>
                    </a:solidFill>
                    <a:latin typeface="Leelawadee UI Semilight" panose="020B0402040204020203" pitchFamily="34" charset="-34"/>
                    <a:cs typeface="Leelawadee UI Semilight" panose="020B0402040204020203" pitchFamily="34" charset="-34"/>
                  </a:rPr>
                  <a:t>r</a:t>
                </a: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educe dataset size</a:t>
                </a:r>
              </a:p>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noise on predictor</a:t>
                </a:r>
                <a:endParaRPr lang="en-US" sz="1400"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nvGrpSpPr>
            <p:cNvPr id="36" name="Group 35"/>
            <p:cNvGrpSpPr/>
            <p:nvPr/>
          </p:nvGrpSpPr>
          <p:grpSpPr>
            <a:xfrm>
              <a:off x="9118864" y="3621348"/>
              <a:ext cx="2000992" cy="1093572"/>
              <a:chOff x="3649447" y="3642780"/>
              <a:chExt cx="2000992" cy="1093572"/>
            </a:xfrm>
          </p:grpSpPr>
          <p:sp>
            <p:nvSpPr>
              <p:cNvPr id="37" name="Right Arrow 36"/>
              <p:cNvSpPr/>
              <p:nvPr/>
            </p:nvSpPr>
            <p:spPr>
              <a:xfrm rot="5400000">
                <a:off x="4103157" y="3189070"/>
                <a:ext cx="1093572" cy="2000992"/>
              </a:xfrm>
              <a:prstGeom prst="rightArrow">
                <a:avLst>
                  <a:gd name="adj1" fmla="val 67985"/>
                  <a:gd name="adj2" fmla="val 37689"/>
                </a:avLst>
              </a:prstGeom>
              <a:solidFill>
                <a:schemeClr val="bg2"/>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flipH="1">
                <a:off x="4018073" y="3842121"/>
                <a:ext cx="1497877" cy="523220"/>
              </a:xfrm>
              <a:prstGeom prst="rect">
                <a:avLst/>
              </a:prstGeom>
              <a:noFill/>
            </p:spPr>
            <p:txBody>
              <a:bodyPr wrap="square" rtlCol="0">
                <a:spAutoFit/>
              </a:bodyPr>
              <a:lstStyle/>
              <a:p>
                <a:pPr marL="174625" indent="-174625">
                  <a:buFont typeface="Arial" panose="020B0604020202020204" pitchFamily="34" charset="0"/>
                  <a:buChar char="•"/>
                </a:pPr>
                <a:r>
                  <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rPr>
                  <a:t>misdetection</a:t>
                </a:r>
              </a:p>
              <a:p>
                <a:pPr marL="174625" indent="-174625">
                  <a:buFont typeface="Arial" panose="020B0604020202020204" pitchFamily="34" charset="0"/>
                  <a:buChar char="•"/>
                </a:pPr>
                <a:endParaRPr lang="en-US" sz="1400" dirty="0" smtClean="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grpSp>
    </p:spTree>
    <p:extLst>
      <p:ext uri="{BB962C8B-B14F-4D97-AF65-F5344CB8AC3E}">
        <p14:creationId xmlns:p14="http://schemas.microsoft.com/office/powerpoint/2010/main" val="1004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9333" y="1753762"/>
            <a:ext cx="7065433" cy="46784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Comparison of response shapes</a:t>
            </a:r>
            <a:br>
              <a:rPr lang="en-US" sz="4000" dirty="0" smtClean="0">
                <a:latin typeface="Leelawadee UI Semilight" panose="020B0402040204020203" pitchFamily="34" charset="-34"/>
                <a:cs typeface="Leelawadee UI Semilight" panose="020B0402040204020203" pitchFamily="34" charset="-34"/>
              </a:rPr>
            </a:br>
            <a:r>
              <a:rPr lang="en-US" sz="2800" i="1" dirty="0">
                <a:latin typeface="Leelawadee UI Semilight" panose="020B0402040204020203" pitchFamily="34" charset="-34"/>
                <a:cs typeface="Leelawadee UI Semilight" panose="020B0402040204020203" pitchFamily="34" charset="-34"/>
              </a:rPr>
              <a:t>Example</a:t>
            </a:r>
            <a:r>
              <a:rPr lang="fr-CH" sz="2800" i="1" dirty="0">
                <a:latin typeface="Leelawadee UI Semilight" panose="020B0402040204020203" pitchFamily="34" charset="-34"/>
                <a:cs typeface="Leelawadee UI Semilight" panose="020B0402040204020203" pitchFamily="34" charset="-34"/>
              </a:rPr>
              <a:t>:</a:t>
            </a:r>
            <a:r>
              <a:rPr lang="fr-CH" sz="2800" dirty="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Baetis</a:t>
            </a:r>
            <a:r>
              <a:rPr lang="en-US" sz="2800" i="1" dirty="0" smtClean="0">
                <a:latin typeface="Leelawadee UI Semilight" panose="020B0402040204020203" pitchFamily="34" charset="-34"/>
                <a:cs typeface="Leelawadee UI Semilight" panose="020B0402040204020203" pitchFamily="34" charset="-34"/>
              </a:rPr>
              <a:t> </a:t>
            </a:r>
            <a:r>
              <a:rPr lang="en-US" sz="2800" i="1" dirty="0" err="1" smtClean="0">
                <a:latin typeface="Leelawadee UI Semilight" panose="020B0402040204020203" pitchFamily="34" charset="-34"/>
                <a:cs typeface="Leelawadee UI Semilight" panose="020B0402040204020203" pitchFamily="34" charset="-34"/>
              </a:rPr>
              <a:t>alpinus</a:t>
            </a:r>
            <a:endParaRPr lang="en-US" sz="28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7234" y="1860442"/>
            <a:ext cx="9897532" cy="4678470"/>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12</a:t>
            </a:fld>
            <a:endParaRPr lang="en-US">
              <a:latin typeface="Leelawadee UI Semilight" panose="020B0402040204020203" pitchFamily="34" charset="-34"/>
              <a:cs typeface="Leelawadee UI Semilight" panose="020B0402040204020203" pitchFamily="34" charset="-34"/>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47812" t="94476" r="42463" b="381"/>
          <a:stretch/>
        </p:blipFill>
        <p:spPr>
          <a:xfrm>
            <a:off x="2358190" y="6356350"/>
            <a:ext cx="962526" cy="240632"/>
          </a:xfrm>
          <a:prstGeom prst="rect">
            <a:avLst/>
          </a:prstGeom>
        </p:spPr>
      </p:pic>
      <p:sp>
        <p:nvSpPr>
          <p:cNvPr id="4" name="Rectangle 3"/>
          <p:cNvSpPr/>
          <p:nvPr/>
        </p:nvSpPr>
        <p:spPr>
          <a:xfrm>
            <a:off x="2451100" y="1949450"/>
            <a:ext cx="76835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2037515" y="1879493"/>
            <a:ext cx="1675118" cy="276999"/>
          </a:xfrm>
          <a:prstGeom prst="rect">
            <a:avLst/>
          </a:prstGeom>
          <a:noFill/>
        </p:spPr>
        <p:txBody>
          <a:bodyPr wrap="square" rtlCol="0">
            <a:spAutoFit/>
          </a:bodyPr>
          <a:lstStyle/>
          <a:p>
            <a:r>
              <a:rPr lang="en-US" sz="1200" dirty="0" smtClean="0"/>
              <a:t>Artificial true response</a:t>
            </a:r>
            <a:endParaRPr lang="en-US" sz="1200" dirty="0"/>
          </a:p>
        </p:txBody>
      </p:sp>
    </p:spTree>
    <p:extLst>
      <p:ext uri="{BB962C8B-B14F-4D97-AF65-F5344CB8AC3E}">
        <p14:creationId xmlns:p14="http://schemas.microsoft.com/office/powerpoint/2010/main" val="499452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6600" cy="1325563"/>
          </a:xfrm>
        </p:spPr>
        <p:txBody>
          <a:bodyPr>
            <a:normAutofit fontScale="90000"/>
          </a:bodyPr>
          <a:lstStyle/>
          <a:p>
            <a:r>
              <a:rPr lang="en-US" dirty="0" smtClean="0">
                <a:latin typeface="Leelawadee UI Semilight" panose="020B0402040204020203" pitchFamily="34" charset="-34"/>
                <a:cs typeface="Leelawadee UI Semilight" panose="020B0402040204020203" pitchFamily="34" charset="-34"/>
              </a:rPr>
              <a:t>Comparison of response shapes across scenarios</a:t>
            </a:r>
            <a:br>
              <a:rPr lang="en-US" dirty="0" smtClean="0">
                <a:latin typeface="Leelawadee UI Semilight" panose="020B0402040204020203" pitchFamily="34" charset="-34"/>
                <a:cs typeface="Leelawadee UI Semilight" panose="020B0402040204020203" pitchFamily="34" charset="-34"/>
              </a:rPr>
            </a:br>
            <a:r>
              <a:rPr lang="en-US" sz="3100" i="1" dirty="0">
                <a:latin typeface="Leelawadee UI Semilight" panose="020B0402040204020203" pitchFamily="34" charset="-34"/>
                <a:cs typeface="Leelawadee UI Semilight" panose="020B0402040204020203" pitchFamily="34" charset="-34"/>
              </a:rPr>
              <a:t>Example</a:t>
            </a:r>
            <a:r>
              <a:rPr lang="fr-CH" sz="3100" i="1" dirty="0">
                <a:latin typeface="Leelawadee UI Semilight" panose="020B0402040204020203" pitchFamily="34" charset="-34"/>
                <a:cs typeface="Leelawadee UI Semilight" panose="020B0402040204020203" pitchFamily="34" charset="-34"/>
              </a:rPr>
              <a:t>:</a:t>
            </a:r>
            <a:r>
              <a:rPr lang="fr-CH" sz="3100" dirty="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Baetis</a:t>
            </a:r>
            <a:r>
              <a:rPr lang="en-US" sz="3100" i="1" dirty="0" smtClean="0">
                <a:latin typeface="Leelawadee UI Semilight" panose="020B0402040204020203" pitchFamily="34" charset="-34"/>
                <a:cs typeface="Leelawadee UI Semilight" panose="020B0402040204020203" pitchFamily="34" charset="-34"/>
              </a:rPr>
              <a:t> </a:t>
            </a:r>
            <a:r>
              <a:rPr lang="en-US" sz="3100" i="1" dirty="0" err="1" smtClean="0">
                <a:latin typeface="Leelawadee UI Semilight" panose="020B0402040204020203" pitchFamily="34" charset="-34"/>
                <a:cs typeface="Leelawadee UI Semilight" panose="020B0402040204020203" pitchFamily="34" charset="-34"/>
              </a:rPr>
              <a:t>alpinus</a:t>
            </a:r>
            <a:endParaRPr lang="en-US" sz="31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8701"/>
          <a:stretch/>
        </p:blipFill>
        <p:spPr>
          <a:xfrm>
            <a:off x="701842" y="2464719"/>
            <a:ext cx="10515600" cy="3891631"/>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13</a:t>
            </a:fld>
            <a:endParaRPr lang="en-US">
              <a:latin typeface="Leelawadee UI Semilight" panose="020B0402040204020203" pitchFamily="34" charset="-34"/>
              <a:cs typeface="Leelawadee UI Semilight" panose="020B0402040204020203" pitchFamily="34" charset="-34"/>
            </a:endParaRPr>
          </a:p>
        </p:txBody>
      </p:sp>
      <p:sp>
        <p:nvSpPr>
          <p:cNvPr id="3" name="TextBox 2"/>
          <p:cNvSpPr txBox="1"/>
          <p:nvPr/>
        </p:nvSpPr>
        <p:spPr>
          <a:xfrm flipH="1">
            <a:off x="1405144" y="4989095"/>
            <a:ext cx="1630682" cy="523220"/>
          </a:xfrm>
          <a:prstGeom prst="rect">
            <a:avLst/>
          </a:prstGeom>
          <a:noFill/>
        </p:spPr>
        <p:txBody>
          <a:bodyPr wrap="square" rtlCol="0">
            <a:spAutoFit/>
          </a:bodyPr>
          <a:lstStyle/>
          <a:p>
            <a:r>
              <a:rPr lang="en-US" sz="1400" dirty="0" smtClean="0">
                <a:solidFill>
                  <a:schemeClr val="bg1">
                    <a:lumMod val="65000"/>
                  </a:schemeClr>
                </a:solidFill>
              </a:rPr>
              <a:t>Artificial true response</a:t>
            </a:r>
            <a:endParaRPr lang="en-US" sz="1400" dirty="0">
              <a:solidFill>
                <a:schemeClr val="bg1">
                  <a:lumMod val="65000"/>
                </a:schemeClr>
              </a:solidFill>
            </a:endParaRPr>
          </a:p>
        </p:txBody>
      </p:sp>
      <p:pic>
        <p:nvPicPr>
          <p:cNvPr id="7" name="Content Placeholder 5"/>
          <p:cNvPicPr>
            <a:picLocks noChangeAspect="1"/>
          </p:cNvPicPr>
          <p:nvPr/>
        </p:nvPicPr>
        <p:blipFill rotWithShape="1">
          <a:blip r:embed="rId3">
            <a:extLst>
              <a:ext uri="{28A0092B-C50C-407E-A947-70E740481C1C}">
                <a14:useLocalDpi xmlns:a14="http://schemas.microsoft.com/office/drawing/2010/main" val="0"/>
              </a:ext>
            </a:extLst>
          </a:blip>
          <a:srcRect l="26354" t="92451" r="22845" b="-354"/>
          <a:stretch/>
        </p:blipFill>
        <p:spPr>
          <a:xfrm>
            <a:off x="2220485" y="1841900"/>
            <a:ext cx="7478314" cy="471607"/>
          </a:xfrm>
          <a:prstGeom prst="rect">
            <a:avLst/>
          </a:prstGeom>
        </p:spPr>
      </p:pic>
    </p:spTree>
    <p:extLst>
      <p:ext uri="{BB962C8B-B14F-4D97-AF65-F5344CB8AC3E}">
        <p14:creationId xmlns:p14="http://schemas.microsoft.com/office/powerpoint/2010/main" val="406547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Summary and outlook</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199" y="1825624"/>
            <a:ext cx="6843562" cy="4394201"/>
          </a:xfrm>
        </p:spPr>
        <p:txBody>
          <a:bodyPr>
            <a:normAutofit/>
          </a:bodyPr>
          <a:lstStyle/>
          <a:p>
            <a:r>
              <a:rPr lang="en-US" sz="2000" dirty="0" smtClean="0">
                <a:latin typeface="Leelawadee UI Semilight" panose="020B0402040204020203" pitchFamily="34" charset="-34"/>
                <a:cs typeface="Leelawadee UI Semilight" panose="020B0402040204020203" pitchFamily="34" charset="-34"/>
              </a:rPr>
              <a:t>All models learned relevant ecological patterns.</a:t>
            </a:r>
          </a:p>
          <a:p>
            <a:r>
              <a:rPr lang="en-US" sz="2000" dirty="0" smtClean="0">
                <a:latin typeface="Leelawadee UI Semilight" panose="020B0402040204020203" pitchFamily="34" charset="-34"/>
                <a:cs typeface="Leelawadee UI Semilight" panose="020B0402040204020203" pitchFamily="34" charset="-34"/>
              </a:rPr>
              <a:t>Models with a constrained structure (e.g., GLM)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do not capture underlying ecological processes.</a:t>
            </a:r>
          </a:p>
          <a:p>
            <a:r>
              <a:rPr lang="en-US" sz="2000" dirty="0" smtClean="0">
                <a:latin typeface="Leelawadee UI Semilight" panose="020B0402040204020203" pitchFamily="34" charset="-34"/>
                <a:cs typeface="Leelawadee UI Semilight" panose="020B0402040204020203" pitchFamily="34" charset="-34"/>
              </a:rPr>
              <a:t>More flexible models (e.g., GAM, RF) show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an average response closer to the «artificial true response» </a:t>
            </a:r>
            <a:br>
              <a:rPr lang="en-US" sz="2000" dirty="0" smtClean="0">
                <a:latin typeface="Leelawadee UI Semilight" panose="020B0402040204020203" pitchFamily="34" charset="-34"/>
                <a:cs typeface="Leelawadee UI Semilight" panose="020B0402040204020203" pitchFamily="34" charset="-34"/>
              </a:rPr>
            </a:br>
            <a:r>
              <a:rPr lang="en-US" sz="2000" dirty="0" smtClean="0">
                <a:latin typeface="Leelawadee UI Semilight" panose="020B0402040204020203" pitchFamily="34" charset="-34"/>
                <a:cs typeface="Leelawadee UI Semilight" panose="020B0402040204020203" pitchFamily="34" charset="-34"/>
              </a:rPr>
              <a:t>but also overcomplicated patterns.</a:t>
            </a:r>
          </a:p>
          <a:p>
            <a:r>
              <a:rPr lang="en-US" sz="2000" dirty="0" smtClean="0">
                <a:latin typeface="Leelawadee UI Semilight" panose="020B0402040204020203" pitchFamily="34" charset="-34"/>
                <a:cs typeface="Leelawadee UI Semilight" panose="020B0402040204020203" pitchFamily="34" charset="-34"/>
              </a:rPr>
              <a:t>All response shapes are impacted by noising scenarios</a:t>
            </a:r>
            <a:r>
              <a:rPr lang="fr-CH" sz="2000" dirty="0" smtClean="0">
                <a:latin typeface="Leelawadee UI Semilight" panose="020B0402040204020203" pitchFamily="34" charset="-34"/>
                <a:cs typeface="Leelawadee UI Semilight" panose="020B0402040204020203" pitchFamily="34" charset="-34"/>
              </a:rPr>
              <a:t>.</a:t>
            </a:r>
            <a:endParaRPr lang="en-US" sz="2000" dirty="0" smtClean="0">
              <a:latin typeface="Leelawadee UI Semilight" panose="020B0402040204020203" pitchFamily="34" charset="-34"/>
              <a:cs typeface="Leelawadee UI Semilight" panose="020B0402040204020203" pitchFamily="34" charset="-34"/>
            </a:endParaRPr>
          </a:p>
          <a:p>
            <a:r>
              <a:rPr lang="en-US" sz="2000" dirty="0" smtClean="0">
                <a:latin typeface="Leelawadee UI Semilight" panose="020B0402040204020203" pitchFamily="34" charset="-34"/>
                <a:cs typeface="Leelawadee UI Semilight" panose="020B0402040204020203" pitchFamily="34" charset="-34"/>
              </a:rPr>
              <a:t>Further analysis will be conducted for other taxa and predictors, also regarding predictive performance.</a:t>
            </a: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14</a:t>
            </a:fld>
            <a:endParaRPr lang="en-US" dirty="0">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a:off x="8081052" y="2162415"/>
            <a:ext cx="3587205" cy="2485787"/>
          </a:xfrm>
          <a:prstGeom prst="roundRect">
            <a:avLst/>
          </a:prstGeom>
          <a:noFill/>
          <a:ln>
            <a:solidFill>
              <a:schemeClr val="tx1">
                <a:lumMod val="95000"/>
                <a:lumOff val="5000"/>
              </a:schemeClr>
            </a:solidFill>
          </a:ln>
        </p:spPr>
        <p:txBody>
          <a:bodyPr wrap="square" rtlCol="0">
            <a:spAutoFit/>
          </a:bodyPr>
          <a:lstStyle/>
          <a:p>
            <a:pPr algn="ctr">
              <a:spcAft>
                <a:spcPts val="1200"/>
              </a:spcAft>
            </a:pPr>
            <a:r>
              <a:rPr lang="en-US" sz="2000" b="1" dirty="0" smtClean="0">
                <a:latin typeface="Leelawadee UI Semilight" panose="020B0402040204020203" pitchFamily="34" charset="-34"/>
                <a:cs typeface="Leelawadee UI Semilight" panose="020B0402040204020203" pitchFamily="34" charset="-34"/>
              </a:rPr>
              <a:t>Depending on the purpose of the application, </a:t>
            </a:r>
            <a:br>
              <a:rPr lang="en-US" sz="2000" b="1" dirty="0" smtClean="0">
                <a:latin typeface="Leelawadee UI Semilight" panose="020B0402040204020203" pitchFamily="34" charset="-34"/>
                <a:cs typeface="Leelawadee UI Semilight" panose="020B0402040204020203" pitchFamily="34" charset="-34"/>
              </a:rPr>
            </a:br>
            <a:r>
              <a:rPr lang="en-US" sz="2000" b="1" dirty="0" smtClean="0">
                <a:latin typeface="Leelawadee UI Semilight" panose="020B0402040204020203" pitchFamily="34" charset="-34"/>
                <a:cs typeface="Leelawadee UI Semilight" panose="020B0402040204020203" pitchFamily="34" charset="-34"/>
              </a:rPr>
              <a:t>e.g., making predictions or learning about the species response, model selection and interpretation should be done very carefully. </a:t>
            </a:r>
          </a:p>
        </p:txBody>
      </p:sp>
      <p:grpSp>
        <p:nvGrpSpPr>
          <p:cNvPr id="11" name="Group 10"/>
          <p:cNvGrpSpPr/>
          <p:nvPr/>
        </p:nvGrpSpPr>
        <p:grpSpPr>
          <a:xfrm>
            <a:off x="2012222" y="5151815"/>
            <a:ext cx="8167557" cy="1569660"/>
            <a:chOff x="2135053" y="5244394"/>
            <a:chExt cx="8167557" cy="156966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923182">
              <a:off x="2879505" y="5960481"/>
              <a:ext cx="1512974" cy="703846"/>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34336">
              <a:off x="7994286" y="5472207"/>
              <a:ext cx="1719786" cy="1215942"/>
            </a:xfrm>
            <a:prstGeom prst="rect">
              <a:avLst/>
            </a:prstGeom>
          </p:spPr>
        </p:pic>
        <p:sp>
          <p:nvSpPr>
            <p:cNvPr id="8" name="TextBox 7"/>
            <p:cNvSpPr txBox="1"/>
            <p:nvPr/>
          </p:nvSpPr>
          <p:spPr>
            <a:xfrm>
              <a:off x="2135053" y="5244394"/>
              <a:ext cx="8167557" cy="1569660"/>
            </a:xfrm>
            <a:prstGeom prst="rect">
              <a:avLst/>
            </a:prstGeom>
            <a:noFill/>
          </p:spPr>
          <p:txBody>
            <a:bodyPr wrap="none" rtlCol="0">
              <a:spAutoFit/>
            </a:bodyPr>
            <a:lstStyle/>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Many thanks to my collaborators; Nele Schuwirth, Andreas Scheidegger, Gaspard </a:t>
              </a:r>
              <a:r>
                <a:rPr lang="en-US" sz="1600" i="1" dirty="0" err="1" smtClean="0">
                  <a:solidFill>
                    <a:schemeClr val="bg2">
                      <a:lumMod val="50000"/>
                    </a:schemeClr>
                  </a:solidFill>
                  <a:latin typeface="Leelawadee UI Semilight" panose="020B0402040204020203" pitchFamily="34" charset="-34"/>
                  <a:cs typeface="Leelawadee UI Semilight" panose="020B0402040204020203" pitchFamily="34" charset="-34"/>
                </a:rPr>
                <a:t>Fragnière</a:t>
              </a:r>
              <a:endPar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endParaRP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Thank you for your attention!</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Questions?</a:t>
              </a:r>
            </a:p>
            <a:p>
              <a:pPr algn="ctr">
                <a:lnSpc>
                  <a:spcPct val="150000"/>
                </a:lnSpc>
              </a:pPr>
              <a:r>
                <a:rPr lang="en-US" sz="1600" i="1" dirty="0" smtClean="0">
                  <a:solidFill>
                    <a:schemeClr val="bg2">
                      <a:lumMod val="50000"/>
                    </a:schemeClr>
                  </a:solidFill>
                  <a:latin typeface="Leelawadee UI Semilight" panose="020B0402040204020203" pitchFamily="34" charset="-34"/>
                  <a:cs typeface="Leelawadee UI Semilight" panose="020B0402040204020203" pitchFamily="34" charset="-34"/>
                </a:rPr>
                <a:t>emma.chollet@eawag.ch</a:t>
              </a:r>
              <a:endParaRPr lang="en-US" sz="16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49806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9" name="Content Placeholder 28"/>
          <p:cNvPicPr>
            <a:picLocks noGrp="1" noChangeAspect="1"/>
          </p:cNvPicPr>
          <p:nvPr>
            <p:ph idx="1"/>
          </p:nvPr>
        </p:nvPicPr>
        <p:blipFill rotWithShape="1">
          <a:blip r:embed="rId2">
            <a:extLst>
              <a:ext uri="{28A0092B-C50C-407E-A947-70E740481C1C}">
                <a14:useLocalDpi xmlns:a14="http://schemas.microsoft.com/office/drawing/2010/main" val="0"/>
              </a:ext>
            </a:extLst>
          </a:blip>
          <a:srcRect r="26575"/>
          <a:stretch/>
        </p:blipFill>
        <p:spPr>
          <a:xfrm>
            <a:off x="2129447" y="3049276"/>
            <a:ext cx="7933106" cy="2977079"/>
          </a:xfrm>
        </p:spPr>
      </p:pic>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Artificial realistic dataset</a:t>
            </a:r>
            <a:endParaRPr lang="en-US" sz="2800"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15</a:t>
            </a:fld>
            <a:endParaRPr lang="en-US" dirty="0">
              <a:latin typeface="Leelawadee UI Semilight" panose="020B0402040204020203" pitchFamily="34" charset="-34"/>
              <a:cs typeface="Leelawadee UI Semilight" panose="020B0402040204020203" pitchFamily="34" charset="-34"/>
            </a:endParaRPr>
          </a:p>
        </p:txBody>
      </p:sp>
      <p:sp>
        <p:nvSpPr>
          <p:cNvPr id="8" name="TextBox 7"/>
          <p:cNvSpPr txBox="1"/>
          <p:nvPr/>
        </p:nvSpPr>
        <p:spPr>
          <a:xfrm flipH="1">
            <a:off x="807621" y="1688521"/>
            <a:ext cx="9677400" cy="1138773"/>
          </a:xfrm>
          <a:prstGeom prst="rect">
            <a:avLst/>
          </a:prstGeom>
          <a:noFill/>
        </p:spPr>
        <p:txBody>
          <a:bodyPr wrap="square" rtlCol="0">
            <a:spAutoFit/>
          </a:bodyPr>
          <a:lstStyle/>
          <a:p>
            <a:r>
              <a:rPr lang="en-US" sz="2400" i="1" dirty="0" smtClean="0">
                <a:latin typeface="Leelawadee UI Semilight" panose="020B0402040204020203" pitchFamily="34" charset="-34"/>
                <a:cs typeface="Leelawadee UI Semilight" panose="020B0402040204020203" pitchFamily="34" charset="-34"/>
              </a:rPr>
              <a:t>Streambugs</a:t>
            </a:r>
            <a:r>
              <a:rPr lang="en-US" sz="2400" dirty="0" smtClean="0">
                <a:latin typeface="Leelawadee UI Semilight" panose="020B0402040204020203" pitchFamily="34" charset="-34"/>
                <a:cs typeface="Leelawadee UI Semilight" panose="020B0402040204020203" pitchFamily="34" charset="-34"/>
              </a:rPr>
              <a:t> predictions of presence/absence of </a:t>
            </a:r>
            <a:r>
              <a:rPr lang="en-US" sz="2400" i="1" dirty="0" smtClean="0">
                <a:latin typeface="Leelawadee UI Semilight" panose="020B0402040204020203" pitchFamily="34" charset="-34"/>
                <a:cs typeface="Leelawadee UI Semilight" panose="020B0402040204020203" pitchFamily="34" charset="-34"/>
              </a:rPr>
              <a:t>Gammaridae</a:t>
            </a:r>
            <a:r>
              <a:rPr lang="en-US" sz="2400" dirty="0" smtClean="0">
                <a:latin typeface="Leelawadee UI Semilight" panose="020B0402040204020203" pitchFamily="34" charset="-34"/>
                <a:cs typeface="Leelawadee UI Semilight" panose="020B0402040204020203" pitchFamily="34" charset="-34"/>
              </a:rPr>
              <a:t> related to some of the environmental predictors.</a:t>
            </a:r>
          </a:p>
          <a:p>
            <a:r>
              <a:rPr lang="fr-CH" sz="2000" dirty="0" smtClean="0">
                <a:solidFill>
                  <a:schemeClr val="accent2"/>
                </a:solidFill>
                <a:latin typeface="Leelawadee UI Semilight" panose="020B0402040204020203" pitchFamily="34" charset="-34"/>
                <a:cs typeface="Leelawadee UI Semilight" panose="020B0402040204020203" pitchFamily="34" charset="-34"/>
              </a:rPr>
              <a:t>X</a:t>
            </a:r>
            <a:r>
              <a:rPr lang="fr-CH" sz="2000" dirty="0" smtClean="0">
                <a:latin typeface="Leelawadee UI Semilight" panose="020B0402040204020203" pitchFamily="34" charset="-34"/>
                <a:cs typeface="Leelawadee UI Semilight" panose="020B0402040204020203" pitchFamily="34" charset="-34"/>
              </a:rPr>
              <a:t> = </a:t>
            </a:r>
            <a:r>
              <a:rPr lang="en-US" sz="2000" dirty="0" smtClean="0">
                <a:latin typeface="Leelawadee UI Semilight" panose="020B0402040204020203" pitchFamily="34" charset="-34"/>
                <a:cs typeface="Leelawadee UI Semilight" panose="020B0402040204020203" pitchFamily="34" charset="-34"/>
              </a:rPr>
              <a:t>preference score of </a:t>
            </a:r>
            <a:r>
              <a:rPr lang="en-US" sz="2000" i="1" dirty="0" smtClean="0">
                <a:latin typeface="Leelawadee UI Semilight" panose="020B0402040204020203" pitchFamily="34" charset="-34"/>
                <a:cs typeface="Leelawadee UI Semilight" panose="020B0402040204020203" pitchFamily="34" charset="-34"/>
              </a:rPr>
              <a:t>Gammaridae</a:t>
            </a:r>
            <a:r>
              <a:rPr lang="en-US" sz="2000" dirty="0" smtClean="0">
                <a:latin typeface="Leelawadee UI Semilight" panose="020B0402040204020203" pitchFamily="34" charset="-34"/>
                <a:cs typeface="Leelawadee UI Semilight" panose="020B0402040204020203" pitchFamily="34" charset="-34"/>
              </a:rPr>
              <a:t> for this environmental predictor</a:t>
            </a:r>
            <a:endParaRPr lang="en-US" sz="2000" dirty="0">
              <a:latin typeface="Leelawadee UI Semilight" panose="020B0402040204020203" pitchFamily="34" charset="-34"/>
              <a:cs typeface="Leelawadee UI Semilight" panose="020B0402040204020203" pitchFamily="34" charset="-34"/>
            </a:endParaRPr>
          </a:p>
        </p:txBody>
      </p:sp>
      <p:sp>
        <p:nvSpPr>
          <p:cNvPr id="22" name="TextBox 21"/>
          <p:cNvSpPr txBox="1"/>
          <p:nvPr/>
        </p:nvSpPr>
        <p:spPr>
          <a:xfrm>
            <a:off x="3172309" y="6040444"/>
            <a:ext cx="131196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Flow velocity</a:t>
            </a:r>
            <a:endParaRPr lang="en-US" sz="1600" dirty="0">
              <a:latin typeface="Leelawadee UI Semilight" panose="020B0402040204020203" pitchFamily="34" charset="-34"/>
              <a:cs typeface="Leelawadee UI Semilight" panose="020B0402040204020203" pitchFamily="34" charset="-34"/>
            </a:endParaRPr>
          </a:p>
        </p:txBody>
      </p:sp>
      <p:sp>
        <p:nvSpPr>
          <p:cNvPr id="23" name="TextBox 22"/>
          <p:cNvSpPr txBox="1"/>
          <p:nvPr/>
        </p:nvSpPr>
        <p:spPr>
          <a:xfrm>
            <a:off x="5676900" y="6040444"/>
            <a:ext cx="1294137"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Temperature</a:t>
            </a:r>
            <a:endParaRPr lang="en-US" sz="1600" dirty="0">
              <a:latin typeface="Leelawadee UI Semilight" panose="020B0402040204020203" pitchFamily="34" charset="-34"/>
              <a:cs typeface="Leelawadee UI Semilight" panose="020B0402040204020203" pitchFamily="34" charset="-34"/>
            </a:endParaRPr>
          </a:p>
        </p:txBody>
      </p:sp>
      <p:sp>
        <p:nvSpPr>
          <p:cNvPr id="24" name="TextBox 23"/>
          <p:cNvSpPr txBox="1"/>
          <p:nvPr/>
        </p:nvSpPr>
        <p:spPr>
          <a:xfrm>
            <a:off x="8300186" y="6040444"/>
            <a:ext cx="1007392" cy="338554"/>
          </a:xfrm>
          <a:prstGeom prst="rect">
            <a:avLst/>
          </a:prstGeom>
          <a:noFill/>
        </p:spPr>
        <p:txBody>
          <a:bodyPr wrap="none" rtlCol="0">
            <a:spAutoFit/>
          </a:bodyPr>
          <a:lstStyle/>
          <a:p>
            <a:r>
              <a:rPr lang="en-US" sz="1600" dirty="0" smtClean="0">
                <a:latin typeface="Leelawadee UI Semilight" panose="020B0402040204020203" pitchFamily="34" charset="-34"/>
                <a:cs typeface="Leelawadee UI Semilight" panose="020B0402040204020203" pitchFamily="34" charset="-34"/>
              </a:rPr>
              <a:t>Toxic unit</a:t>
            </a:r>
            <a:endParaRPr lang="en-US" sz="1600" dirty="0">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a:off x="1047367" y="3049276"/>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Present</a:t>
            </a:r>
            <a:endParaRPr lang="en-US" dirty="0">
              <a:latin typeface="Leelawadee UI Semilight" panose="020B0402040204020203" pitchFamily="34" charset="-34"/>
              <a:cs typeface="Leelawadee UI Semilight" panose="020B0402040204020203" pitchFamily="34" charset="-34"/>
            </a:endParaRPr>
          </a:p>
        </p:txBody>
      </p:sp>
      <p:sp>
        <p:nvSpPr>
          <p:cNvPr id="30" name="TextBox 29"/>
          <p:cNvSpPr txBox="1"/>
          <p:nvPr/>
        </p:nvSpPr>
        <p:spPr>
          <a:xfrm>
            <a:off x="1047367" y="5403202"/>
            <a:ext cx="1082080"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Absent</a:t>
            </a:r>
            <a:endParaRPr lang="en-US" dirty="0">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59808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From community assembly to modelling</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277313" y="1420024"/>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16</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13865" y="6380291"/>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378663" flipH="1">
            <a:off x="1624634" y="2142619"/>
            <a:ext cx="619132" cy="619132"/>
          </a:xfrm>
          <a:prstGeom prst="rect">
            <a:avLst/>
          </a:prstGeom>
        </p:spPr>
      </p:pic>
      <p:grpSp>
        <p:nvGrpSpPr>
          <p:cNvPr id="10" name="Group 9"/>
          <p:cNvGrpSpPr/>
          <p:nvPr/>
        </p:nvGrpSpPr>
        <p:grpSpPr>
          <a:xfrm>
            <a:off x="1398916" y="4518423"/>
            <a:ext cx="9119640" cy="1742367"/>
            <a:chOff x="1657559" y="4443097"/>
            <a:chExt cx="9119640" cy="1742367"/>
          </a:xfrm>
        </p:grpSpPr>
        <p:grpSp>
          <p:nvGrpSpPr>
            <p:cNvPr id="119" name="Group 118"/>
            <p:cNvGrpSpPr/>
            <p:nvPr/>
          </p:nvGrpSpPr>
          <p:grpSpPr>
            <a:xfrm>
              <a:off x="1657559" y="4482283"/>
              <a:ext cx="9119640" cy="1703181"/>
              <a:chOff x="1657559" y="4482283"/>
              <a:chExt cx="9119640" cy="1703181"/>
            </a:xfrm>
          </p:grpSpPr>
          <p:sp>
            <p:nvSpPr>
              <p:cNvPr id="86" name="Rounded Rectangle 85"/>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7" name="Rounded Rectangle 86"/>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8" name="Right Arrow 87"/>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89" name="TextBox 88"/>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90" name="TextBox 89"/>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presence/absence</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91" name="TextBox 90"/>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cxnSp>
            <p:nvCxnSpPr>
              <p:cNvPr id="105" name="Straight Arrow Connector 104"/>
              <p:cNvCxnSpPr/>
              <p:nvPr/>
            </p:nvCxnSpPr>
            <p:spPr>
              <a:xfrm flipH="1">
                <a:off x="4600026" y="4582662"/>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rot="20063141">
                <a:off x="4443033" y="4482283"/>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cxnSp>
          <p:nvCxnSpPr>
            <p:cNvPr id="44" name="Straight Arrow Connector 43"/>
            <p:cNvCxnSpPr/>
            <p:nvPr/>
          </p:nvCxnSpPr>
          <p:spPr>
            <a:xfrm flipH="1">
              <a:off x="9113371" y="4543476"/>
              <a:ext cx="1251909" cy="610769"/>
            </a:xfrm>
            <a:prstGeom prst="straightConnector1">
              <a:avLst/>
            </a:prstGeom>
            <a:ln w="285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rot="20063141">
              <a:off x="8956378" y="4443097"/>
              <a:ext cx="1406713" cy="369332"/>
            </a:xfrm>
            <a:prstGeom prst="rect">
              <a:avLst/>
            </a:prstGeom>
            <a:noFill/>
          </p:spPr>
          <p:txBody>
            <a:bodyPr wrap="square" rtlCol="0">
              <a:spAutoFit/>
            </a:bodyPr>
            <a:lstStyle/>
            <a:p>
              <a:r>
                <a:rPr lang="en-US" dirty="0" smtClean="0">
                  <a:latin typeface="Leelawadee UI Semilight" panose="020B0402040204020203" pitchFamily="34" charset="-34"/>
                  <a:cs typeface="Leelawadee UI Semilight" panose="020B0402040204020203" pitchFamily="34" charset="-34"/>
                </a:rPr>
                <a:t>observation</a:t>
              </a:r>
              <a:endParaRPr lang="en-US" dirty="0">
                <a:latin typeface="Leelawadee UI Semilight" panose="020B0402040204020203" pitchFamily="34" charset="-34"/>
                <a:cs typeface="Leelawadee UI Semilight" panose="020B0402040204020203" pitchFamily="34" charset="-34"/>
              </a:endParaRPr>
            </a:p>
          </p:txBody>
        </p:sp>
      </p:grpSp>
      <p:pic>
        <p:nvPicPr>
          <p:cNvPr id="53" name="Picture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46980" flipH="1">
            <a:off x="1752370" y="2658837"/>
            <a:ext cx="619132" cy="619132"/>
          </a:xfrm>
          <a:prstGeom prst="rect">
            <a:avLst/>
          </a:prstGeom>
        </p:spPr>
      </p:pic>
      <p:pic>
        <p:nvPicPr>
          <p:cNvPr id="54" name="Picture 5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3762741" flipH="1">
            <a:off x="1385611" y="2966137"/>
            <a:ext cx="619132" cy="619132"/>
          </a:xfrm>
          <a:prstGeom prst="rect">
            <a:avLst/>
          </a:prstGeom>
        </p:spPr>
      </p:pic>
      <p:pic>
        <p:nvPicPr>
          <p:cNvPr id="55" name="Picture 5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700182" flipH="1">
            <a:off x="1632079" y="3518694"/>
            <a:ext cx="619132" cy="619132"/>
          </a:xfrm>
          <a:prstGeom prst="rect">
            <a:avLst/>
          </a:prstGeom>
        </p:spPr>
      </p:pic>
    </p:spTree>
    <p:extLst>
      <p:ext uri="{BB962C8B-B14F-4D97-AF65-F5344CB8AC3E}">
        <p14:creationId xmlns:p14="http://schemas.microsoft.com/office/powerpoint/2010/main" val="3683211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75E-6 1.11111E-6 L 0.04506 -0.01412 C 0.0543 -0.01713 0.06862 -0.01875 0.08347 -0.01875 C 0.10013 -0.01875 0.11381 -0.01713 0.12305 -0.01412 L 0.16849 1.11111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3.7037E-7 L 0.04388 0.00579 C 0.05313 0.00741 0.06654 0.00787 0.08125 0.00648 C 0.09753 0.00509 0.11042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5E-6 3.7037E-6 L 0.04883 0.01574 C 0.05899 0.01944 0.07435 0.02152 0.09037 0.02152 C 0.1086 0.02152 0.12331 0.01944 0.13347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4.79167E-6 -2.22222E-6 L 0.02331 0.00672 C 0.02826 0.0081 0.03555 0.00926 0.04336 0.00926 C 0.05196 0.00926 0.05899 0.0081 0.06394 0.00672 L 0.08764 -2.22222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1.11111E-6 L 0.24688 0.02245 C 0.26329 0.02755 0.28776 0.03055 0.31355 0.03055 C 0.34284 0.03055 0.36628 0.02755 0.38269 0.02245 L 0.4612 1.11111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3 0.00324 C 0.25651 0.00764 0.28086 0.01065 0.30625 0.01065 C 0.33516 0.01065 0.35846 0.0081 0.37435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4.81481E-6 L 0.22136 0.03102 C 0.22943 0.03797 0.24219 0.04399 0.2556 0.04862 C 0.27071 0.0544 0.28308 0.05649 0.29232 0.05533 L 0.33529 0.05255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51 -0.01158 C 0.52201 -0.00926 0.53958 -0.01111 0.55846 -0.01528 C 0.57943 -0.01968 0.59583 -0.02593 0.60677 -0.03241 L 0.66315 -0.06181 " pathEditMode="relative" rAng="21180000" ptsTypes="AAAAA">
                                      <p:cBhvr>
                                        <p:cTn id="32" dur="2000" fill="hold"/>
                                        <p:tgtEl>
                                          <p:spTgt spid="53"/>
                                        </p:tgtEl>
                                        <p:attrNameLst>
                                          <p:attrName>ppt_x</p:attrName>
                                          <p:attrName>ppt_y</p:attrName>
                                        </p:attrNameLst>
                                      </p:cBhvr>
                                      <p:rCtr x="10612" y="-1181"/>
                                    </p:animMotion>
                                  </p:childTnLst>
                                </p:cTn>
                              </p:par>
                              <p:par>
                                <p:cTn id="33" presetID="37" presetClass="path" presetSubtype="0" accel="50000" decel="50000" fill="hold" nodeType="withEffect">
                                  <p:stCondLst>
                                    <p:cond delay="0"/>
                                  </p:stCondLst>
                                  <p:childTnLst>
                                    <p:animMotion origin="layout" path="M 0.4612 1.11111E-6 L 0.48164 -0.00533 C 0.48594 -0.00648 0.49232 -0.00671 0.49909 -0.00671 C 0.50664 -0.00671 0.51276 -0.00648 0.51706 -0.00533 L 0.53776 1.11111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838201" y="1825625"/>
            <a:ext cx="10515599" cy="4184650"/>
          </a:xfrm>
        </p:spPr>
        <p:txBody>
          <a:bodyPr>
            <a:normAutofit/>
          </a:bodyPr>
          <a:lstStyle/>
          <a:p>
            <a:pPr>
              <a:spcAft>
                <a:spcPts val="600"/>
              </a:spcAft>
            </a:pPr>
            <a:r>
              <a:rPr lang="en-US" sz="2400" dirty="0" smtClean="0">
                <a:latin typeface="Leelawadee UI Semilight" panose="020B0402040204020203" pitchFamily="34" charset="-34"/>
                <a:cs typeface="Leelawadee UI Semilight" panose="020B0402040204020203" pitchFamily="34" charset="-34"/>
              </a:rPr>
              <a:t>Empirical models relating species to their physical environment used to:</a:t>
            </a:r>
          </a:p>
          <a:p>
            <a:pPr lvl="1">
              <a:spcAft>
                <a:spcPts val="6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predictions,</a:t>
            </a:r>
          </a:p>
          <a:p>
            <a:pPr lvl="1">
              <a:spcAft>
                <a:spcPts val="600"/>
              </a:spcAft>
            </a:pPr>
            <a:r>
              <a:rPr lang="en-US" sz="2000" dirty="0">
                <a:latin typeface="Leelawadee UI Semilight" panose="020B0402040204020203" pitchFamily="34" charset="-34"/>
                <a:cs typeface="Leelawadee UI Semilight" panose="020B0402040204020203" pitchFamily="34" charset="-34"/>
              </a:rPr>
              <a:t>u</a:t>
            </a:r>
            <a:r>
              <a:rPr lang="en-US" sz="2000" dirty="0" smtClean="0">
                <a:latin typeface="Leelawadee UI Semilight" panose="020B0402040204020203" pitchFamily="34" charset="-34"/>
                <a:cs typeface="Leelawadee UI Semilight" panose="020B0402040204020203" pitchFamily="34" charset="-34"/>
              </a:rPr>
              <a:t>nderstand species responses to environmental predictors.</a:t>
            </a:r>
          </a:p>
          <a:p>
            <a:pPr>
              <a:spcAft>
                <a:spcPts val="600"/>
              </a:spcAft>
            </a:pPr>
            <a:r>
              <a:rPr lang="en-US" sz="2400" dirty="0" smtClean="0">
                <a:latin typeface="Leelawadee UI Semilight" panose="020B0402040204020203" pitchFamily="34" charset="-34"/>
                <a:cs typeface="Leelawadee UI Semilight" panose="020B0402040204020203" pitchFamily="34" charset="-34"/>
              </a:rPr>
              <a:t>Differ in their properties</a:t>
            </a:r>
            <a:r>
              <a:rPr lang="en-US" sz="2400" dirty="0">
                <a:latin typeface="Leelawadee UI Semilight" panose="020B0402040204020203" pitchFamily="34" charset="-34"/>
                <a:cs typeface="Leelawadee UI Semilight" panose="020B0402040204020203" pitchFamily="34" charset="-34"/>
              </a:rPr>
              <a:t>, which impacts their predictive performance and </a:t>
            </a:r>
            <a:r>
              <a:rPr lang="en-US" sz="2400" dirty="0" smtClean="0">
                <a:latin typeface="Leelawadee UI Semilight" panose="020B0402040204020203" pitchFamily="34" charset="-34"/>
                <a:cs typeface="Leelawadee UI Semilight" panose="020B0402040204020203" pitchFamily="34" charset="-34"/>
              </a:rPr>
              <a:t>interpretability.</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17</a:t>
            </a:fld>
            <a:endParaRPr lang="en-US" dirty="0">
              <a:latin typeface="Leelawadee UI Semilight" panose="020B0402040204020203" pitchFamily="34" charset="-34"/>
              <a:cs typeface="Leelawadee UI Semilight" panose="020B0402040204020203" pitchFamily="34" charset="-34"/>
            </a:endParaRPr>
          </a:p>
        </p:txBody>
      </p:sp>
      <p:cxnSp>
        <p:nvCxnSpPr>
          <p:cNvPr id="14" name="Straight Arrow Connector 13"/>
          <p:cNvCxnSpPr/>
          <p:nvPr/>
        </p:nvCxnSpPr>
        <p:spPr>
          <a:xfrm>
            <a:off x="2821056" y="6615365"/>
            <a:ext cx="6033364" cy="0"/>
          </a:xfrm>
          <a:prstGeom prst="straightConnector1">
            <a:avLst/>
          </a:prstGeom>
          <a:ln w="38100">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648309" y="6433414"/>
            <a:ext cx="906017" cy="369332"/>
          </a:xfrm>
          <a:prstGeom prst="rect">
            <a:avLst/>
          </a:prstGeom>
          <a:noFill/>
        </p:spPr>
        <p:txBody>
          <a:bodyPr wrap="none" rtlCol="0">
            <a:spAutoFit/>
          </a:bodyPr>
          <a:lstStyle/>
          <a:p>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simpler</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6" name="TextBox 15"/>
          <p:cNvSpPr txBox="1"/>
          <p:nvPr/>
        </p:nvSpPr>
        <p:spPr>
          <a:xfrm>
            <a:off x="8990241" y="6430699"/>
            <a:ext cx="1603516" cy="369332"/>
          </a:xfrm>
          <a:prstGeom prst="rect">
            <a:avLst/>
          </a:prstGeom>
          <a:noFill/>
        </p:spPr>
        <p:txBody>
          <a:bodyPr wrap="none" rtlCol="0">
            <a:spAutoFit/>
          </a:bodyPr>
          <a:lstStyle/>
          <a:p>
            <a:r>
              <a:rPr lang="en-US" dirty="0">
                <a:solidFill>
                  <a:schemeClr val="accent4">
                    <a:lumMod val="75000"/>
                  </a:schemeClr>
                </a:solidFill>
                <a:latin typeface="Leelawadee UI Semilight" panose="020B0402040204020203" pitchFamily="34" charset="-34"/>
                <a:cs typeface="Leelawadee UI Semilight" panose="020B0402040204020203" pitchFamily="34" charset="-34"/>
              </a:rPr>
              <a:t>m</a:t>
            </a: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ore complex</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nvGrpSpPr>
          <p:cNvPr id="4" name="Group 3"/>
          <p:cNvGrpSpPr/>
          <p:nvPr/>
        </p:nvGrpSpPr>
        <p:grpSpPr>
          <a:xfrm>
            <a:off x="2229615" y="4191082"/>
            <a:ext cx="4151119" cy="2228989"/>
            <a:chOff x="7237294" y="1504323"/>
            <a:chExt cx="2799780" cy="2877487"/>
          </a:xfrm>
        </p:grpSpPr>
        <p:sp>
          <p:nvSpPr>
            <p:cNvPr id="8" name="Oval 7"/>
            <p:cNvSpPr/>
            <p:nvPr/>
          </p:nvSpPr>
          <p:spPr>
            <a:xfrm>
              <a:off x="7261790" y="1504323"/>
              <a:ext cx="2775284" cy="2877487"/>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TextBox 8"/>
            <p:cNvSpPr txBox="1"/>
            <p:nvPr/>
          </p:nvSpPr>
          <p:spPr>
            <a:xfrm flipH="1">
              <a:off x="7791179" y="1708290"/>
              <a:ext cx="1716505" cy="646331"/>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Smooth response shape</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1" name="TextBox 10"/>
            <p:cNvSpPr txBox="1"/>
            <p:nvPr/>
          </p:nvSpPr>
          <p:spPr>
            <a:xfrm flipH="1">
              <a:off x="7237294" y="2519701"/>
              <a:ext cx="1449308" cy="830998"/>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Linear Model (GLM)</a:t>
              </a:r>
              <a:endParaRPr lang="en-US" sz="1600" b="1" dirty="0">
                <a:latin typeface="Leelawadee UI Semilight" panose="020B0402040204020203" pitchFamily="34" charset="-34"/>
                <a:cs typeface="Leelawadee UI Semilight" panose="020B0402040204020203" pitchFamily="34" charset="-34"/>
              </a:endParaRPr>
            </a:p>
          </p:txBody>
        </p:sp>
        <p:sp>
          <p:nvSpPr>
            <p:cNvPr id="17" name="TextBox 16"/>
            <p:cNvSpPr txBox="1"/>
            <p:nvPr/>
          </p:nvSpPr>
          <p:spPr>
            <a:xfrm flipH="1">
              <a:off x="7948265" y="3395577"/>
              <a:ext cx="1602579" cy="861462"/>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Generalized Additive Model (GAM)</a:t>
              </a:r>
              <a:endParaRPr lang="en-US" sz="1600" b="1" dirty="0">
                <a:latin typeface="Leelawadee UI Semilight" panose="020B0402040204020203" pitchFamily="34" charset="-34"/>
                <a:cs typeface="Leelawadee UI Semilight" panose="020B0402040204020203" pitchFamily="34" charset="-34"/>
              </a:endParaRPr>
            </a:p>
          </p:txBody>
        </p:sp>
      </p:grpSp>
      <p:grpSp>
        <p:nvGrpSpPr>
          <p:cNvPr id="13" name="Group 12"/>
          <p:cNvGrpSpPr/>
          <p:nvPr/>
        </p:nvGrpSpPr>
        <p:grpSpPr>
          <a:xfrm>
            <a:off x="5473148" y="4191082"/>
            <a:ext cx="4114800" cy="2209961"/>
            <a:chOff x="7324999" y="3833607"/>
            <a:chExt cx="2900585" cy="2858460"/>
          </a:xfrm>
        </p:grpSpPr>
        <p:sp>
          <p:nvSpPr>
            <p:cNvPr id="7" name="Oval 6"/>
            <p:cNvSpPr/>
            <p:nvPr/>
          </p:nvSpPr>
          <p:spPr>
            <a:xfrm>
              <a:off x="7324999" y="3833607"/>
              <a:ext cx="2900585" cy="2858460"/>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 name="TextBox 9"/>
            <p:cNvSpPr txBox="1"/>
            <p:nvPr/>
          </p:nvSpPr>
          <p:spPr>
            <a:xfrm flipH="1">
              <a:off x="7975936" y="4014963"/>
              <a:ext cx="1484926" cy="835993"/>
            </a:xfrm>
            <a:prstGeom prst="rect">
              <a:avLst/>
            </a:prstGeom>
            <a:noFill/>
          </p:spPr>
          <p:txBody>
            <a:bodyPr wrap="square" rtlCol="0">
              <a:spAutoFit/>
            </a:bodyPr>
            <a:lstStyle/>
            <a:p>
              <a:pPr algn="ctr"/>
              <a:r>
                <a:rPr lang="en-US" dirty="0" smtClean="0">
                  <a:solidFill>
                    <a:schemeClr val="accent4">
                      <a:lumMod val="75000"/>
                    </a:schemeClr>
                  </a:solidFill>
                  <a:latin typeface="Leelawadee UI Semilight" panose="020B0402040204020203" pitchFamily="34" charset="-34"/>
                  <a:cs typeface="Leelawadee UI Semilight" panose="020B0402040204020203" pitchFamily="34" charset="-34"/>
                </a:rPr>
                <a:t>Interactions between predictors</a:t>
              </a:r>
              <a:endParaRPr lang="en-US"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sp>
          <p:nvSpPr>
            <p:cNvPr id="18" name="TextBox 17"/>
            <p:cNvSpPr txBox="1"/>
            <p:nvPr/>
          </p:nvSpPr>
          <p:spPr>
            <a:xfrm flipH="1">
              <a:off x="8251893" y="5360273"/>
              <a:ext cx="1602579" cy="584775"/>
            </a:xfrm>
            <a:prstGeom prst="rect">
              <a:avLst/>
            </a:prstGeom>
            <a:noFill/>
          </p:spPr>
          <p:txBody>
            <a:bodyPr wrap="square" rtlCol="0">
              <a:spAutoFit/>
            </a:bodyPr>
            <a:lstStyle/>
            <a:p>
              <a:pPr algn="ctr"/>
              <a:r>
                <a:rPr lang="en-US" sz="1600" b="1" dirty="0" smtClean="0">
                  <a:latin typeface="Leelawadee UI Semilight" panose="020B0402040204020203" pitchFamily="34" charset="-34"/>
                  <a:cs typeface="Leelawadee UI Semilight" panose="020B0402040204020203" pitchFamily="34" charset="-34"/>
                </a:rPr>
                <a:t>Random Forest (RF)</a:t>
              </a:r>
              <a:endParaRPr lang="en-US" sz="1600" b="1" dirty="0">
                <a:latin typeface="Leelawadee UI Semilight" panose="020B0402040204020203" pitchFamily="34" charset="-34"/>
                <a:cs typeface="Leelawadee UI Semilight" panose="020B0402040204020203" pitchFamily="34" charset="-34"/>
              </a:endParaRPr>
            </a:p>
          </p:txBody>
        </p:sp>
      </p:grpSp>
    </p:spTree>
    <p:extLst>
      <p:ext uri="{BB962C8B-B14F-4D97-AF65-F5344CB8AC3E}">
        <p14:creationId xmlns:p14="http://schemas.microsoft.com/office/powerpoint/2010/main" val="139517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Leelawadee UI Semilight" panose="020B0402040204020203" pitchFamily="34" charset="-34"/>
                <a:cs typeface="Leelawadee UI Semilight" panose="020B0402040204020203" pitchFamily="34" charset="-34"/>
              </a:rPr>
              <a:t>Comparison of models across scenarios</a:t>
            </a:r>
            <a:br>
              <a:rPr lang="en-US" dirty="0" smtClean="0">
                <a:latin typeface="Leelawadee UI Semilight" panose="020B0402040204020203" pitchFamily="34" charset="-34"/>
                <a:cs typeface="Leelawadee UI Semilight" panose="020B0402040204020203" pitchFamily="34" charset="-34"/>
              </a:rPr>
            </a:br>
            <a:r>
              <a:rPr lang="en-US" sz="3200" i="1" dirty="0">
                <a:latin typeface="Leelawadee UI Semilight" panose="020B0402040204020203" pitchFamily="34" charset="-34"/>
                <a:cs typeface="Leelawadee UI Semilight" panose="020B0402040204020203" pitchFamily="34" charset="-34"/>
              </a:rPr>
              <a:t>Example</a:t>
            </a:r>
            <a:r>
              <a:rPr lang="fr-CH" sz="3200" i="1" dirty="0">
                <a:latin typeface="Leelawadee UI Semilight" panose="020B0402040204020203" pitchFamily="34" charset="-34"/>
                <a:cs typeface="Leelawadee UI Semilight" panose="020B0402040204020203" pitchFamily="34" charset="-34"/>
              </a:rPr>
              <a:t>:</a:t>
            </a:r>
            <a:r>
              <a:rPr lang="fr-CH" sz="3200" dirty="0">
                <a:latin typeface="Leelawadee UI Semilight" panose="020B0402040204020203" pitchFamily="34" charset="-34"/>
                <a:cs typeface="Leelawadee UI Semilight" panose="020B0402040204020203" pitchFamily="34" charset="-34"/>
              </a:rPr>
              <a:t> </a:t>
            </a:r>
            <a:r>
              <a:rPr lang="en-US" sz="3200" i="1" dirty="0">
                <a:latin typeface="Leelawadee UI Semilight" panose="020B0402040204020203" pitchFamily="34" charset="-34"/>
                <a:cs typeface="Leelawadee UI Semilight" panose="020B0402040204020203" pitchFamily="34" charset="-34"/>
              </a:rPr>
              <a:t>Gammaridae</a:t>
            </a:r>
            <a:endParaRPr lang="en-US" sz="3200" dirty="0">
              <a:latin typeface="Leelawadee UI Semilight" panose="020B0402040204020203" pitchFamily="34" charset="-34"/>
              <a:cs typeface="Leelawadee UI Semilight" panose="020B0402040204020203" pitchFamily="34" charset="-34"/>
            </a:endParaRPr>
          </a:p>
        </p:txBody>
      </p:sp>
      <p:pic>
        <p:nvPicPr>
          <p:cNvPr id="6" name="Content Placeholder 5"/>
          <p:cNvPicPr>
            <a:picLocks noGrp="1" noChangeAspect="1"/>
          </p:cNvPicPr>
          <p:nvPr>
            <p:ph idx="1"/>
          </p:nvPr>
        </p:nvPicPr>
        <p:blipFill rotWithShape="1">
          <a:blip r:embed="rId3">
            <a:extLst>
              <a:ext uri="{28A0092B-C50C-407E-A947-70E740481C1C}">
                <a14:useLocalDpi xmlns:a14="http://schemas.microsoft.com/office/drawing/2010/main" val="0"/>
              </a:ext>
            </a:extLst>
          </a:blip>
          <a:srcRect b="168"/>
          <a:stretch/>
        </p:blipFill>
        <p:spPr>
          <a:xfrm>
            <a:off x="728532" y="1847019"/>
            <a:ext cx="10734936" cy="3873397"/>
          </a:xfrm>
        </p:spPr>
      </p:pic>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18</a:t>
            </a:fld>
            <a:endParaRPr lang="en-US">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228775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Comparison of different models</a:t>
            </a:r>
            <a:br>
              <a:rPr lang="en-US" sz="4000" dirty="0" smtClean="0"/>
            </a:br>
            <a:r>
              <a:rPr lang="en-US" sz="3100" i="1" dirty="0"/>
              <a:t>B</a:t>
            </a:r>
            <a:r>
              <a:rPr lang="en-US" sz="3100" i="1" dirty="0" smtClean="0"/>
              <a:t>aseline scenario: all factors, 3000 data points, no dispersal limitation</a:t>
            </a:r>
            <a:r>
              <a:rPr lang="en-US" dirty="0"/>
              <a:t/>
            </a:r>
            <a:br>
              <a:rPr lang="en-US" dirty="0"/>
            </a:br>
            <a:r>
              <a:rPr lang="en-US" sz="3100" i="1" dirty="0"/>
              <a:t>Example</a:t>
            </a:r>
            <a:r>
              <a:rPr lang="fr-CH" sz="3100" i="1" dirty="0"/>
              <a:t>:</a:t>
            </a:r>
            <a:r>
              <a:rPr lang="fr-CH" sz="3100" dirty="0"/>
              <a:t> </a:t>
            </a:r>
            <a:r>
              <a:rPr lang="en-US" sz="3100" i="1" dirty="0"/>
              <a:t>Gammaridae</a:t>
            </a: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0653" y="1635849"/>
            <a:ext cx="9978188" cy="4720501"/>
          </a:xfrm>
        </p:spPr>
      </p:pic>
      <p:sp>
        <p:nvSpPr>
          <p:cNvPr id="5" name="Slide Number Placeholder 4"/>
          <p:cNvSpPr>
            <a:spLocks noGrp="1"/>
          </p:cNvSpPr>
          <p:nvPr>
            <p:ph type="sldNum" sz="quarter" idx="12"/>
          </p:nvPr>
        </p:nvSpPr>
        <p:spPr/>
        <p:txBody>
          <a:bodyPr/>
          <a:lstStyle/>
          <a:p>
            <a:fld id="{1EDE2287-E2AD-46DF-8046-74F602A6E540}" type="slidenum">
              <a:rPr lang="en-US" smtClean="0"/>
              <a:t>19</a:t>
            </a:fld>
            <a:endParaRPr lang="en-US"/>
          </a:p>
        </p:txBody>
      </p:sp>
    </p:spTree>
    <p:extLst>
      <p:ext uri="{BB962C8B-B14F-4D97-AF65-F5344CB8AC3E}">
        <p14:creationId xmlns:p14="http://schemas.microsoft.com/office/powerpoint/2010/main" val="1373359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err="1" smtClean="0"/>
              <a:t>Many</a:t>
            </a:r>
            <a:r>
              <a:rPr lang="fr-CH" dirty="0" smtClean="0"/>
              <a:t> </a:t>
            </a:r>
            <a:r>
              <a:rPr lang="fr-CH" dirty="0" err="1" smtClean="0"/>
              <a:t>numerical</a:t>
            </a:r>
            <a:r>
              <a:rPr lang="fr-CH" dirty="0" smtClean="0"/>
              <a:t> </a:t>
            </a:r>
            <a:r>
              <a:rPr lang="fr-CH" dirty="0" err="1" smtClean="0"/>
              <a:t>checks</a:t>
            </a:r>
            <a:r>
              <a:rPr lang="fr-CH" dirty="0" smtClean="0"/>
              <a:t> and </a:t>
            </a:r>
            <a:r>
              <a:rPr lang="fr-CH" dirty="0" err="1" smtClean="0"/>
              <a:t>parameter</a:t>
            </a:r>
            <a:r>
              <a:rPr lang="fr-CH" dirty="0" smtClean="0"/>
              <a:t> </a:t>
            </a:r>
            <a:r>
              <a:rPr lang="fr-CH" dirty="0" err="1" smtClean="0"/>
              <a:t>tuning</a:t>
            </a:r>
            <a:r>
              <a:rPr lang="fr-CH" dirty="0" smtClean="0"/>
              <a:t> to </a:t>
            </a:r>
            <a:r>
              <a:rPr lang="fr-CH" dirty="0" err="1" smtClean="0"/>
              <a:t>optimize</a:t>
            </a:r>
            <a:r>
              <a:rPr lang="fr-CH" dirty="0" smtClean="0"/>
              <a:t>:</a:t>
            </a:r>
          </a:p>
          <a:p>
            <a:pPr lvl="1"/>
            <a:r>
              <a:rPr lang="fr-CH" dirty="0" err="1" smtClean="0"/>
              <a:t>Numerical</a:t>
            </a:r>
            <a:r>
              <a:rPr lang="fr-CH" dirty="0" smtClean="0"/>
              <a:t> </a:t>
            </a:r>
            <a:r>
              <a:rPr lang="fr-CH" dirty="0" err="1" smtClean="0"/>
              <a:t>method</a:t>
            </a:r>
            <a:r>
              <a:rPr lang="fr-CH" dirty="0" smtClean="0"/>
              <a:t> for ODE </a:t>
            </a:r>
            <a:r>
              <a:rPr lang="fr-CH" dirty="0" err="1" smtClean="0"/>
              <a:t>solver</a:t>
            </a:r>
            <a:r>
              <a:rPr lang="fr-CH" dirty="0" smtClean="0"/>
              <a:t> </a:t>
            </a:r>
          </a:p>
          <a:p>
            <a:pPr lvl="1"/>
            <a:r>
              <a:rPr lang="fr-CH" dirty="0"/>
              <a:t>T</a:t>
            </a:r>
            <a:r>
              <a:rPr lang="fr-CH" dirty="0" smtClean="0"/>
              <a:t>ime </a:t>
            </a:r>
            <a:r>
              <a:rPr lang="fr-CH" dirty="0" err="1" smtClean="0"/>
              <a:t>step</a:t>
            </a:r>
            <a:r>
              <a:rPr lang="fr-CH" dirty="0" smtClean="0"/>
              <a:t> size</a:t>
            </a:r>
          </a:p>
          <a:p>
            <a:pPr lvl="1"/>
            <a:r>
              <a:rPr lang="fr-CH" dirty="0" err="1" smtClean="0"/>
              <a:t>Years</a:t>
            </a:r>
            <a:r>
              <a:rPr lang="fr-CH" dirty="0" smtClean="0"/>
              <a:t> of simulation</a:t>
            </a:r>
          </a:p>
          <a:p>
            <a:pPr lvl="1"/>
            <a:r>
              <a:rPr lang="fr-CH" dirty="0" smtClean="0"/>
              <a:t>Warnings if </a:t>
            </a:r>
            <a:r>
              <a:rPr lang="fr-CH" dirty="0" err="1" smtClean="0"/>
              <a:t>steady</a:t>
            </a:r>
            <a:r>
              <a:rPr lang="fr-CH" dirty="0" smtClean="0"/>
              <a:t> state not </a:t>
            </a:r>
            <a:r>
              <a:rPr lang="fr-CH" dirty="0" err="1" smtClean="0"/>
              <a:t>reached</a:t>
            </a:r>
            <a:endParaRPr lang="en-US" dirty="0" smtClean="0"/>
          </a:p>
          <a:p>
            <a:pPr lvl="1"/>
            <a:r>
              <a:rPr lang="fr-CH" dirty="0" smtClean="0"/>
              <a:t>Taxa </a:t>
            </a:r>
            <a:r>
              <a:rPr lang="fr-CH" dirty="0" err="1" smtClean="0"/>
              <a:t>response</a:t>
            </a:r>
            <a:r>
              <a:rPr lang="fr-CH" dirty="0" smtClean="0"/>
              <a:t> to </a:t>
            </a:r>
            <a:r>
              <a:rPr lang="fr-CH" dirty="0" err="1" smtClean="0"/>
              <a:t>environmental</a:t>
            </a:r>
            <a:r>
              <a:rPr lang="fr-CH" dirty="0" smtClean="0"/>
              <a:t> </a:t>
            </a:r>
            <a:r>
              <a:rPr lang="fr-CH" dirty="0" err="1" smtClean="0"/>
              <a:t>factors</a:t>
            </a:r>
            <a:endParaRPr lang="fr-CH" dirty="0" smtClean="0"/>
          </a:p>
        </p:txBody>
      </p:sp>
    </p:spTree>
    <p:extLst>
      <p:ext uri="{BB962C8B-B14F-4D97-AF65-F5344CB8AC3E}">
        <p14:creationId xmlns:p14="http://schemas.microsoft.com/office/powerpoint/2010/main" val="2686249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 model for artificial data</a:t>
            </a:r>
            <a:endParaRPr lang="en-US" dirty="0"/>
          </a:p>
        </p:txBody>
      </p:sp>
      <p:sp>
        <p:nvSpPr>
          <p:cNvPr id="5" name="Content Placeholder 4"/>
          <p:cNvSpPr>
            <a:spLocks noGrp="1"/>
          </p:cNvSpPr>
          <p:nvPr>
            <p:ph idx="1"/>
          </p:nvPr>
        </p:nvSpPr>
        <p:spPr>
          <a:xfrm>
            <a:off x="838200" y="1825624"/>
            <a:ext cx="10515599" cy="4206208"/>
          </a:xfrm>
        </p:spPr>
        <p:txBody>
          <a:bodyPr>
            <a:normAutofit/>
          </a:bodyPr>
          <a:lstStyle/>
          <a:p>
            <a:r>
              <a:rPr lang="en-US" sz="2400" dirty="0" smtClean="0"/>
              <a:t>Use mechanistic food web model </a:t>
            </a:r>
            <a:r>
              <a:rPr lang="en-US" sz="2400" i="1" dirty="0" smtClean="0"/>
              <a:t>Streambugs</a:t>
            </a:r>
            <a:r>
              <a:rPr lang="en-US" sz="2400" dirty="0" smtClean="0"/>
              <a:t> to produce an artificial realistic ecological dataset of presence/absence of freshwater macroinvertebrates</a:t>
            </a:r>
            <a:endParaRPr lang="en-US" sz="2400" dirty="0"/>
          </a:p>
          <a:p>
            <a:r>
              <a:rPr lang="en-US" sz="2400" i="1" dirty="0" smtClean="0"/>
              <a:t>Streambugs</a:t>
            </a:r>
            <a:r>
              <a:rPr lang="en-US" sz="2400" dirty="0" smtClean="0"/>
              <a:t> consists of:</a:t>
            </a:r>
          </a:p>
          <a:p>
            <a:pPr lvl="1"/>
            <a:r>
              <a:rPr lang="en-US" sz="2000" dirty="0" smtClean="0"/>
              <a:t>Coupled differential equations</a:t>
            </a:r>
          </a:p>
          <a:p>
            <a:pPr lvl="1"/>
            <a:r>
              <a:rPr lang="en-US" sz="2000" dirty="0" smtClean="0"/>
              <a:t>Direct environmental factors: </a:t>
            </a:r>
            <a:br>
              <a:rPr lang="en-US" sz="2000" dirty="0" smtClean="0"/>
            </a:br>
            <a:r>
              <a:rPr lang="en-US" sz="2000" dirty="0" smtClean="0"/>
              <a:t>water temperature, flow velocity, </a:t>
            </a:r>
            <a:br>
              <a:rPr lang="en-US" sz="2000" dirty="0" smtClean="0"/>
            </a:br>
            <a:r>
              <a:rPr lang="en-US" sz="2000" dirty="0" smtClean="0"/>
              <a:t>pesticide input and saprobic conditions</a:t>
            </a:r>
          </a:p>
          <a:p>
            <a:pPr lvl="1"/>
            <a:r>
              <a:rPr lang="en-US" sz="2000" dirty="0" smtClean="0"/>
              <a:t>Indirect environmental factors: </a:t>
            </a:r>
            <a:br>
              <a:rPr lang="en-US" sz="2000" dirty="0" smtClean="0"/>
            </a:br>
            <a:r>
              <a:rPr lang="en-US" sz="2000" dirty="0" smtClean="0"/>
              <a:t>shading, nutrients and litter input</a:t>
            </a:r>
          </a:p>
          <a:p>
            <a:pPr lvl="1"/>
            <a:r>
              <a:rPr lang="en-US" sz="2000" dirty="0" smtClean="0"/>
              <a:t>Includes dispersal limitation</a:t>
            </a:r>
            <a:endParaRPr lang="en-US" sz="2000" dirty="0"/>
          </a:p>
        </p:txBody>
      </p:sp>
      <p:sp>
        <p:nvSpPr>
          <p:cNvPr id="3" name="Slide Number Placeholder 2"/>
          <p:cNvSpPr>
            <a:spLocks noGrp="1"/>
          </p:cNvSpPr>
          <p:nvPr>
            <p:ph type="sldNum" sz="quarter" idx="12"/>
          </p:nvPr>
        </p:nvSpPr>
        <p:spPr/>
        <p:txBody>
          <a:bodyPr/>
          <a:lstStyle/>
          <a:p>
            <a:fld id="{1EDE2287-E2AD-46DF-8046-74F602A6E540}" type="slidenum">
              <a:rPr lang="en-US" smtClean="0"/>
              <a:t>20</a:t>
            </a:fld>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2332" y="2804448"/>
            <a:ext cx="5631457" cy="2573060"/>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2783306" y="5512444"/>
                <a:ext cx="6625389" cy="8989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i="1">
                              <a:latin typeface="Cambria Math" panose="02040503050406030204" pitchFamily="18" charset="0"/>
                            </a:rPr>
                          </m:ctrlPr>
                        </m:fPr>
                        <m:num>
                          <m:r>
                            <a:rPr lang="de-CH" sz="1400">
                              <a:latin typeface="Cambria Math" panose="02040503050406030204" pitchFamily="18" charset="0"/>
                            </a:rPr>
                            <m:t>𝑑</m:t>
                          </m:r>
                          <m:sSub>
                            <m:sSubPr>
                              <m:ctrlPr>
                                <a:rPr lang="de-CH" sz="1400" i="1">
                                  <a:latin typeface="Cambria Math" panose="02040503050406030204" pitchFamily="18" charset="0"/>
                                </a:rPr>
                              </m:ctrlPr>
                            </m:sSubPr>
                            <m:e>
                              <m:r>
                                <a:rPr lang="de-CH" sz="1400">
                                  <a:latin typeface="Cambria Math" panose="02040503050406030204" pitchFamily="18" charset="0"/>
                                </a:rPr>
                                <m:t>𝐵</m:t>
                              </m:r>
                            </m:e>
                            <m:sub>
                              <m:r>
                                <a:rPr lang="de-CH" sz="1400">
                                  <a:latin typeface="Cambria Math" panose="02040503050406030204" pitchFamily="18" charset="0"/>
                                </a:rPr>
                                <m:t>𝑖</m:t>
                              </m:r>
                            </m:sub>
                          </m:sSub>
                        </m:num>
                        <m:den>
                          <m:r>
                            <a:rPr lang="de-CH" sz="1400">
                              <a:latin typeface="Cambria Math" panose="02040503050406030204" pitchFamily="18" charset="0"/>
                            </a:rPr>
                            <m:t>𝑑𝑡</m:t>
                          </m:r>
                        </m:den>
                      </m:f>
                      <m:r>
                        <a:rPr lang="de-CH" sz="1400">
                          <a:latin typeface="Cambria Math" panose="02040503050406030204" pitchFamily="18" charset="0"/>
                        </a:rPr>
                        <m:t>=</m:t>
                      </m:r>
                      <m:d>
                        <m:dPr>
                          <m:ctrlPr>
                            <a:rPr lang="de-CH" sz="1400" i="1">
                              <a:latin typeface="Cambria Math" panose="02040503050406030204" pitchFamily="18" charset="0"/>
                            </a:rPr>
                          </m:ctrlPr>
                        </m:dPr>
                        <m:e>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a:latin typeface="Cambria Math" panose="02040503050406030204" pitchFamily="18" charset="0"/>
                                </a:rPr>
                                <m:t>𝑖</m:t>
                              </m:r>
                            </m:sub>
                          </m:sSub>
                          <m:sSub>
                            <m:sSubPr>
                              <m:ctrlPr>
                                <a:rPr lang="de-CH" sz="1400" i="1">
                                  <a:latin typeface="Cambria Math" panose="02040503050406030204" pitchFamily="18" charset="0"/>
                                </a:rPr>
                              </m:ctrlPr>
                            </m:sSubPr>
                            <m:e>
                              <m:r>
                                <a:rPr lang="de-CH" sz="1400">
                                  <a:latin typeface="Cambria Math" panose="02040503050406030204" pitchFamily="18" charset="0"/>
                                </a:rPr>
                                <m:t> </m:t>
                              </m:r>
                              <m:r>
                                <a:rPr lang="de-CH" sz="1400">
                                  <a:latin typeface="Cambria Math" panose="02040503050406030204" pitchFamily="18" charset="0"/>
                                </a:rPr>
                                <m:t>𝑓</m:t>
                              </m:r>
                            </m:e>
                            <m:sub>
                              <m:r>
                                <m:rPr>
                                  <m:sty m:val="p"/>
                                </m:rPr>
                                <a:rPr lang="de-CH" sz="1400">
                                  <a:latin typeface="Cambria Math" panose="02040503050406030204" pitchFamily="18" charset="0"/>
                                </a:rPr>
                                <m:t>preference</m:t>
                              </m:r>
                              <m:r>
                                <m:rPr>
                                  <m:nor/>
                                </m:rPr>
                                <a:rPr lang="de-CH" sz="1400">
                                  <a:latin typeface="Cambria Math" panose="02040503050406030204" pitchFamily="18" charset="0"/>
                                </a:rPr>
                                <m:t> </m:t>
                              </m:r>
                              <m:r>
                                <a:rPr lang="de-CH" sz="1400">
                                  <a:latin typeface="Cambria Math" panose="02040503050406030204" pitchFamily="18" charset="0"/>
                                </a:rPr>
                                <m:t>𝑖𝑗</m:t>
                              </m:r>
                            </m:sub>
                          </m:sSub>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selfinhibition</m:t>
                              </m:r>
                              <m:r>
                                <m:rPr>
                                  <m:nor/>
                                </m:rPr>
                                <a:rPr lang="de-CH" sz="1400">
                                  <a:latin typeface="Cambria Math" panose="02040503050406030204" pitchFamily="18" charset="0"/>
                                </a:rPr>
                                <m:t> </m:t>
                              </m:r>
                              <m:r>
                                <a:rPr lang="de-CH" sz="1400">
                                  <a:latin typeface="Cambria Math" panose="02040503050406030204" pitchFamily="18" charset="0"/>
                                </a:rPr>
                                <m:t>𝑖</m:t>
                              </m:r>
                            </m:sub>
                          </m:sSub>
                          <m:r>
                            <a:rPr lang="de-CH" sz="1400">
                              <a:latin typeface="Cambria Math" panose="02040503050406030204" pitchFamily="18" charset="0"/>
                            </a:rPr>
                            <m:t>−</m:t>
                          </m:r>
                          <m:sSub>
                            <m:sSubPr>
                              <m:ctrlPr>
                                <a:rPr lang="de-CH" sz="1400" i="1">
                                  <a:latin typeface="Cambria Math" panose="02040503050406030204" pitchFamily="18" charset="0"/>
                                </a:rPr>
                              </m:ctrlPr>
                            </m:sSubPr>
                            <m:e>
                              <m:r>
                                <a:rPr lang="de-CH" sz="1400">
                                  <a:latin typeface="Cambria Math" panose="02040503050406030204" pitchFamily="18" charset="0"/>
                                </a:rPr>
                                <m:t>𝑓</m:t>
                              </m:r>
                            </m:e>
                            <m:sub>
                              <m:r>
                                <m:rPr>
                                  <m:sty m:val="p"/>
                                </m:rPr>
                                <a:rPr lang="de-CH" sz="1400">
                                  <a:latin typeface="Cambria Math" panose="02040503050406030204" pitchFamily="18" charset="0"/>
                                </a:rPr>
                                <m:t>respiration</m:t>
                              </m:r>
                            </m:sub>
                          </m:sSub>
                          <m:sSub>
                            <m:sSubPr>
                              <m:ctrlPr>
                                <a:rPr lang="de-CH" sz="1400" i="1">
                                  <a:latin typeface="Cambria Math" panose="02040503050406030204" pitchFamily="18" charset="0"/>
                                </a:rPr>
                              </m:ctrlPr>
                            </m:sSubPr>
                            <m:e>
                              <m:r>
                                <a:rPr lang="de-CH" sz="1400">
                                  <a:latin typeface="Cambria Math" panose="02040503050406030204" pitchFamily="18" charset="0"/>
                                </a:rPr>
                                <m:t>−</m:t>
                              </m:r>
                              <m:r>
                                <a:rPr lang="de-CH" sz="1400">
                                  <a:latin typeface="Cambria Math" panose="02040503050406030204" pitchFamily="18" charset="0"/>
                                </a:rPr>
                                <m:t>𝑓</m:t>
                              </m:r>
                            </m:e>
                            <m:sub>
                              <m:r>
                                <m:rPr>
                                  <m:sty m:val="p"/>
                                </m:rPr>
                                <a:rPr lang="de-CH" sz="1400">
                                  <a:latin typeface="Cambria Math" panose="02040503050406030204" pitchFamily="18" charset="0"/>
                                </a:rPr>
                                <m:t>mortality</m:t>
                              </m:r>
                              <m:r>
                                <a:rPr lang="de-CH" sz="1400">
                                  <a:latin typeface="Cambria Math" panose="02040503050406030204" pitchFamily="18" charset="0"/>
                                </a:rPr>
                                <m:t> </m:t>
                              </m:r>
                              <m:r>
                                <a:rPr lang="de-CH" sz="1400">
                                  <a:latin typeface="Cambria Math" panose="02040503050406030204" pitchFamily="18" charset="0"/>
                                </a:rPr>
                                <m:t>𝑖</m:t>
                              </m:r>
                            </m:sub>
                          </m:sSub>
                        </m:e>
                      </m:d>
                      <m:r>
                        <a:rPr lang="de-CH" sz="1400">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𝑖</m:t>
                          </m:r>
                        </m:sub>
                      </m:sSub>
                    </m:oMath>
                  </m:oMathPara>
                </a14:m>
                <a:r>
                  <a:rPr lang="de-CH" sz="1400" i="1" dirty="0">
                    <a:latin typeface="Cambria Math" panose="02040503050406030204" pitchFamily="18" charset="0"/>
                  </a:rPr>
                  <a:t/>
                </a:r>
                <a:br>
                  <a:rPr lang="de-CH" sz="1400" i="1" dirty="0">
                    <a:latin typeface="Cambria Math" panose="02040503050406030204" pitchFamily="18" charset="0"/>
                  </a:rPr>
                </a:br>
                <a:r>
                  <a:rPr lang="de-CH" sz="1400" i="1" dirty="0">
                    <a:latin typeface="Cambria Math" panose="02040503050406030204" pitchFamily="18" charset="0"/>
                  </a:rPr>
                  <a:t>               </a:t>
                </a:r>
                <a14:m>
                  <m:oMath xmlns:m="http://schemas.openxmlformats.org/officeDocument/2006/math">
                    <m:r>
                      <a:rPr lang="de-CH" sz="1400" i="1">
                        <a:latin typeface="Cambria Math" panose="02040503050406030204" pitchFamily="18" charset="0"/>
                      </a:rPr>
                      <m:t>−</m:t>
                    </m:r>
                    <m:d>
                      <m:dPr>
                        <m:ctrlPr>
                          <a:rPr lang="de-CH" sz="1400" i="1">
                            <a:latin typeface="Cambria Math" panose="02040503050406030204" pitchFamily="18" charset="0"/>
                          </a:rPr>
                        </m:ctrlPr>
                      </m:dPr>
                      <m:e>
                        <m:f>
                          <m:fPr>
                            <m:ctrlPr>
                              <a:rPr lang="de-CH" sz="1400" i="1">
                                <a:latin typeface="Cambria Math" panose="02040503050406030204" pitchFamily="18" charset="0"/>
                              </a:rPr>
                            </m:ctrlPr>
                          </m:fPr>
                          <m:num>
                            <m:r>
                              <a:rPr lang="de-CH" sz="1400" i="1">
                                <a:latin typeface="Cambria Math" panose="02040503050406030204" pitchFamily="18" charset="0"/>
                              </a:rPr>
                              <m:t>1</m:t>
                            </m:r>
                          </m:num>
                          <m:den>
                            <m:sSub>
                              <m:sSubPr>
                                <m:ctrlPr>
                                  <a:rPr lang="de-CH" sz="1400" i="1">
                                    <a:latin typeface="Cambria Math" panose="02040503050406030204" pitchFamily="18" charset="0"/>
                                  </a:rPr>
                                </m:ctrlPr>
                              </m:sSubPr>
                              <m:e>
                                <m:r>
                                  <a:rPr lang="de-CH" sz="1400" i="1">
                                    <a:latin typeface="Cambria Math" panose="02040503050406030204" pitchFamily="18" charset="0"/>
                                  </a:rPr>
                                  <m:t>𝑌</m:t>
                                </m:r>
                              </m:e>
                              <m:sub>
                                <m:r>
                                  <m:rPr>
                                    <m:sty m:val="p"/>
                                  </m:rPr>
                                  <a:rPr lang="de-CH" sz="1400">
                                    <a:latin typeface="Cambria Math" panose="02040503050406030204" pitchFamily="18" charset="0"/>
                                  </a:rPr>
                                  <m:t>growth</m:t>
                                </m:r>
                              </m:sub>
                            </m:sSub>
                          </m:den>
                        </m:f>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𝑓</m:t>
                            </m:r>
                          </m:e>
                          <m:sub>
                            <m:r>
                              <m:rPr>
                                <m:sty m:val="p"/>
                              </m:rPr>
                              <a:rPr lang="de-CH" sz="1400">
                                <a:latin typeface="Cambria Math" panose="02040503050406030204" pitchFamily="18" charset="0"/>
                              </a:rPr>
                              <m:t>growth</m:t>
                            </m:r>
                            <m: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foodlim</m:t>
                            </m:r>
                            <m:r>
                              <m:rPr>
                                <m:nor/>
                              </m:rPr>
                              <a:rPr lang="de-CH" sz="1400">
                                <a:latin typeface="Cambria Math" panose="02040503050406030204" pitchFamily="18" charset="0"/>
                              </a:rPr>
                              <m:t> </m:t>
                            </m:r>
                            <m:r>
                              <a:rPr lang="de-CH" sz="1400" i="1">
                                <a:latin typeface="Cambria Math" panose="02040503050406030204" pitchFamily="18" charset="0"/>
                              </a:rPr>
                              <m:t>𝑘</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preference</m:t>
                            </m:r>
                            <m:r>
                              <a:rPr lang="de-CH" sz="1400">
                                <a:latin typeface="Cambria Math" panose="02040503050406030204" pitchFamily="18" charset="0"/>
                              </a:rPr>
                              <m:t> </m:t>
                            </m:r>
                            <m:r>
                              <a:rPr lang="de-CH" sz="1400" i="1">
                                <a:latin typeface="Cambria Math" panose="02040503050406030204" pitchFamily="18" charset="0"/>
                              </a:rPr>
                              <m:t>𝑘𝑖</m:t>
                            </m:r>
                          </m:sub>
                        </m:sSub>
                        <m:sSub>
                          <m:sSubPr>
                            <m:ctrlPr>
                              <a:rPr lang="de-CH" sz="1400" i="1">
                                <a:latin typeface="Cambria Math" panose="02040503050406030204" pitchFamily="18" charset="0"/>
                              </a:rPr>
                            </m:ctrlPr>
                          </m:sSubPr>
                          <m:e>
                            <m:r>
                              <a:rPr lang="de-CH" sz="1400" i="1">
                                <a:latin typeface="Cambria Math" panose="02040503050406030204" pitchFamily="18" charset="0"/>
                              </a:rPr>
                              <m:t> </m:t>
                            </m:r>
                            <m:r>
                              <a:rPr lang="de-CH" sz="1400" i="1">
                                <a:latin typeface="Cambria Math" panose="02040503050406030204" pitchFamily="18" charset="0"/>
                              </a:rPr>
                              <m:t>𝑓</m:t>
                            </m:r>
                          </m:e>
                          <m:sub>
                            <m:r>
                              <m:rPr>
                                <m:sty m:val="p"/>
                              </m:rPr>
                              <a:rPr lang="de-CH" sz="1400">
                                <a:latin typeface="Cambria Math" panose="02040503050406030204" pitchFamily="18" charset="0"/>
                              </a:rPr>
                              <m:t>selfinhibition</m:t>
                            </m:r>
                            <m:r>
                              <a:rPr lang="de-CH" sz="1400">
                                <a:latin typeface="Cambria Math" panose="02040503050406030204" pitchFamily="18" charset="0"/>
                              </a:rPr>
                              <m:t> </m:t>
                            </m:r>
                            <m:r>
                              <a:rPr lang="de-CH" sz="1400" i="1">
                                <a:latin typeface="Cambria Math" panose="02040503050406030204" pitchFamily="18" charset="0"/>
                              </a:rPr>
                              <m:t>𝑘</m:t>
                            </m:r>
                          </m:sub>
                        </m:sSub>
                        <m:r>
                          <a:rPr lang="de-CH" sz="1400" i="1">
                            <a:latin typeface="Cambria Math" panose="02040503050406030204" pitchFamily="18" charset="0"/>
                          </a:rPr>
                          <m:t> </m:t>
                        </m:r>
                        <m:sSub>
                          <m:sSubPr>
                            <m:ctrlPr>
                              <a:rPr lang="de-CH" sz="1400" i="1">
                                <a:latin typeface="Cambria Math" panose="02040503050406030204" pitchFamily="18" charset="0"/>
                              </a:rPr>
                            </m:ctrlPr>
                          </m:sSubPr>
                          <m:e>
                            <m:r>
                              <a:rPr lang="de-CH" sz="1400" i="1">
                                <a:latin typeface="Cambria Math" panose="02040503050406030204" pitchFamily="18" charset="0"/>
                              </a:rPr>
                              <m:t>𝑟</m:t>
                            </m:r>
                          </m:e>
                          <m:sub>
                            <m:r>
                              <m:rPr>
                                <m:sty m:val="p"/>
                              </m:rPr>
                              <a:rPr lang="de-CH" sz="1400">
                                <a:latin typeface="Cambria Math" panose="02040503050406030204" pitchFamily="18" charset="0"/>
                              </a:rPr>
                              <m:t>basal</m:t>
                            </m:r>
                            <m:r>
                              <a:rPr lang="de-CH" sz="1400">
                                <a:latin typeface="Cambria Math" panose="02040503050406030204" pitchFamily="18" charset="0"/>
                              </a:rPr>
                              <m:t> </m:t>
                            </m:r>
                            <m:r>
                              <a:rPr lang="de-CH" sz="1400" i="1">
                                <a:latin typeface="Cambria Math" panose="02040503050406030204" pitchFamily="18" charset="0"/>
                              </a:rPr>
                              <m:t>𝑘</m:t>
                            </m:r>
                          </m:sub>
                        </m:sSub>
                      </m:e>
                    </m:d>
                  </m:oMath>
                </a14:m>
                <a:endParaRPr lang="en-US" sz="1400" dirty="0"/>
              </a:p>
            </p:txBody>
          </p:sp>
        </mc:Choice>
        <mc:Fallback xmlns="">
          <p:sp>
            <p:nvSpPr>
              <p:cNvPr id="8" name="TextBox 7"/>
              <p:cNvSpPr txBox="1">
                <a:spLocks noRot="1" noChangeAspect="1" noMove="1" noResize="1" noEditPoints="1" noAdjustHandles="1" noChangeArrowheads="1" noChangeShapeType="1" noTextEdit="1"/>
              </p:cNvSpPr>
              <p:nvPr/>
            </p:nvSpPr>
            <p:spPr>
              <a:xfrm>
                <a:off x="2783306" y="5512444"/>
                <a:ext cx="6625389" cy="898964"/>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flipH="1">
            <a:off x="3434614" y="6445782"/>
            <a:ext cx="6547586" cy="307777"/>
          </a:xfrm>
          <a:prstGeom prst="rect">
            <a:avLst/>
          </a:prstGeom>
          <a:noFill/>
        </p:spPr>
        <p:txBody>
          <a:bodyPr wrap="square" rtlCol="0">
            <a:spAutoFit/>
          </a:bodyPr>
          <a:lstStyle/>
          <a:p>
            <a:r>
              <a:rPr lang="en-US" sz="1400" i="1" dirty="0" smtClean="0">
                <a:solidFill>
                  <a:schemeClr val="bg2">
                    <a:lumMod val="50000"/>
                  </a:schemeClr>
                </a:solidFill>
              </a:rPr>
              <a:t>Food web graphic and equations from Schuwirth and Reichert, 2013.</a:t>
            </a:r>
            <a:endParaRPr lang="en-US" sz="1400" i="1" dirty="0">
              <a:solidFill>
                <a:schemeClr val="bg2">
                  <a:lumMod val="50000"/>
                </a:schemeClr>
              </a:solidFill>
            </a:endParaRPr>
          </a:p>
        </p:txBody>
      </p:sp>
    </p:spTree>
    <p:extLst>
      <p:ext uri="{BB962C8B-B14F-4D97-AF65-F5344CB8AC3E}">
        <p14:creationId xmlns:p14="http://schemas.microsoft.com/office/powerpoint/2010/main" val="11533572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Random Forest response shapes</a:t>
            </a:r>
            <a:r>
              <a:rPr lang="fr-CH" dirty="0" smtClean="0"/>
              <a:t/>
            </a:r>
            <a:br>
              <a:rPr lang="fr-CH" dirty="0" smtClean="0"/>
            </a:br>
            <a:r>
              <a:rPr lang="en-US" sz="3100" i="1" dirty="0"/>
              <a:t>Example</a:t>
            </a:r>
            <a:r>
              <a:rPr lang="fr-CH" sz="3100" i="1" dirty="0"/>
              <a:t>:</a:t>
            </a:r>
            <a:r>
              <a:rPr lang="fr-CH" sz="3100" dirty="0"/>
              <a:t> </a:t>
            </a:r>
            <a:r>
              <a:rPr lang="en-US" sz="3100" i="1" dirty="0"/>
              <a:t>Gammaridae</a:t>
            </a:r>
            <a:endParaRPr lang="en-US" sz="3100"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21109" y="1825625"/>
            <a:ext cx="8749781" cy="4351338"/>
          </a:xfrm>
        </p:spPr>
      </p:pic>
      <p:sp>
        <p:nvSpPr>
          <p:cNvPr id="5" name="Slide Number Placeholder 4"/>
          <p:cNvSpPr>
            <a:spLocks noGrp="1"/>
          </p:cNvSpPr>
          <p:nvPr>
            <p:ph type="sldNum" sz="quarter" idx="12"/>
          </p:nvPr>
        </p:nvSpPr>
        <p:spPr/>
        <p:txBody>
          <a:bodyPr/>
          <a:lstStyle/>
          <a:p>
            <a:fld id="{1EDE2287-E2AD-46DF-8046-74F602A6E540}" type="slidenum">
              <a:rPr lang="en-US" smtClean="0"/>
              <a:t>21</a:t>
            </a:fld>
            <a:endParaRPr lang="en-US"/>
          </a:p>
        </p:txBody>
      </p:sp>
    </p:spTree>
    <p:extLst>
      <p:ext uri="{BB962C8B-B14F-4D97-AF65-F5344CB8AC3E}">
        <p14:creationId xmlns:p14="http://schemas.microsoft.com/office/powerpoint/2010/main" val="2406820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Streambugs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fontScale="85000" lnSpcReduction="10000"/>
          </a:bodyPr>
          <a:lstStyle/>
          <a:p>
            <a:r>
              <a:rPr lang="fr-CH" dirty="0" smtClean="0">
                <a:solidFill>
                  <a:schemeClr val="accent6"/>
                </a:solidFill>
              </a:rPr>
              <a:t>Check if </a:t>
            </a:r>
            <a:r>
              <a:rPr lang="fr-CH" dirty="0" err="1" smtClean="0">
                <a:solidFill>
                  <a:schemeClr val="accent6"/>
                </a:solidFill>
              </a:rPr>
              <a:t>we</a:t>
            </a:r>
            <a:r>
              <a:rPr lang="fr-CH" dirty="0" smtClean="0">
                <a:solidFill>
                  <a:schemeClr val="accent6"/>
                </a:solidFill>
              </a:rPr>
              <a:t> </a:t>
            </a:r>
            <a:r>
              <a:rPr lang="fr-CH" dirty="0" err="1" smtClean="0">
                <a:solidFill>
                  <a:schemeClr val="accent6"/>
                </a:solidFill>
              </a:rPr>
              <a:t>could</a:t>
            </a:r>
            <a:r>
              <a:rPr lang="fr-CH" dirty="0" smtClean="0">
                <a:solidFill>
                  <a:schemeClr val="accent6"/>
                </a:solidFill>
              </a:rPr>
              <a:t> </a:t>
            </a:r>
            <a:r>
              <a:rPr lang="fr-CH" dirty="0" err="1" smtClean="0">
                <a:solidFill>
                  <a:schemeClr val="accent6"/>
                </a:solidFill>
              </a:rPr>
              <a:t>smooth</a:t>
            </a:r>
            <a:r>
              <a:rPr lang="fr-CH" dirty="0" smtClean="0">
                <a:solidFill>
                  <a:schemeClr val="accent6"/>
                </a:solidFill>
              </a:rPr>
              <a:t> the </a:t>
            </a:r>
            <a:r>
              <a:rPr lang="fr-CH" dirty="0" err="1" smtClean="0">
                <a:solidFill>
                  <a:schemeClr val="accent6"/>
                </a:solidFill>
              </a:rPr>
              <a:t>response</a:t>
            </a:r>
            <a:r>
              <a:rPr lang="fr-CH" dirty="0" smtClean="0">
                <a:solidFill>
                  <a:schemeClr val="accent6"/>
                </a:solidFill>
              </a:rPr>
              <a:t> to </a:t>
            </a:r>
            <a:r>
              <a:rPr lang="fr-CH" dirty="0" err="1" smtClean="0">
                <a:solidFill>
                  <a:schemeClr val="accent6"/>
                </a:solidFill>
              </a:rPr>
              <a:t>environmental</a:t>
            </a:r>
            <a:r>
              <a:rPr lang="fr-CH" dirty="0" smtClean="0">
                <a:solidFill>
                  <a:schemeClr val="accent6"/>
                </a:solidFill>
              </a:rPr>
              <a:t> </a:t>
            </a:r>
            <a:r>
              <a:rPr lang="fr-CH" dirty="0" err="1" smtClean="0">
                <a:solidFill>
                  <a:schemeClr val="accent6"/>
                </a:solidFill>
              </a:rPr>
              <a:t>factors</a:t>
            </a:r>
            <a:r>
              <a:rPr lang="fr-CH" dirty="0" smtClean="0">
                <a:solidFill>
                  <a:schemeClr val="accent6"/>
                </a:solidFill>
              </a:rPr>
              <a:t> by </a:t>
            </a:r>
            <a:r>
              <a:rPr lang="fr-CH" dirty="0" err="1" smtClean="0">
                <a:solidFill>
                  <a:schemeClr val="accent6"/>
                </a:solidFill>
              </a:rPr>
              <a:t>smoothing</a:t>
            </a:r>
            <a:r>
              <a:rPr lang="fr-CH" dirty="0" smtClean="0">
                <a:solidFill>
                  <a:schemeClr val="accent6"/>
                </a:solidFill>
              </a:rPr>
              <a:t> the interpolation </a:t>
            </a:r>
            <a:r>
              <a:rPr lang="fr-CH" dirty="0" err="1" smtClean="0">
                <a:solidFill>
                  <a:schemeClr val="accent6"/>
                </a:solidFill>
              </a:rPr>
              <a:t>function</a:t>
            </a:r>
            <a:r>
              <a:rPr lang="fr-CH" dirty="0" smtClean="0">
                <a:solidFill>
                  <a:schemeClr val="accent6"/>
                </a:solidFill>
              </a:rPr>
              <a:t> </a:t>
            </a:r>
            <a:r>
              <a:rPr lang="fr-CH" dirty="0" err="1" smtClean="0">
                <a:solidFill>
                  <a:schemeClr val="accent6"/>
                </a:solidFill>
              </a:rPr>
              <a:t>between</a:t>
            </a:r>
            <a:r>
              <a:rPr lang="fr-CH" dirty="0" smtClean="0">
                <a:solidFill>
                  <a:schemeClr val="accent6"/>
                </a:solidFill>
              </a:rPr>
              <a:t> </a:t>
            </a:r>
            <a:r>
              <a:rPr lang="fr-CH" dirty="0" err="1" smtClean="0">
                <a:solidFill>
                  <a:schemeClr val="accent6"/>
                </a:solidFill>
              </a:rPr>
              <a:t>ecological</a:t>
            </a:r>
            <a:r>
              <a:rPr lang="fr-CH" dirty="0" smtClean="0">
                <a:solidFill>
                  <a:schemeClr val="accent6"/>
                </a:solidFill>
              </a:rPr>
              <a:t> scores</a:t>
            </a:r>
          </a:p>
          <a:p>
            <a:pPr lvl="1"/>
            <a:r>
              <a:rPr lang="fr-CH" dirty="0" smtClean="0">
                <a:solidFill>
                  <a:schemeClr val="accent6"/>
                </a:solidFill>
              </a:rPr>
              <a:t>Polynomial interpolation, </a:t>
            </a:r>
            <a:r>
              <a:rPr lang="fr-CH" dirty="0" err="1" smtClean="0">
                <a:solidFill>
                  <a:schemeClr val="accent6"/>
                </a:solidFill>
              </a:rPr>
              <a:t>be</a:t>
            </a:r>
            <a:r>
              <a:rPr lang="fr-CH" dirty="0" smtClean="0">
                <a:solidFill>
                  <a:schemeClr val="accent6"/>
                </a:solidFill>
              </a:rPr>
              <a:t> </a:t>
            </a:r>
            <a:r>
              <a:rPr lang="fr-CH" dirty="0" err="1" smtClean="0">
                <a:solidFill>
                  <a:schemeClr val="accent6"/>
                </a:solidFill>
              </a:rPr>
              <a:t>careful</a:t>
            </a:r>
            <a:r>
              <a:rPr lang="fr-CH" dirty="0" smtClean="0">
                <a:solidFill>
                  <a:schemeClr val="accent6"/>
                </a:solidFill>
              </a:rPr>
              <a:t> to not </a:t>
            </a:r>
            <a:r>
              <a:rPr lang="fr-CH" dirty="0" err="1" smtClean="0">
                <a:solidFill>
                  <a:schemeClr val="accent6"/>
                </a:solidFill>
              </a:rPr>
              <a:t>overshoot</a:t>
            </a:r>
            <a:r>
              <a:rPr lang="fr-CH" dirty="0" smtClean="0">
                <a:solidFill>
                  <a:schemeClr val="accent6"/>
                </a:solidFill>
              </a:rPr>
              <a:t> (</a:t>
            </a:r>
            <a:r>
              <a:rPr lang="fr-CH" dirty="0" err="1" smtClean="0">
                <a:solidFill>
                  <a:schemeClr val="accent6"/>
                </a:solidFill>
              </a:rPr>
              <a:t>too</a:t>
            </a:r>
            <a:r>
              <a:rPr lang="fr-CH" dirty="0" smtClean="0">
                <a:solidFill>
                  <a:schemeClr val="accent6"/>
                </a:solidFill>
              </a:rPr>
              <a:t> flexible) and how </a:t>
            </a:r>
            <a:r>
              <a:rPr lang="fr-CH" dirty="0" err="1" smtClean="0">
                <a:solidFill>
                  <a:schemeClr val="accent6"/>
                </a:solidFill>
              </a:rPr>
              <a:t>it</a:t>
            </a:r>
            <a:r>
              <a:rPr lang="fr-CH" dirty="0" smtClean="0">
                <a:solidFill>
                  <a:schemeClr val="accent6"/>
                </a:solidFill>
              </a:rPr>
              <a:t> </a:t>
            </a:r>
            <a:r>
              <a:rPr lang="fr-CH" dirty="0" err="1" smtClean="0">
                <a:solidFill>
                  <a:schemeClr val="accent6"/>
                </a:solidFill>
              </a:rPr>
              <a:t>extrapolates</a:t>
            </a:r>
            <a:endParaRPr lang="fr-CH" dirty="0" smtClean="0">
              <a:solidFill>
                <a:schemeClr val="accent6"/>
              </a:solidFill>
            </a:endParaRPr>
          </a:p>
          <a:p>
            <a:r>
              <a:rPr lang="fr-CH" dirty="0" err="1" smtClean="0">
                <a:solidFill>
                  <a:schemeClr val="accent6"/>
                </a:solidFill>
              </a:rPr>
              <a:t>Investigate</a:t>
            </a:r>
            <a:r>
              <a:rPr lang="fr-CH" dirty="0" smtClean="0">
                <a:solidFill>
                  <a:schemeClr val="accent6"/>
                </a:solidFill>
              </a:rPr>
              <a:t> sites </a:t>
            </a:r>
            <a:r>
              <a:rPr lang="fr-CH" dirty="0" err="1" smtClean="0">
                <a:solidFill>
                  <a:schemeClr val="accent6"/>
                </a:solidFill>
              </a:rPr>
              <a:t>with</a:t>
            </a:r>
            <a:r>
              <a:rPr lang="fr-CH" dirty="0" smtClean="0">
                <a:solidFill>
                  <a:schemeClr val="accent6"/>
                </a:solidFill>
              </a:rPr>
              <a:t> </a:t>
            </a:r>
            <a:r>
              <a:rPr lang="fr-CH" dirty="0" err="1" smtClean="0">
                <a:solidFill>
                  <a:schemeClr val="accent6"/>
                </a:solidFill>
              </a:rPr>
              <a:t>strong</a:t>
            </a:r>
            <a:r>
              <a:rPr lang="fr-CH" dirty="0" smtClean="0">
                <a:solidFill>
                  <a:schemeClr val="accent6"/>
                </a:solidFill>
              </a:rPr>
              <a:t> </a:t>
            </a:r>
            <a:r>
              <a:rPr lang="fr-CH" dirty="0" err="1" smtClean="0">
                <a:solidFill>
                  <a:schemeClr val="accent6"/>
                </a:solidFill>
              </a:rPr>
              <a:t>irregular</a:t>
            </a:r>
            <a:r>
              <a:rPr lang="fr-CH" dirty="0" smtClean="0">
                <a:solidFill>
                  <a:schemeClr val="accent6"/>
                </a:solidFill>
              </a:rPr>
              <a:t> </a:t>
            </a:r>
            <a:r>
              <a:rPr lang="fr-CH" dirty="0" err="1" smtClean="0">
                <a:solidFill>
                  <a:schemeClr val="accent6"/>
                </a:solidFill>
              </a:rPr>
              <a:t>shape</a:t>
            </a:r>
            <a:r>
              <a:rPr lang="fr-CH" dirty="0" smtClean="0">
                <a:solidFill>
                  <a:schemeClr val="accent6"/>
                </a:solidFill>
              </a:rPr>
              <a:t>, </a:t>
            </a:r>
            <a:r>
              <a:rPr lang="fr-CH" dirty="0" err="1" smtClean="0">
                <a:solidFill>
                  <a:schemeClr val="accent6"/>
                </a:solidFill>
              </a:rPr>
              <a:t>print</a:t>
            </a:r>
            <a:r>
              <a:rPr lang="fr-CH" dirty="0" smtClean="0">
                <a:solidFill>
                  <a:schemeClr val="accent6"/>
                </a:solidFill>
              </a:rPr>
              <a:t> </a:t>
            </a:r>
            <a:r>
              <a:rPr lang="fr-CH" dirty="0" err="1" smtClean="0">
                <a:solidFill>
                  <a:schemeClr val="accent6"/>
                </a:solidFill>
              </a:rPr>
              <a:t>additional</a:t>
            </a:r>
            <a:r>
              <a:rPr lang="fr-CH" dirty="0" smtClean="0">
                <a:solidFill>
                  <a:schemeClr val="accent6"/>
                </a:solidFill>
              </a:rPr>
              <a:t> output, check </a:t>
            </a:r>
            <a:r>
              <a:rPr lang="fr-CH" dirty="0" err="1" smtClean="0">
                <a:solidFill>
                  <a:schemeClr val="accent6"/>
                </a:solidFill>
              </a:rPr>
              <a:t>food</a:t>
            </a:r>
            <a:r>
              <a:rPr lang="fr-CH" dirty="0" smtClean="0">
                <a:solidFill>
                  <a:schemeClr val="accent6"/>
                </a:solidFill>
              </a:rPr>
              <a:t> limitation</a:t>
            </a:r>
          </a:p>
          <a:p>
            <a:r>
              <a:rPr lang="fr-CH" dirty="0" smtClean="0">
                <a:solidFill>
                  <a:schemeClr val="accent6"/>
                </a:solidFill>
              </a:rPr>
              <a:t>Correct </a:t>
            </a:r>
            <a:r>
              <a:rPr lang="fr-CH" dirty="0" err="1" smtClean="0">
                <a:solidFill>
                  <a:schemeClr val="accent6"/>
                </a:solidFill>
              </a:rPr>
              <a:t>sapro</a:t>
            </a:r>
            <a:r>
              <a:rPr lang="fr-CH" dirty="0" smtClean="0">
                <a:solidFill>
                  <a:schemeClr val="accent6"/>
                </a:solidFill>
              </a:rPr>
              <a:t> </a:t>
            </a:r>
            <a:r>
              <a:rPr lang="fr-CH" dirty="0" err="1" smtClean="0">
                <a:solidFill>
                  <a:schemeClr val="accent6"/>
                </a:solidFill>
              </a:rPr>
              <a:t>pref</a:t>
            </a:r>
            <a:r>
              <a:rPr lang="fr-CH" dirty="0" smtClean="0">
                <a:solidFill>
                  <a:schemeClr val="accent6"/>
                </a:solidFill>
              </a:rPr>
              <a:t> for </a:t>
            </a:r>
            <a:r>
              <a:rPr lang="en-US" dirty="0" err="1" smtClean="0">
                <a:solidFill>
                  <a:schemeClr val="accent6"/>
                </a:solidFill>
              </a:rPr>
              <a:t>Ceratopogonidae</a:t>
            </a:r>
            <a:endParaRPr lang="en-US" dirty="0" smtClean="0">
              <a:solidFill>
                <a:schemeClr val="accent6"/>
              </a:solidFill>
            </a:endParaRPr>
          </a:p>
          <a:p>
            <a:r>
              <a:rPr lang="fr-CH" dirty="0" smtClean="0">
                <a:solidFill>
                  <a:schemeClr val="accent6"/>
                </a:solidFill>
              </a:rPr>
              <a:t>Check ICE 50 </a:t>
            </a:r>
            <a:r>
              <a:rPr lang="fr-CH" dirty="0" err="1" smtClean="0">
                <a:solidFill>
                  <a:schemeClr val="accent6"/>
                </a:solidFill>
              </a:rPr>
              <a:t>years</a:t>
            </a:r>
            <a:r>
              <a:rPr lang="fr-CH" dirty="0" smtClean="0">
                <a:solidFill>
                  <a:schemeClr val="accent6"/>
                </a:solidFill>
              </a:rPr>
              <a:t> 30 </a:t>
            </a:r>
            <a:r>
              <a:rPr lang="fr-CH" dirty="0" err="1" smtClean="0">
                <a:solidFill>
                  <a:schemeClr val="accent6"/>
                </a:solidFill>
              </a:rPr>
              <a:t>steps</a:t>
            </a:r>
            <a:r>
              <a:rPr lang="fr-CH" dirty="0" smtClean="0">
                <a:solidFill>
                  <a:schemeClr val="accent6"/>
                </a:solidFill>
              </a:rPr>
              <a:t> for </a:t>
            </a:r>
            <a:r>
              <a:rPr lang="fr-CH" dirty="0" err="1" smtClean="0">
                <a:solidFill>
                  <a:schemeClr val="accent6"/>
                </a:solidFill>
              </a:rPr>
              <a:t>Baetis</a:t>
            </a:r>
            <a:r>
              <a:rPr lang="fr-CH" dirty="0" smtClean="0">
                <a:solidFill>
                  <a:schemeClr val="accent6"/>
                </a:solidFill>
              </a:rPr>
              <a:t> </a:t>
            </a:r>
            <a:r>
              <a:rPr lang="fr-CH" dirty="0" err="1" smtClean="0">
                <a:solidFill>
                  <a:schemeClr val="accent6"/>
                </a:solidFill>
              </a:rPr>
              <a:t>alpinus</a:t>
            </a:r>
            <a:r>
              <a:rPr lang="fr-CH" dirty="0" smtClean="0">
                <a:solidFill>
                  <a:schemeClr val="accent6"/>
                </a:solidFill>
              </a:rPr>
              <a:t> for </a:t>
            </a:r>
          </a:p>
          <a:p>
            <a:pPr lvl="1"/>
            <a:r>
              <a:rPr lang="en-US" dirty="0" smtClean="0">
                <a:solidFill>
                  <a:schemeClr val="accent6"/>
                </a:solidFill>
              </a:rPr>
              <a:t>SynthPoint1961Aa (Aare) (drop at 8.11 degrees)</a:t>
            </a:r>
            <a:endParaRPr lang="fr-CH" dirty="0">
              <a:solidFill>
                <a:schemeClr val="accent6"/>
              </a:solidFill>
            </a:endParaRPr>
          </a:p>
          <a:p>
            <a:pPr lvl="1"/>
            <a:r>
              <a:rPr lang="en-US" dirty="0" smtClean="0">
                <a:solidFill>
                  <a:schemeClr val="accent6"/>
                </a:solidFill>
              </a:rPr>
              <a:t>SynthPoint6969Rh (</a:t>
            </a:r>
            <a:r>
              <a:rPr lang="en-US" dirty="0" err="1" smtClean="0">
                <a:solidFill>
                  <a:schemeClr val="accent6"/>
                </a:solidFill>
              </a:rPr>
              <a:t>Rhein</a:t>
            </a:r>
            <a:r>
              <a:rPr lang="en-US" dirty="0" smtClean="0">
                <a:solidFill>
                  <a:schemeClr val="accent6"/>
                </a:solidFill>
              </a:rPr>
              <a:t>) (drop at 4.86 degrees)</a:t>
            </a:r>
          </a:p>
          <a:p>
            <a:r>
              <a:rPr lang="fr-CH" dirty="0" err="1" smtClean="0">
                <a:solidFill>
                  <a:schemeClr val="accent6"/>
                </a:solidFill>
              </a:rPr>
              <a:t>Depending</a:t>
            </a:r>
            <a:r>
              <a:rPr lang="fr-CH" dirty="0" smtClean="0">
                <a:solidFill>
                  <a:schemeClr val="accent6"/>
                </a:solidFill>
              </a:rPr>
              <a:t> on final </a:t>
            </a:r>
            <a:r>
              <a:rPr lang="fr-CH" dirty="0" err="1" smtClean="0">
                <a:solidFill>
                  <a:schemeClr val="accent6"/>
                </a:solidFill>
              </a:rPr>
              <a:t>choice</a:t>
            </a:r>
            <a:r>
              <a:rPr lang="fr-CH" dirty="0" smtClean="0">
                <a:solidFill>
                  <a:schemeClr val="accent6"/>
                </a:solidFill>
              </a:rPr>
              <a:t> of </a:t>
            </a:r>
            <a:r>
              <a:rPr lang="fr-CH" dirty="0" err="1" smtClean="0">
                <a:solidFill>
                  <a:schemeClr val="accent6"/>
                </a:solidFill>
              </a:rPr>
              <a:t>parameters</a:t>
            </a:r>
            <a:r>
              <a:rPr lang="fr-CH" dirty="0" smtClean="0">
                <a:solidFill>
                  <a:schemeClr val="accent6"/>
                </a:solidFill>
              </a:rPr>
              <a:t>, </a:t>
            </a:r>
            <a:r>
              <a:rPr lang="fr-CH" dirty="0" err="1" smtClean="0">
                <a:solidFill>
                  <a:schemeClr val="accent6"/>
                </a:solidFill>
              </a:rPr>
              <a:t>produce</a:t>
            </a:r>
            <a:r>
              <a:rPr lang="fr-CH" dirty="0" smtClean="0">
                <a:solidFill>
                  <a:schemeClr val="accent6"/>
                </a:solidFill>
              </a:rPr>
              <a:t> data </a:t>
            </a:r>
            <a:r>
              <a:rPr lang="fr-CH" dirty="0" err="1" smtClean="0">
                <a:solidFill>
                  <a:schemeClr val="accent6"/>
                </a:solidFill>
              </a:rPr>
              <a:t>again</a:t>
            </a:r>
            <a:r>
              <a:rPr lang="fr-CH" dirty="0" smtClean="0">
                <a:solidFill>
                  <a:schemeClr val="accent6"/>
                </a:solidFill>
              </a:rPr>
              <a:t> (ICE, 100 sites, </a:t>
            </a:r>
            <a:r>
              <a:rPr lang="fr-CH" dirty="0" err="1" smtClean="0">
                <a:solidFill>
                  <a:schemeClr val="accent6"/>
                </a:solidFill>
              </a:rPr>
              <a:t>entire</a:t>
            </a:r>
            <a:r>
              <a:rPr lang="fr-CH" dirty="0" smtClean="0">
                <a:solidFill>
                  <a:schemeClr val="accent6"/>
                </a:solidFill>
              </a:rPr>
              <a:t> </a:t>
            </a:r>
            <a:r>
              <a:rPr lang="fr-CH" dirty="0" err="1" smtClean="0">
                <a:solidFill>
                  <a:schemeClr val="accent6"/>
                </a:solidFill>
              </a:rPr>
              <a:t>dataset</a:t>
            </a:r>
            <a:r>
              <a:rPr lang="fr-CH" dirty="0" smtClean="0">
                <a:solidFill>
                  <a:schemeClr val="accent6"/>
                </a:solidFill>
              </a:rPr>
              <a:t> 3000 sites</a:t>
            </a:r>
            <a:r>
              <a:rPr lang="fr-CH" dirty="0" smtClean="0">
                <a:solidFill>
                  <a:schemeClr val="accent6"/>
                </a:solidFill>
              </a:rPr>
              <a:t>)</a:t>
            </a:r>
          </a:p>
          <a:p>
            <a:r>
              <a:rPr lang="fr-CH" dirty="0" smtClean="0">
                <a:solidFill>
                  <a:srgbClr val="C00000"/>
                </a:solidFill>
              </a:rPr>
              <a:t>Clean scripts and </a:t>
            </a:r>
            <a:r>
              <a:rPr lang="fr-CH" dirty="0" err="1" smtClean="0">
                <a:solidFill>
                  <a:srgbClr val="C00000"/>
                </a:solidFill>
              </a:rPr>
              <a:t>folders</a:t>
            </a:r>
            <a:r>
              <a:rPr lang="fr-CH" dirty="0" smtClean="0">
                <a:solidFill>
                  <a:srgbClr val="C00000"/>
                </a:solidFill>
              </a:rPr>
              <a:t>, </a:t>
            </a:r>
            <a:r>
              <a:rPr lang="fr-CH" dirty="0" err="1" smtClean="0">
                <a:solidFill>
                  <a:srgbClr val="C00000"/>
                </a:solidFill>
              </a:rPr>
              <a:t>write</a:t>
            </a:r>
            <a:r>
              <a:rPr lang="fr-CH" dirty="0" smtClean="0">
                <a:solidFill>
                  <a:srgbClr val="C00000"/>
                </a:solidFill>
              </a:rPr>
              <a:t> </a:t>
            </a:r>
            <a:r>
              <a:rPr lang="fr-CH" dirty="0" err="1" smtClean="0">
                <a:solidFill>
                  <a:srgbClr val="C00000"/>
                </a:solidFill>
              </a:rPr>
              <a:t>comments</a:t>
            </a:r>
            <a:r>
              <a:rPr lang="fr-CH" dirty="0" smtClean="0">
                <a:solidFill>
                  <a:srgbClr val="C00000"/>
                </a:solidFill>
              </a:rPr>
              <a:t>, </a:t>
            </a:r>
            <a:r>
              <a:rPr lang="fr-CH" dirty="0" err="1" smtClean="0">
                <a:solidFill>
                  <a:srgbClr val="C00000"/>
                </a:solidFill>
              </a:rPr>
              <a:t>write</a:t>
            </a:r>
            <a:r>
              <a:rPr lang="fr-CH" dirty="0" smtClean="0">
                <a:solidFill>
                  <a:srgbClr val="C00000"/>
                </a:solidFill>
              </a:rPr>
              <a:t> documentation</a:t>
            </a:r>
            <a:endParaRPr lang="fr-CH" dirty="0" smtClean="0">
              <a:solidFill>
                <a:srgbClr val="C00000"/>
              </a:solidFill>
            </a:endParaRPr>
          </a:p>
        </p:txBody>
      </p:sp>
    </p:spTree>
    <p:extLst>
      <p:ext uri="{BB962C8B-B14F-4D97-AF65-F5344CB8AC3E}">
        <p14:creationId xmlns:p14="http://schemas.microsoft.com/office/powerpoint/2010/main" val="151092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a:t> </a:t>
            </a:r>
            <a:r>
              <a:rPr lang="fr-CH" dirty="0" smtClean="0"/>
              <a:t>– </a:t>
            </a:r>
            <a:r>
              <a:rPr lang="fr-CH" dirty="0" err="1" smtClean="0"/>
              <a:t>Done</a:t>
            </a:r>
            <a:r>
              <a:rPr lang="fr-CH" dirty="0" smtClean="0"/>
              <a:t> </a:t>
            </a:r>
            <a:r>
              <a:rPr lang="fr-CH" dirty="0" err="1" smtClean="0"/>
              <a:t>until</a:t>
            </a:r>
            <a:r>
              <a:rPr lang="fr-CH" dirty="0" smtClean="0"/>
              <a:t> </a:t>
            </a:r>
            <a:r>
              <a:rPr lang="fr-CH" dirty="0" err="1" smtClean="0"/>
              <a:t>now</a:t>
            </a:r>
            <a:endParaRPr lang="en-US" dirty="0"/>
          </a:p>
        </p:txBody>
      </p:sp>
      <p:sp>
        <p:nvSpPr>
          <p:cNvPr id="3" name="Content Placeholder 2"/>
          <p:cNvSpPr>
            <a:spLocks noGrp="1"/>
          </p:cNvSpPr>
          <p:nvPr>
            <p:ph idx="1"/>
          </p:nvPr>
        </p:nvSpPr>
        <p:spPr/>
        <p:txBody>
          <a:bodyPr/>
          <a:lstStyle/>
          <a:p>
            <a:r>
              <a:rPr lang="fr-CH" dirty="0" smtClean="0"/>
              <a:t>GLM, GAM and RF are running (CV and FIT)</a:t>
            </a:r>
          </a:p>
          <a:p>
            <a:r>
              <a:rPr lang="fr-CH" dirty="0" smtClean="0"/>
              <a:t>ICE and PDP plots</a:t>
            </a:r>
          </a:p>
          <a:p>
            <a:r>
              <a:rPr lang="fr-CH" dirty="0" err="1" smtClean="0"/>
              <a:t>Noising</a:t>
            </a:r>
            <a:r>
              <a:rPr lang="fr-CH" dirty="0" smtClean="0"/>
              <a:t> scenarios </a:t>
            </a:r>
            <a:r>
              <a:rPr lang="fr-CH" dirty="0" err="1" smtClean="0"/>
              <a:t>from</a:t>
            </a:r>
            <a:r>
              <a:rPr lang="fr-CH" dirty="0" smtClean="0"/>
              <a:t> Gaspard</a:t>
            </a:r>
            <a:endParaRPr lang="en-US" dirty="0"/>
          </a:p>
        </p:txBody>
      </p:sp>
    </p:spTree>
    <p:extLst>
      <p:ext uri="{BB962C8B-B14F-4D97-AF65-F5344CB8AC3E}">
        <p14:creationId xmlns:p14="http://schemas.microsoft.com/office/powerpoint/2010/main" val="242000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err="1" smtClean="0"/>
              <a:t>SDMs</a:t>
            </a:r>
            <a:r>
              <a:rPr lang="fr-CH" dirty="0" smtClean="0"/>
              <a:t>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normAutofit fontScale="92500" lnSpcReduction="10000"/>
          </a:bodyPr>
          <a:lstStyle/>
          <a:p>
            <a:r>
              <a:rPr lang="fr-CH" dirty="0" smtClean="0"/>
              <a:t>Check:</a:t>
            </a:r>
          </a:p>
          <a:p>
            <a:pPr lvl="1"/>
            <a:endParaRPr lang="fr-CH" dirty="0" smtClean="0"/>
          </a:p>
          <a:p>
            <a:pPr lvl="1"/>
            <a:r>
              <a:rPr lang="fr-CH" dirty="0" smtClean="0">
                <a:solidFill>
                  <a:schemeClr val="accent6"/>
                </a:solidFill>
              </a:rPr>
              <a:t>Performance </a:t>
            </a:r>
            <a:r>
              <a:rPr lang="fr-CH" dirty="0" err="1" smtClean="0">
                <a:solidFill>
                  <a:schemeClr val="accent6"/>
                </a:solidFill>
              </a:rPr>
              <a:t>metrics</a:t>
            </a:r>
            <a:r>
              <a:rPr lang="fr-CH" dirty="0" smtClean="0">
                <a:solidFill>
                  <a:schemeClr val="accent6"/>
                </a:solidFill>
              </a:rPr>
              <a:t> </a:t>
            </a:r>
            <a:r>
              <a:rPr lang="fr-CH" dirty="0" err="1" smtClean="0">
                <a:solidFill>
                  <a:schemeClr val="accent6"/>
                </a:solidFill>
              </a:rPr>
              <a:t>during</a:t>
            </a:r>
            <a:r>
              <a:rPr lang="fr-CH" dirty="0" smtClean="0">
                <a:solidFill>
                  <a:schemeClr val="accent6"/>
                </a:solidFill>
              </a:rPr>
              <a:t> CV (</a:t>
            </a:r>
            <a:r>
              <a:rPr lang="fr-CH" dirty="0" err="1" smtClean="0">
                <a:solidFill>
                  <a:schemeClr val="accent6"/>
                </a:solidFill>
              </a:rPr>
              <a:t>standardized</a:t>
            </a:r>
            <a:r>
              <a:rPr lang="fr-CH" dirty="0" smtClean="0">
                <a:solidFill>
                  <a:schemeClr val="accent6"/>
                </a:solidFill>
              </a:rPr>
              <a:t> </a:t>
            </a:r>
            <a:r>
              <a:rPr lang="fr-CH" dirty="0" err="1" smtClean="0">
                <a:solidFill>
                  <a:schemeClr val="accent6"/>
                </a:solidFill>
              </a:rPr>
              <a:t>deviance</a:t>
            </a:r>
            <a:r>
              <a:rPr lang="fr-CH" dirty="0" smtClean="0">
                <a:solidFill>
                  <a:schemeClr val="accent6"/>
                </a:solidFill>
              </a:rPr>
              <a:t>, </a:t>
            </a:r>
            <a:r>
              <a:rPr lang="fr-CH" dirty="0" err="1" smtClean="0">
                <a:solidFill>
                  <a:srgbClr val="C00000"/>
                </a:solidFill>
              </a:rPr>
              <a:t>explanatory</a:t>
            </a:r>
            <a:r>
              <a:rPr lang="fr-CH" dirty="0" smtClean="0">
                <a:solidFill>
                  <a:srgbClr val="C00000"/>
                </a:solidFill>
              </a:rPr>
              <a:t> power</a:t>
            </a:r>
            <a:r>
              <a:rPr lang="fr-CH" dirty="0" smtClean="0">
                <a:solidFill>
                  <a:schemeClr val="accent6"/>
                </a:solidFill>
              </a:rPr>
              <a:t>, AUC, </a:t>
            </a:r>
            <a:r>
              <a:rPr lang="fr-CH" dirty="0" err="1" smtClean="0">
                <a:solidFill>
                  <a:schemeClr val="accent6"/>
                </a:solidFill>
              </a:rPr>
              <a:t>overfitting</a:t>
            </a:r>
            <a:r>
              <a:rPr lang="fr-CH" dirty="0" smtClean="0">
                <a:solidFill>
                  <a:schemeClr val="accent6"/>
                </a:solidFill>
              </a:rPr>
              <a:t>/</a:t>
            </a:r>
            <a:r>
              <a:rPr lang="fr-CH" dirty="0" err="1" smtClean="0">
                <a:solidFill>
                  <a:schemeClr val="accent6"/>
                </a:solidFill>
              </a:rPr>
              <a:t>likelihood</a:t>
            </a:r>
            <a:r>
              <a:rPr lang="fr-CH" dirty="0" smtClean="0">
                <a:solidFill>
                  <a:schemeClr val="accent6"/>
                </a:solidFill>
              </a:rPr>
              <a:t> ratio)</a:t>
            </a:r>
          </a:p>
          <a:p>
            <a:pPr lvl="1"/>
            <a:r>
              <a:rPr lang="fr-CH" dirty="0" err="1" smtClean="0">
                <a:solidFill>
                  <a:schemeClr val="accent6"/>
                </a:solidFill>
              </a:rPr>
              <a:t>Recover</a:t>
            </a:r>
            <a:r>
              <a:rPr lang="fr-CH" dirty="0" smtClean="0">
                <a:solidFill>
                  <a:schemeClr val="accent6"/>
                </a:solidFill>
              </a:rPr>
              <a:t> correct plots for performance </a:t>
            </a:r>
            <a:r>
              <a:rPr lang="fr-CH" dirty="0" err="1" smtClean="0">
                <a:solidFill>
                  <a:schemeClr val="accent6"/>
                </a:solidFill>
              </a:rPr>
              <a:t>metric</a:t>
            </a:r>
            <a:endParaRPr lang="fr-CH" dirty="0" smtClean="0">
              <a:solidFill>
                <a:schemeClr val="accent6"/>
              </a:solidFill>
            </a:endParaRPr>
          </a:p>
          <a:p>
            <a:pPr lvl="1"/>
            <a:r>
              <a:rPr lang="fr-CH" dirty="0" err="1" smtClean="0">
                <a:solidFill>
                  <a:schemeClr val="accent6"/>
                </a:solidFill>
              </a:rPr>
              <a:t>Include</a:t>
            </a:r>
            <a:r>
              <a:rPr lang="fr-CH" dirty="0" smtClean="0">
                <a:solidFill>
                  <a:schemeClr val="accent6"/>
                </a:solidFill>
              </a:rPr>
              <a:t> </a:t>
            </a:r>
            <a:r>
              <a:rPr lang="fr-CH" dirty="0" err="1" smtClean="0">
                <a:solidFill>
                  <a:schemeClr val="accent6"/>
                </a:solidFill>
              </a:rPr>
              <a:t>null</a:t>
            </a:r>
            <a:r>
              <a:rPr lang="fr-CH" dirty="0" smtClean="0">
                <a:solidFill>
                  <a:schemeClr val="accent6"/>
                </a:solidFill>
              </a:rPr>
              <a:t> model</a:t>
            </a:r>
          </a:p>
          <a:p>
            <a:pPr lvl="1"/>
            <a:r>
              <a:rPr lang="fr-CH" dirty="0" err="1" smtClean="0">
                <a:solidFill>
                  <a:srgbClr val="C00000"/>
                </a:solidFill>
              </a:rPr>
              <a:t>Include</a:t>
            </a:r>
            <a:r>
              <a:rPr lang="fr-CH" dirty="0" smtClean="0">
                <a:solidFill>
                  <a:srgbClr val="C00000"/>
                </a:solidFill>
              </a:rPr>
              <a:t> ANN</a:t>
            </a:r>
            <a:r>
              <a:rPr lang="fr-CH" dirty="0" smtClean="0"/>
              <a:t>, </a:t>
            </a:r>
            <a:r>
              <a:rPr lang="fr-CH" strike="sngStrike" dirty="0" err="1" smtClean="0"/>
              <a:t>hGLM</a:t>
            </a:r>
            <a:r>
              <a:rPr lang="fr-CH" dirty="0" smtClean="0"/>
              <a:t>?</a:t>
            </a:r>
          </a:p>
          <a:p>
            <a:pPr lvl="1"/>
            <a:r>
              <a:rPr lang="fr-CH" dirty="0" smtClean="0"/>
              <a:t>Check </a:t>
            </a:r>
            <a:r>
              <a:rPr lang="fr-CH" dirty="0" err="1" smtClean="0"/>
              <a:t>noising</a:t>
            </a:r>
            <a:r>
              <a:rPr lang="fr-CH" dirty="0" smtClean="0"/>
              <a:t> scenarios, </a:t>
            </a:r>
            <a:r>
              <a:rPr lang="fr-CH" dirty="0" err="1" smtClean="0"/>
              <a:t>e.g</a:t>
            </a:r>
            <a:r>
              <a:rPr lang="fr-CH" dirty="0" smtClean="0"/>
              <a:t>., no </a:t>
            </a:r>
            <a:r>
              <a:rPr lang="fr-CH" dirty="0" err="1" smtClean="0"/>
              <a:t>bias</a:t>
            </a:r>
            <a:r>
              <a:rPr lang="fr-CH" dirty="0" smtClean="0"/>
              <a:t> </a:t>
            </a:r>
            <a:r>
              <a:rPr lang="fr-CH" dirty="0" err="1" smtClean="0"/>
              <a:t>when</a:t>
            </a:r>
            <a:r>
              <a:rPr lang="fr-CH" dirty="0" smtClean="0"/>
              <a:t> </a:t>
            </a:r>
            <a:r>
              <a:rPr lang="fr-CH" dirty="0" err="1" smtClean="0"/>
              <a:t>reducing</a:t>
            </a:r>
            <a:r>
              <a:rPr lang="fr-CH" dirty="0" smtClean="0"/>
              <a:t> </a:t>
            </a:r>
            <a:r>
              <a:rPr lang="fr-CH" dirty="0" err="1" smtClean="0"/>
              <a:t>dataset</a:t>
            </a:r>
            <a:r>
              <a:rPr lang="fr-CH" dirty="0" smtClean="0"/>
              <a:t> </a:t>
            </a:r>
            <a:r>
              <a:rPr lang="fr-CH" dirty="0" smtClean="0"/>
              <a:t>size</a:t>
            </a:r>
          </a:p>
          <a:p>
            <a:pPr lvl="1"/>
            <a:r>
              <a:rPr lang="fr-CH" dirty="0" err="1" smtClean="0"/>
              <a:t>Add</a:t>
            </a:r>
            <a:r>
              <a:rPr lang="fr-CH" dirty="0" smtClean="0"/>
              <a:t> scenarios? </a:t>
            </a:r>
          </a:p>
          <a:p>
            <a:pPr lvl="2"/>
            <a:r>
              <a:rPr lang="fr-CH" dirty="0" err="1" smtClean="0"/>
              <a:t>Reduce</a:t>
            </a:r>
            <a:r>
              <a:rPr lang="fr-CH" dirty="0" smtClean="0"/>
              <a:t> </a:t>
            </a:r>
            <a:r>
              <a:rPr lang="fr-CH" dirty="0" err="1" smtClean="0"/>
              <a:t>dataset</a:t>
            </a:r>
            <a:r>
              <a:rPr lang="fr-CH" dirty="0" smtClean="0"/>
              <a:t> size to 100/300/500 </a:t>
            </a:r>
          </a:p>
          <a:p>
            <a:pPr lvl="2"/>
            <a:r>
              <a:rPr lang="fr-CH" dirty="0" smtClean="0"/>
              <a:t>Noise on </a:t>
            </a:r>
            <a:r>
              <a:rPr lang="fr-CH" dirty="0" err="1" smtClean="0"/>
              <a:t>response</a:t>
            </a:r>
            <a:r>
              <a:rPr lang="fr-CH" dirty="0" smtClean="0"/>
              <a:t> variable (</a:t>
            </a:r>
            <a:r>
              <a:rPr lang="fr-CH" dirty="0" err="1" smtClean="0"/>
              <a:t>misdetection</a:t>
            </a:r>
            <a:r>
              <a:rPr lang="fr-CH" dirty="0" smtClean="0"/>
              <a:t>) </a:t>
            </a:r>
            <a:r>
              <a:rPr lang="fr-CH" dirty="0" smtClean="0">
                <a:sym typeface="Wingdings" panose="05000000000000000000" pitchFamily="2" charset="2"/>
              </a:rPr>
              <a:t> on all taxa</a:t>
            </a:r>
            <a:endParaRPr lang="fr-CH" dirty="0" smtClean="0"/>
          </a:p>
          <a:p>
            <a:pPr lvl="2"/>
            <a:r>
              <a:rPr lang="fr-CH" dirty="0" smtClean="0"/>
              <a:t>dispersal limitation</a:t>
            </a:r>
          </a:p>
          <a:p>
            <a:pPr lvl="1"/>
            <a:r>
              <a:rPr lang="fr-CH" dirty="0" err="1" smtClean="0"/>
              <a:t>Produce</a:t>
            </a:r>
            <a:r>
              <a:rPr lang="fr-CH" dirty="0" smtClean="0"/>
              <a:t> ICE </a:t>
            </a:r>
            <a:r>
              <a:rPr lang="fr-CH" dirty="0" err="1" smtClean="0"/>
              <a:t>comparison</a:t>
            </a:r>
            <a:r>
              <a:rPr lang="fr-CH" dirty="0" smtClean="0"/>
              <a:t> for all taxa</a:t>
            </a:r>
            <a:endParaRPr lang="en-US" dirty="0"/>
          </a:p>
        </p:txBody>
      </p:sp>
    </p:spTree>
    <p:extLst>
      <p:ext uri="{BB962C8B-B14F-4D97-AF65-F5344CB8AC3E}">
        <p14:creationId xmlns:p14="http://schemas.microsoft.com/office/powerpoint/2010/main" val="29303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H" dirty="0" smtClean="0"/>
              <a:t>Paper – </a:t>
            </a:r>
            <a:r>
              <a:rPr lang="fr-CH" dirty="0" err="1" smtClean="0"/>
              <a:t>Still</a:t>
            </a:r>
            <a:r>
              <a:rPr lang="fr-CH" dirty="0" smtClean="0"/>
              <a:t> to </a:t>
            </a:r>
            <a:r>
              <a:rPr lang="fr-CH" dirty="0" err="1" smtClean="0"/>
              <a:t>be</a:t>
            </a:r>
            <a:r>
              <a:rPr lang="fr-CH" dirty="0" smtClean="0"/>
              <a:t> </a:t>
            </a:r>
            <a:r>
              <a:rPr lang="fr-CH" dirty="0" err="1" smtClean="0"/>
              <a:t>done</a:t>
            </a:r>
            <a:endParaRPr lang="en-US" dirty="0"/>
          </a:p>
        </p:txBody>
      </p:sp>
      <p:sp>
        <p:nvSpPr>
          <p:cNvPr id="3" name="Content Placeholder 2"/>
          <p:cNvSpPr>
            <a:spLocks noGrp="1"/>
          </p:cNvSpPr>
          <p:nvPr>
            <p:ph idx="1"/>
          </p:nvPr>
        </p:nvSpPr>
        <p:spPr/>
        <p:txBody>
          <a:bodyPr/>
          <a:lstStyle/>
          <a:p>
            <a:r>
              <a:rPr lang="fr-CH" dirty="0" err="1" smtClean="0"/>
              <a:t>Analyze</a:t>
            </a:r>
            <a:r>
              <a:rPr lang="fr-CH" dirty="0" smtClean="0"/>
              <a:t> </a:t>
            </a:r>
            <a:r>
              <a:rPr lang="fr-CH" dirty="0" err="1" smtClean="0"/>
              <a:t>response</a:t>
            </a:r>
            <a:r>
              <a:rPr lang="fr-CH" dirty="0" smtClean="0"/>
              <a:t> </a:t>
            </a:r>
            <a:r>
              <a:rPr lang="fr-CH" dirty="0" err="1" smtClean="0"/>
              <a:t>shapes</a:t>
            </a:r>
            <a:r>
              <a:rPr lang="fr-CH" dirty="0" smtClean="0"/>
              <a:t> and performance </a:t>
            </a:r>
            <a:r>
              <a:rPr lang="fr-CH" dirty="0" err="1" smtClean="0"/>
              <a:t>metrics</a:t>
            </a:r>
            <a:endParaRPr lang="fr-CH" dirty="0" smtClean="0"/>
          </a:p>
          <a:p>
            <a:r>
              <a:rPr lang="fr-CH" dirty="0" err="1" smtClean="0"/>
              <a:t>Agree</a:t>
            </a:r>
            <a:r>
              <a:rPr lang="fr-CH" dirty="0" smtClean="0"/>
              <a:t> on conclusions</a:t>
            </a:r>
          </a:p>
          <a:p>
            <a:r>
              <a:rPr lang="fr-CH" dirty="0" smtClean="0"/>
              <a:t>Write</a:t>
            </a:r>
          </a:p>
        </p:txBody>
      </p:sp>
    </p:spTree>
    <p:extLst>
      <p:ext uri="{BB962C8B-B14F-4D97-AF65-F5344CB8AC3E}">
        <p14:creationId xmlns:p14="http://schemas.microsoft.com/office/powerpoint/2010/main" val="3167680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819"/>
            <a:ext cx="9144000" cy="2387600"/>
          </a:xfrm>
        </p:spPr>
        <p:txBody>
          <a:bodyPr>
            <a:normAutofit/>
          </a:bodyPr>
          <a:lstStyle/>
          <a:p>
            <a:pPr>
              <a:lnSpc>
                <a:spcPct val="100000"/>
              </a:lnSpc>
              <a:spcBef>
                <a:spcPts val="1200"/>
              </a:spcBef>
              <a:spcAft>
                <a:spcPts val="1200"/>
              </a:spcAft>
            </a:pPr>
            <a:r>
              <a:rPr lang="en-US" sz="4000" dirty="0">
                <a:latin typeface="Leelawadee UI Semilight" panose="020B0402040204020203" pitchFamily="34" charset="-34"/>
                <a:cs typeface="Leelawadee UI Semilight" panose="020B0402040204020203" pitchFamily="34" charset="-34"/>
              </a:rPr>
              <a:t>How robust are species distribution models against noise in the data</a:t>
            </a:r>
            <a:r>
              <a:rPr lang="en-US" sz="4000" dirty="0" smtClean="0">
                <a:latin typeface="Leelawadee UI Semilight" panose="020B0402040204020203" pitchFamily="34" charset="-34"/>
                <a:cs typeface="Leelawadee UI Semilight" panose="020B0402040204020203" pitchFamily="34" charset="-34"/>
              </a:rPr>
              <a:t>?</a:t>
            </a:r>
            <a:r>
              <a:rPr lang="en-US" sz="4000" dirty="0" smtClean="0"/>
              <a:t/>
            </a:r>
            <a:br>
              <a:rPr lang="en-US" sz="4000" dirty="0" smtClean="0"/>
            </a:br>
            <a:r>
              <a:rPr lang="en-US" sz="2800" dirty="0" smtClean="0"/>
              <a:t>Comparative </a:t>
            </a:r>
            <a:r>
              <a:rPr lang="en-US" sz="2800" dirty="0"/>
              <a:t>and methodological studies of machine learning and statistical models to predict spatial distribution of </a:t>
            </a:r>
            <a:r>
              <a:rPr lang="en-US" sz="2800" dirty="0" smtClean="0"/>
              <a:t>species</a:t>
            </a:r>
            <a:endParaRPr lang="en-US" sz="3100" dirty="0">
              <a:latin typeface="Leelawadee UI Semilight" panose="020B0402040204020203" pitchFamily="34" charset="-34"/>
              <a:cs typeface="Leelawadee UI Semilight" panose="020B0402040204020203" pitchFamily="34" charset="-34"/>
            </a:endParaRPr>
          </a:p>
        </p:txBody>
      </p:sp>
      <p:sp>
        <p:nvSpPr>
          <p:cNvPr id="3" name="Subtitle 2"/>
          <p:cNvSpPr>
            <a:spLocks noGrp="1"/>
          </p:cNvSpPr>
          <p:nvPr>
            <p:ph type="subTitle" idx="1"/>
          </p:nvPr>
        </p:nvSpPr>
        <p:spPr>
          <a:xfrm>
            <a:off x="5600700" y="4663394"/>
            <a:ext cx="4400550" cy="1413556"/>
          </a:xfrm>
        </p:spPr>
        <p:txBody>
          <a:bodyPr/>
          <a:lstStyle/>
          <a:p>
            <a:pPr algn="l"/>
            <a:r>
              <a:rPr lang="de-CH" dirty="0" smtClean="0">
                <a:latin typeface="Leelawadee UI Semilight" panose="020B0402040204020203" pitchFamily="34" charset="-34"/>
                <a:cs typeface="Leelawadee UI Semilight" panose="020B0402040204020203" pitchFamily="34" charset="-34"/>
              </a:rPr>
              <a:t>Emma Chollet Ramampiandra</a:t>
            </a:r>
          </a:p>
          <a:p>
            <a:pPr algn="l"/>
            <a:r>
              <a:rPr lang="de-CH" i="1" dirty="0" err="1" smtClean="0">
                <a:latin typeface="Leelawadee UI Semilight" panose="020B0402040204020203" pitchFamily="34" charset="-34"/>
                <a:cs typeface="Leelawadee UI Semilight" panose="020B0402040204020203" pitchFamily="34" charset="-34"/>
              </a:rPr>
              <a:t>Eawag</a:t>
            </a:r>
            <a:r>
              <a:rPr lang="de-CH" i="1" dirty="0" smtClean="0">
                <a:latin typeface="Leelawadee UI Semilight" panose="020B0402040204020203" pitchFamily="34" charset="-34"/>
                <a:cs typeface="Leelawadee UI Semilight" panose="020B0402040204020203" pitchFamily="34" charset="-34"/>
              </a:rPr>
              <a:t>, </a:t>
            </a:r>
            <a:r>
              <a:rPr lang="de-CH" i="1" dirty="0" err="1" smtClean="0">
                <a:latin typeface="Leelawadee UI Semilight" panose="020B0402040204020203" pitchFamily="34" charset="-34"/>
                <a:cs typeface="Leelawadee UI Semilight" panose="020B0402040204020203" pitchFamily="34" charset="-34"/>
              </a:rPr>
              <a:t>Switzerland</a:t>
            </a:r>
            <a:endParaRPr lang="en-US" i="1"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7</a:t>
            </a:fld>
            <a:endParaRPr lang="en-US">
              <a:latin typeface="Leelawadee UI Semilight" panose="020B0402040204020203" pitchFamily="34" charset="-34"/>
              <a:cs typeface="Leelawadee UI Semilight" panose="020B0402040204020203" pitchFamily="34" charset="-34"/>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3514" y="614232"/>
            <a:ext cx="2130286" cy="45798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7822" y="4460302"/>
            <a:ext cx="1340201" cy="1616648"/>
          </a:xfrm>
          <a:prstGeom prst="rect">
            <a:avLst/>
          </a:prstGeom>
        </p:spPr>
      </p:pic>
    </p:spTree>
    <p:extLst>
      <p:ext uri="{BB962C8B-B14F-4D97-AF65-F5344CB8AC3E}">
        <p14:creationId xmlns:p14="http://schemas.microsoft.com/office/powerpoint/2010/main" val="2325977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000" dirty="0" smtClean="0">
                <a:latin typeface="Leelawadee UI Semilight" panose="020B0402040204020203" pitchFamily="34" charset="-34"/>
                <a:cs typeface="Leelawadee UI Semilight" panose="020B0402040204020203" pitchFamily="34" charset="-34"/>
              </a:rPr>
              <a:t>Nature is complex</a:t>
            </a:r>
            <a:endParaRPr lang="en-US" sz="4000" dirty="0">
              <a:latin typeface="Leelawadee UI Semilight" panose="020B0402040204020203" pitchFamily="34" charset="-34"/>
              <a:cs typeface="Leelawadee UI Semilight" panose="020B0402040204020203" pitchFamily="34" charset="-34"/>
            </a:endParaRPr>
          </a:p>
        </p:txBody>
      </p:sp>
      <p:grpSp>
        <p:nvGrpSpPr>
          <p:cNvPr id="118" name="Group 117"/>
          <p:cNvGrpSpPr/>
          <p:nvPr/>
        </p:nvGrpSpPr>
        <p:grpSpPr>
          <a:xfrm>
            <a:off x="1469470" y="1804858"/>
            <a:ext cx="9227251" cy="3032621"/>
            <a:chOff x="1514691" y="583023"/>
            <a:chExt cx="9227251" cy="3032621"/>
          </a:xfrm>
        </p:grpSpPr>
        <p:sp>
          <p:nvSpPr>
            <p:cNvPr id="4" name="Parallelogram 3"/>
            <p:cNvSpPr/>
            <p:nvPr/>
          </p:nvSpPr>
          <p:spPr>
            <a:xfrm rot="16200000">
              <a:off x="2085480" y="2133602"/>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6" name="TextBox 5"/>
            <p:cNvSpPr txBox="1"/>
            <p:nvPr/>
          </p:nvSpPr>
          <p:spPr>
            <a:xfrm flipH="1">
              <a:off x="1514691" y="717800"/>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Regional 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 name="Oval 7"/>
            <p:cNvSpPr/>
            <p:nvPr/>
          </p:nvSpPr>
          <p:spPr>
            <a:xfrm>
              <a:off x="1636294" y="1368352"/>
              <a:ext cx="1074821" cy="2165685"/>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9" name="Oval 8"/>
            <p:cNvSpPr/>
            <p:nvPr/>
          </p:nvSpPr>
          <p:spPr>
            <a:xfrm>
              <a:off x="3829680" y="1356322"/>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1" name="Oval 10"/>
            <p:cNvSpPr/>
            <p:nvPr/>
          </p:nvSpPr>
          <p:spPr>
            <a:xfrm>
              <a:off x="7436263" y="1360148"/>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2" name="Oval 11"/>
            <p:cNvSpPr/>
            <p:nvPr/>
          </p:nvSpPr>
          <p:spPr>
            <a:xfrm>
              <a:off x="6586800" y="189883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3" name="Oval 12"/>
            <p:cNvSpPr/>
            <p:nvPr/>
          </p:nvSpPr>
          <p:spPr>
            <a:xfrm>
              <a:off x="7436263" y="2492824"/>
              <a:ext cx="753215" cy="976383"/>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4" name="Oval 13"/>
            <p:cNvSpPr/>
            <p:nvPr/>
          </p:nvSpPr>
          <p:spPr>
            <a:xfrm>
              <a:off x="10025303" y="135632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5" name="Oval 14"/>
            <p:cNvSpPr/>
            <p:nvPr/>
          </p:nvSpPr>
          <p:spPr>
            <a:xfrm>
              <a:off x="9223436" y="177245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6" name="Oval 15"/>
            <p:cNvSpPr/>
            <p:nvPr/>
          </p:nvSpPr>
          <p:spPr>
            <a:xfrm>
              <a:off x="10048870" y="2386062"/>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7" name="Oval 16"/>
            <p:cNvSpPr/>
            <p:nvPr/>
          </p:nvSpPr>
          <p:spPr>
            <a:xfrm>
              <a:off x="9223436" y="2746248"/>
              <a:ext cx="679147" cy="7203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8" name="Oval 17"/>
            <p:cNvSpPr/>
            <p:nvPr/>
          </p:nvSpPr>
          <p:spPr>
            <a:xfrm>
              <a:off x="4711610" y="2136648"/>
              <a:ext cx="833425" cy="1329972"/>
            </a:xfrm>
            <a:prstGeom prst="ellipse">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78" name="TextBox 77"/>
            <p:cNvSpPr txBox="1"/>
            <p:nvPr/>
          </p:nvSpPr>
          <p:spPr>
            <a:xfrm flipH="1">
              <a:off x="2642601" y="701816"/>
              <a:ext cx="1266486"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Dispersal</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79" name="TextBox 78"/>
            <p:cNvSpPr txBox="1"/>
            <p:nvPr/>
          </p:nvSpPr>
          <p:spPr>
            <a:xfrm flipH="1">
              <a:off x="5318686" y="719889"/>
              <a:ext cx="1362521" cy="338554"/>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0" name="TextBox 79"/>
            <p:cNvSpPr txBox="1"/>
            <p:nvPr/>
          </p:nvSpPr>
          <p:spPr>
            <a:xfrm flipH="1">
              <a:off x="8045356" y="583023"/>
              <a:ext cx="1266486" cy="584775"/>
            </a:xfrm>
            <a:prstGeom prst="rect">
              <a:avLst/>
            </a:prstGeom>
            <a:noFill/>
          </p:spPr>
          <p:txBody>
            <a:bodyPr wrap="square" rtlCol="0">
              <a:spAutoFit/>
            </a:bodyPr>
            <a:lstStyle/>
            <a:p>
              <a:pPr algn="ctr"/>
              <a:r>
                <a:rPr lang="en-US" sz="1600" i="1" dirty="0" smtClean="0">
                  <a:solidFill>
                    <a:schemeClr val="accent2">
                      <a:lumMod val="50000"/>
                    </a:schemeClr>
                  </a:solidFill>
                  <a:latin typeface="Leelawadee UI Semilight" panose="020B0402040204020203" pitchFamily="34" charset="-34"/>
                  <a:cs typeface="Leelawadee UI Semilight" panose="020B0402040204020203" pitchFamily="34" charset="-34"/>
                </a:rPr>
                <a:t>Biotic interactions</a:t>
              </a:r>
              <a:endParaRPr lang="en-US" sz="1600" i="1"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81" name="TextBox 80"/>
            <p:cNvSpPr txBox="1"/>
            <p:nvPr/>
          </p:nvSpPr>
          <p:spPr>
            <a:xfrm flipH="1">
              <a:off x="4001530" y="722796"/>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2" name="TextBox 81"/>
            <p:cNvSpPr txBox="1"/>
            <p:nvPr/>
          </p:nvSpPr>
          <p:spPr>
            <a:xfrm flipH="1">
              <a:off x="6651001" y="720712"/>
              <a:ext cx="1266486"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species pool</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83" name="TextBox 82"/>
            <p:cNvSpPr txBox="1"/>
            <p:nvPr/>
          </p:nvSpPr>
          <p:spPr>
            <a:xfrm flipH="1">
              <a:off x="9283265" y="722963"/>
              <a:ext cx="1458677"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Local </a:t>
              </a:r>
              <a:b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b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communities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101" name="Parallelogram 100"/>
            <p:cNvSpPr/>
            <p:nvPr/>
          </p:nvSpPr>
          <p:spPr>
            <a:xfrm rot="16200000">
              <a:off x="4919204" y="2133603"/>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102" name="Parallelogram 101"/>
            <p:cNvSpPr/>
            <p:nvPr/>
          </p:nvSpPr>
          <p:spPr>
            <a:xfrm rot="16200000">
              <a:off x="7556577" y="2171855"/>
              <a:ext cx="2380729" cy="506850"/>
            </a:xfrm>
            <a:prstGeom prst="parallelogram">
              <a:avLst/>
            </a:prstGeom>
            <a:gradFill flip="none" rotWithShape="1">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grpSp>
      <p:sp>
        <p:nvSpPr>
          <p:cNvPr id="110" name="Slide Number Placeholder 109"/>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8</a:t>
            </a:fld>
            <a:endParaRPr lang="en-US">
              <a:latin typeface="Leelawadee UI Semilight" panose="020B0402040204020203" pitchFamily="34" charset="-34"/>
              <a:cs typeface="Leelawadee UI Semilight" panose="020B0402040204020203" pitchFamily="34" charset="-34"/>
            </a:endParaRPr>
          </a:p>
        </p:txBody>
      </p:sp>
      <p:sp>
        <p:nvSpPr>
          <p:cNvPr id="117" name="TextBox 116"/>
          <p:cNvSpPr txBox="1"/>
          <p:nvPr/>
        </p:nvSpPr>
        <p:spPr>
          <a:xfrm flipH="1">
            <a:off x="1341185" y="5209688"/>
            <a:ext cx="7763220" cy="307777"/>
          </a:xfrm>
          <a:prstGeom prst="rect">
            <a:avLst/>
          </a:prstGeom>
          <a:noFill/>
        </p:spPr>
        <p:txBody>
          <a:bodyPr wrap="square" rtlCol="0">
            <a:spAutoFit/>
          </a:bodyPr>
          <a:lstStyle/>
          <a:p>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Modified </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after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HilleRisLambers</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Adler, </a:t>
            </a:r>
            <a:r>
              <a:rPr lang="en-US" sz="1400" i="1" dirty="0" err="1">
                <a:solidFill>
                  <a:schemeClr val="bg2">
                    <a:lumMod val="50000"/>
                  </a:schemeClr>
                </a:solidFill>
                <a:latin typeface="Leelawadee UI Semilight" panose="020B0402040204020203" pitchFamily="34" charset="-34"/>
                <a:cs typeface="Leelawadee UI Semilight" panose="020B0402040204020203" pitchFamily="34" charset="-34"/>
              </a:rPr>
              <a:t>Harpole</a:t>
            </a:r>
            <a:r>
              <a:rPr lang="en-US" sz="1400" i="1" dirty="0">
                <a:solidFill>
                  <a:schemeClr val="bg2">
                    <a:lumMod val="50000"/>
                  </a:schemeClr>
                </a:solidFill>
                <a:latin typeface="Leelawadee UI Semilight" panose="020B0402040204020203" pitchFamily="34" charset="-34"/>
                <a:cs typeface="Leelawadee UI Semilight" panose="020B0402040204020203" pitchFamily="34" charset="-34"/>
              </a:rPr>
              <a:t>, Levine &amp; </a:t>
            </a:r>
            <a:r>
              <a:rPr lang="en-US" sz="1400" i="1" dirty="0" smtClean="0">
                <a:solidFill>
                  <a:schemeClr val="bg2">
                    <a:lumMod val="50000"/>
                  </a:schemeClr>
                </a:solidFill>
                <a:latin typeface="Leelawadee UI Semilight" panose="020B0402040204020203" pitchFamily="34" charset="-34"/>
                <a:cs typeface="Leelawadee UI Semilight" panose="020B0402040204020203" pitchFamily="34" charset="-34"/>
              </a:rPr>
              <a:t>Mayfield, 2012</a:t>
            </a:r>
            <a:endParaRPr lang="en-US" sz="1400" i="1" dirty="0">
              <a:solidFill>
                <a:schemeClr val="bg2">
                  <a:lumMod val="50000"/>
                </a:schemeClr>
              </a:solidFill>
              <a:latin typeface="Leelawadee UI Semilight" panose="020B0402040204020203" pitchFamily="34" charset="-34"/>
              <a:cs typeface="Leelawadee UI Semilight" panose="020B0402040204020203" pitchFamily="34" charset="-34"/>
            </a:endParaRP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378663" flipH="1">
            <a:off x="1816791" y="2527453"/>
            <a:ext cx="619132" cy="619132"/>
          </a:xfrm>
          <a:prstGeom prst="rect">
            <a:avLst/>
          </a:prstGeom>
        </p:spPr>
      </p:pic>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46980" flipH="1">
            <a:off x="1944527" y="3043671"/>
            <a:ext cx="619132" cy="619132"/>
          </a:xfrm>
          <a:prstGeom prst="rect">
            <a:avLst/>
          </a:prstGeom>
        </p:spPr>
      </p:pic>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3762741" flipH="1">
            <a:off x="1577768" y="3350971"/>
            <a:ext cx="619132" cy="619132"/>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700182" flipH="1">
            <a:off x="1824236" y="3903528"/>
            <a:ext cx="619132" cy="619132"/>
          </a:xfrm>
          <a:prstGeom prst="rect">
            <a:avLst/>
          </a:prstGeom>
        </p:spPr>
      </p:pic>
    </p:spTree>
    <p:extLst>
      <p:ext uri="{BB962C8B-B14F-4D97-AF65-F5344CB8AC3E}">
        <p14:creationId xmlns:p14="http://schemas.microsoft.com/office/powerpoint/2010/main" val="260466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04167E-6 2.59259E-6 L 0.04505 -0.01412 C 0.0543 -0.01713 0.06862 -0.01875 0.08346 -0.01875 C 0.10013 -0.01875 0.1138 -0.01713 0.12305 -0.01412 L 0.16849 2.59259E-6 " pathEditMode="relative" rAng="0" ptsTypes="AAAAA">
                                      <p:cBhvr>
                                        <p:cTn id="6" dur="2000" fill="hold"/>
                                        <p:tgtEl>
                                          <p:spTgt spid="120"/>
                                        </p:tgtEl>
                                        <p:attrNameLst>
                                          <p:attrName>ppt_x</p:attrName>
                                          <p:attrName>ppt_y</p:attrName>
                                        </p:attrNameLst>
                                      </p:cBhvr>
                                      <p:rCtr x="8424" y="-949"/>
                                    </p:animMotion>
                                  </p:childTnLst>
                                </p:cTn>
                              </p:par>
                              <p:par>
                                <p:cTn id="7" presetID="37" presetClass="path" presetSubtype="0" accel="50000" decel="50000" fill="hold" nodeType="withEffect">
                                  <p:stCondLst>
                                    <p:cond delay="0"/>
                                  </p:stCondLst>
                                  <p:childTnLst>
                                    <p:animMotion origin="layout" path="M -0.00013 1.11111E-6 L 0.04388 0.00579 C 0.05312 0.0081 0.06653 0.00787 0.08125 0.00648 C 0.09726 0.00509 0.11041 0.00185 0.11953 -0.00116 L 0.16315 -0.01528 " pathEditMode="relative" rAng="21420000" ptsTypes="AAAAA">
                                      <p:cBhvr>
                                        <p:cTn id="8" dur="2000" fill="hold"/>
                                        <p:tgtEl>
                                          <p:spTgt spid="53"/>
                                        </p:tgtEl>
                                        <p:attrNameLst>
                                          <p:attrName>ppt_x</p:attrName>
                                          <p:attrName>ppt_y</p:attrName>
                                        </p:attrNameLst>
                                      </p:cBhvr>
                                      <p:rCtr x="8177" y="-69"/>
                                    </p:animMotion>
                                  </p:childTnLst>
                                </p:cTn>
                              </p:par>
                              <p:par>
                                <p:cTn id="9" presetID="37" presetClass="path" presetSubtype="0" accel="50000" decel="50000" fill="hold" nodeType="withEffect">
                                  <p:stCondLst>
                                    <p:cond delay="0"/>
                                  </p:stCondLst>
                                  <p:childTnLst>
                                    <p:animMotion origin="layout" path="M 2.29167E-6 3.7037E-6 L 0.04883 0.01574 C 0.05898 0.01944 0.07435 0.02152 0.09036 0.02152 C 0.10859 0.02152 0.12331 0.01944 0.13346 0.01574 L 0.18242 3.7037E-6 " pathEditMode="relative" rAng="0" ptsTypes="AAAAA">
                                      <p:cBhvr>
                                        <p:cTn id="10" dur="2000" fill="hold"/>
                                        <p:tgtEl>
                                          <p:spTgt spid="54"/>
                                        </p:tgtEl>
                                        <p:attrNameLst>
                                          <p:attrName>ppt_x</p:attrName>
                                          <p:attrName>ppt_y</p:attrName>
                                        </p:attrNameLst>
                                      </p:cBhvr>
                                      <p:rCtr x="9115" y="1065"/>
                                    </p:animMotion>
                                  </p:childTnLst>
                                </p:cTn>
                              </p:par>
                              <p:par>
                                <p:cTn id="11" presetID="37" presetClass="path" presetSubtype="0" accel="50000" decel="50000" fill="hold" nodeType="withEffect">
                                  <p:stCondLst>
                                    <p:cond delay="0"/>
                                  </p:stCondLst>
                                  <p:childTnLst>
                                    <p:animMotion origin="layout" path="M 2.77556E-17 -1.85185E-6 L 0.02331 0.00671 C 0.02826 0.0081 0.03555 0.00926 0.04336 0.00926 C 0.05195 0.00926 0.05898 0.0081 0.06393 0.00671 L 0.08763 -1.85185E-6 " pathEditMode="relative" rAng="0" ptsTypes="AAAAA">
                                      <p:cBhvr>
                                        <p:cTn id="12" dur="2000" fill="hold"/>
                                        <p:tgtEl>
                                          <p:spTgt spid="55"/>
                                        </p:tgtEl>
                                        <p:attrNameLst>
                                          <p:attrName>ppt_x</p:attrName>
                                          <p:attrName>ppt_y</p:attrName>
                                        </p:attrNameLst>
                                      </p:cBhvr>
                                      <p:rCtr x="4375" y="463"/>
                                    </p:animMotion>
                                  </p:childTnLst>
                                </p:cTn>
                              </p:par>
                            </p:childTnLst>
                          </p:cTn>
                        </p:par>
                        <p:par>
                          <p:cTn id="13" fill="hold">
                            <p:stCondLst>
                              <p:cond delay="2000"/>
                            </p:stCondLst>
                            <p:childTnLst>
                              <p:par>
                                <p:cTn id="14" presetID="10" presetClass="exit" presetSubtype="0" fill="hold" nodeType="afterEffect">
                                  <p:stCondLst>
                                    <p:cond delay="0"/>
                                  </p:stCondLst>
                                  <p:childTnLst>
                                    <p:animEffect transition="out" filter="fade">
                                      <p:cBhvr>
                                        <p:cTn id="15" dur="500"/>
                                        <p:tgtEl>
                                          <p:spTgt spid="55"/>
                                        </p:tgtEl>
                                      </p:cBhvr>
                                    </p:animEffect>
                                    <p:set>
                                      <p:cBhvr>
                                        <p:cTn id="16" dur="1" fill="hold">
                                          <p:stCondLst>
                                            <p:cond delay="499"/>
                                          </p:stCondLst>
                                        </p:cTn>
                                        <p:tgtEl>
                                          <p:spTgt spid="5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7" presetClass="path" presetSubtype="0" accel="50000" decel="50000" fill="hold" nodeType="clickEffect">
                                  <p:stCondLst>
                                    <p:cond delay="0"/>
                                  </p:stCondLst>
                                  <p:childTnLst>
                                    <p:animMotion origin="layout" path="M 0.16849 2.59259E-6 L 0.24687 0.02245 C 0.26328 0.02754 0.28776 0.03055 0.31354 0.03055 C 0.34284 0.03055 0.36628 0.02754 0.38268 0.02245 L 0.4612 2.59259E-6 " pathEditMode="relative" rAng="0" ptsTypes="AAAAA">
                                      <p:cBhvr>
                                        <p:cTn id="20" dur="2000" fill="hold"/>
                                        <p:tgtEl>
                                          <p:spTgt spid="120"/>
                                        </p:tgtEl>
                                        <p:attrNameLst>
                                          <p:attrName>ppt_x</p:attrName>
                                          <p:attrName>ppt_y</p:attrName>
                                        </p:attrNameLst>
                                      </p:cBhvr>
                                      <p:rCtr x="14635" y="1528"/>
                                    </p:animMotion>
                                  </p:childTnLst>
                                </p:cTn>
                              </p:par>
                              <p:par>
                                <p:cTn id="21" presetID="37" presetClass="path" presetSubtype="0" accel="50000" decel="50000" fill="hold" nodeType="withEffect">
                                  <p:stCondLst>
                                    <p:cond delay="0"/>
                                  </p:stCondLst>
                                  <p:childTnLst>
                                    <p:animMotion origin="layout" path="M 0.16315 -0.01528 L 0.24062 0.00324 C 0.25651 0.00764 0.28086 0.01065 0.30625 0.01065 C 0.33515 0.01065 0.35846 0.0081 0.37434 0.00324 L 0.45247 -0.01528 " pathEditMode="relative" rAng="0" ptsTypes="AAAAA">
                                      <p:cBhvr>
                                        <p:cTn id="22" dur="2000" fill="hold"/>
                                        <p:tgtEl>
                                          <p:spTgt spid="53"/>
                                        </p:tgtEl>
                                        <p:attrNameLst>
                                          <p:attrName>ppt_x</p:attrName>
                                          <p:attrName>ppt_y</p:attrName>
                                        </p:attrNameLst>
                                      </p:cBhvr>
                                      <p:rCtr x="14466" y="1296"/>
                                    </p:animMotion>
                                  </p:childTnLst>
                                </p:cTn>
                              </p:par>
                              <p:par>
                                <p:cTn id="23" presetID="37" presetClass="path" presetSubtype="0" accel="50000" decel="50000" fill="hold" nodeType="withEffect">
                                  <p:stCondLst>
                                    <p:cond delay="0"/>
                                  </p:stCondLst>
                                  <p:childTnLst>
                                    <p:animMotion origin="layout" path="M 0.18242 3.7037E-6 L 0.22135 0.03078 C 0.22942 0.03796 0.24219 0.04398 0.2556 0.04861 C 0.2707 0.05439 0.28307 0.05648 0.29232 0.05509 L 0.33528 0.05254 " pathEditMode="relative" rAng="660000" ptsTypes="AAAAA">
                                      <p:cBhvr>
                                        <p:cTn id="24" dur="2000" fill="hold"/>
                                        <p:tgtEl>
                                          <p:spTgt spid="54"/>
                                        </p:tgtEl>
                                        <p:attrNameLst>
                                          <p:attrName>ppt_x</p:attrName>
                                          <p:attrName>ppt_y</p:attrName>
                                        </p:attrNameLst>
                                      </p:cBhvr>
                                      <p:rCtr x="7513" y="3750"/>
                                    </p:animMotion>
                                  </p:childTnLst>
                                </p:cTn>
                              </p:par>
                            </p:childTnLst>
                          </p:cTn>
                        </p:par>
                        <p:par>
                          <p:cTn id="25" fill="hold">
                            <p:stCondLst>
                              <p:cond delay="2000"/>
                            </p:stCondLst>
                            <p:childTnLst>
                              <p:par>
                                <p:cTn id="26" presetID="10" presetClass="exit" presetSubtype="0" fill="hold" nodeType="afterEffect">
                                  <p:stCondLst>
                                    <p:cond delay="0"/>
                                  </p:stCondLst>
                                  <p:childTnLst>
                                    <p:animEffect transition="out" filter="fade">
                                      <p:cBhvr>
                                        <p:cTn id="27" dur="500"/>
                                        <p:tgtEl>
                                          <p:spTgt spid="54"/>
                                        </p:tgtEl>
                                      </p:cBhvr>
                                    </p:animEffect>
                                    <p:set>
                                      <p:cBhvr>
                                        <p:cTn id="28" dur="1" fill="hold">
                                          <p:stCondLst>
                                            <p:cond delay="499"/>
                                          </p:stCondLst>
                                        </p:cTn>
                                        <p:tgtEl>
                                          <p:spTgt spid="5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7" presetClass="path" presetSubtype="0" accel="50000" decel="50000" fill="hold" nodeType="clickEffect">
                                  <p:stCondLst>
                                    <p:cond delay="0"/>
                                  </p:stCondLst>
                                  <p:childTnLst>
                                    <p:animMotion origin="layout" path="M 0.45247 -0.01528 L 0.50989 -0.01158 C 0.522 -0.00926 0.53958 -0.01111 0.55846 -0.01551 C 0.57942 -0.01968 0.59583 -0.02593 0.60677 -0.03241 L 0.66315 -0.06181 " pathEditMode="relative" rAng="21180000" ptsTypes="AAAAA">
                                      <p:cBhvr>
                                        <p:cTn id="32" dur="2000" fill="hold"/>
                                        <p:tgtEl>
                                          <p:spTgt spid="53"/>
                                        </p:tgtEl>
                                        <p:attrNameLst>
                                          <p:attrName>ppt_x</p:attrName>
                                          <p:attrName>ppt_y</p:attrName>
                                        </p:attrNameLst>
                                      </p:cBhvr>
                                      <p:rCtr x="10612" y="-1204"/>
                                    </p:animMotion>
                                  </p:childTnLst>
                                </p:cTn>
                              </p:par>
                              <p:par>
                                <p:cTn id="33" presetID="37" presetClass="path" presetSubtype="0" accel="50000" decel="50000" fill="hold" nodeType="withEffect">
                                  <p:stCondLst>
                                    <p:cond delay="0"/>
                                  </p:stCondLst>
                                  <p:childTnLst>
                                    <p:animMotion origin="layout" path="M 0.4612 2.59259E-6 L 0.48164 -0.00533 C 0.48594 -0.00648 0.49232 -0.00672 0.49909 -0.00672 C 0.50664 -0.00672 0.51276 -0.00648 0.51706 -0.00533 L 0.53776 2.59259E-6 " pathEditMode="relative" rAng="0" ptsTypes="AAAAA">
                                      <p:cBhvr>
                                        <p:cTn id="34" dur="2000" fill="hold"/>
                                        <p:tgtEl>
                                          <p:spTgt spid="120"/>
                                        </p:tgtEl>
                                        <p:attrNameLst>
                                          <p:attrName>ppt_x</p:attrName>
                                          <p:attrName>ppt_y</p:attrName>
                                        </p:attrNameLst>
                                      </p:cBhvr>
                                      <p:rCtr x="3828" y="-347"/>
                                    </p:animMotion>
                                  </p:childTnLst>
                                </p:cTn>
                              </p:par>
                            </p:childTnLst>
                          </p:cTn>
                        </p:par>
                        <p:par>
                          <p:cTn id="35" fill="hold">
                            <p:stCondLst>
                              <p:cond delay="2000"/>
                            </p:stCondLst>
                            <p:childTnLst>
                              <p:par>
                                <p:cTn id="36" presetID="10" presetClass="exit" presetSubtype="0" fill="hold" nodeType="afterEffect">
                                  <p:stCondLst>
                                    <p:cond delay="0"/>
                                  </p:stCondLst>
                                  <p:childTnLst>
                                    <p:animEffect transition="out" filter="fade">
                                      <p:cBhvr>
                                        <p:cTn id="37" dur="500"/>
                                        <p:tgtEl>
                                          <p:spTgt spid="120"/>
                                        </p:tgtEl>
                                      </p:cBhvr>
                                    </p:animEffect>
                                    <p:set>
                                      <p:cBhvr>
                                        <p:cTn id="38"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eelawadee UI Semilight" panose="020B0402040204020203" pitchFamily="34" charset="-34"/>
                <a:cs typeface="Leelawadee UI Semilight" panose="020B0402040204020203" pitchFamily="34" charset="-34"/>
              </a:rPr>
              <a:t>Species Distribution Models </a:t>
            </a:r>
            <a:r>
              <a:rPr lang="fr-CH" dirty="0" smtClean="0">
                <a:latin typeface="Leelawadee UI Semilight" panose="020B0402040204020203" pitchFamily="34" charset="-34"/>
                <a:cs typeface="Leelawadee UI Semilight" panose="020B0402040204020203" pitchFamily="34" charset="-34"/>
              </a:rPr>
              <a:t>(</a:t>
            </a:r>
            <a:r>
              <a:rPr lang="fr-CH" dirty="0" err="1" smtClean="0">
                <a:latin typeface="Leelawadee UI Semilight" panose="020B0402040204020203" pitchFamily="34" charset="-34"/>
                <a:cs typeface="Leelawadee UI Semilight" panose="020B0402040204020203" pitchFamily="34" charset="-34"/>
              </a:rPr>
              <a:t>SDMs</a:t>
            </a:r>
            <a:r>
              <a:rPr lang="fr-CH" dirty="0" smtClean="0">
                <a:latin typeface="Leelawadee UI Semilight" panose="020B0402040204020203" pitchFamily="34" charset="-34"/>
                <a:cs typeface="Leelawadee UI Semilight" panose="020B0402040204020203" pitchFamily="34" charset="-34"/>
              </a:rPr>
              <a:t>)</a:t>
            </a:r>
            <a:endParaRPr lang="en-US" dirty="0">
              <a:latin typeface="Leelawadee UI Semilight" panose="020B0402040204020203" pitchFamily="34" charset="-34"/>
              <a:cs typeface="Leelawadee UI Semilight" panose="020B0402040204020203" pitchFamily="34" charset="-34"/>
            </a:endParaRPr>
          </a:p>
        </p:txBody>
      </p:sp>
      <p:sp>
        <p:nvSpPr>
          <p:cNvPr id="3" name="Content Placeholder 2"/>
          <p:cNvSpPr>
            <a:spLocks noGrp="1"/>
          </p:cNvSpPr>
          <p:nvPr>
            <p:ph idx="1"/>
          </p:nvPr>
        </p:nvSpPr>
        <p:spPr>
          <a:xfrm>
            <a:off x="742923" y="3257771"/>
            <a:ext cx="10515599" cy="4184650"/>
          </a:xfrm>
        </p:spPr>
        <p:txBody>
          <a:bodyPr>
            <a:normAutofit/>
          </a:bodyPr>
          <a:lstStyle/>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Empirical models relating </a:t>
            </a:r>
            <a:r>
              <a:rPr lang="en-US" sz="2400" b="1" dirty="0" smtClean="0">
                <a:latin typeface="Leelawadee UI Semilight" panose="020B0402040204020203" pitchFamily="34" charset="-34"/>
                <a:cs typeface="Leelawadee UI Semilight" panose="020B0402040204020203" pitchFamily="34" charset="-34"/>
              </a:rPr>
              <a:t>probability of occurrence of species </a:t>
            </a:r>
            <a:r>
              <a:rPr lang="en-US" sz="2400" dirty="0" smtClean="0">
                <a:latin typeface="Leelawadee UI Semilight" panose="020B0402040204020203" pitchFamily="34" charset="-34"/>
                <a:cs typeface="Leelawadee UI Semilight" panose="020B0402040204020203" pitchFamily="34" charset="-34"/>
              </a:rPr>
              <a:t>to their </a:t>
            </a:r>
            <a:br>
              <a:rPr lang="en-US" sz="2400" dirty="0" smtClean="0">
                <a:latin typeface="Leelawadee UI Semilight" panose="020B0402040204020203" pitchFamily="34" charset="-34"/>
                <a:cs typeface="Leelawadee UI Semilight" panose="020B0402040204020203" pitchFamily="34" charset="-34"/>
              </a:rPr>
            </a:br>
            <a:r>
              <a:rPr lang="en-US" sz="2400" b="1" dirty="0" smtClean="0">
                <a:latin typeface="Leelawadee UI Semilight" panose="020B0402040204020203" pitchFamily="34" charset="-34"/>
                <a:cs typeface="Leelawadee UI Semilight" panose="020B0402040204020203" pitchFamily="34" charset="-34"/>
              </a:rPr>
              <a:t>physical environment </a:t>
            </a:r>
            <a:r>
              <a:rPr lang="en-US" sz="2400" dirty="0" smtClean="0">
                <a:latin typeface="Leelawadee UI Semilight" panose="020B0402040204020203" pitchFamily="34" charset="-34"/>
                <a:cs typeface="Leelawadee UI Semilight" panose="020B0402040204020203" pitchFamily="34" charset="-34"/>
              </a:rPr>
              <a:t>used to:</a:t>
            </a:r>
          </a:p>
          <a:p>
            <a:pPr lvl="1">
              <a:spcBef>
                <a:spcPts val="600"/>
              </a:spcBef>
              <a:spcAft>
                <a:spcPts val="1800"/>
              </a:spcAft>
            </a:pPr>
            <a:r>
              <a:rPr lang="en-US" sz="2000" dirty="0">
                <a:latin typeface="Leelawadee UI Semilight" panose="020B0402040204020203" pitchFamily="34" charset="-34"/>
                <a:cs typeface="Leelawadee UI Semilight" panose="020B0402040204020203" pitchFamily="34" charset="-34"/>
              </a:rPr>
              <a:t>m</a:t>
            </a:r>
            <a:r>
              <a:rPr lang="en-US" sz="2000" dirty="0" smtClean="0">
                <a:latin typeface="Leelawadee UI Semilight" panose="020B0402040204020203" pitchFamily="34" charset="-34"/>
                <a:cs typeface="Leelawadee UI Semilight" panose="020B0402040204020203" pitchFamily="34" charset="-34"/>
              </a:rPr>
              <a:t>ake </a:t>
            </a:r>
            <a:r>
              <a:rPr lang="en-US" sz="2000" b="1" dirty="0" smtClean="0">
                <a:latin typeface="Leelawadee UI Semilight" panose="020B0402040204020203" pitchFamily="34" charset="-34"/>
                <a:cs typeface="Leelawadee UI Semilight" panose="020B0402040204020203" pitchFamily="34" charset="-34"/>
              </a:rPr>
              <a:t>predictions</a:t>
            </a:r>
            <a:r>
              <a:rPr lang="en-US" sz="2000" dirty="0" smtClean="0">
                <a:latin typeface="Leelawadee UI Semilight" panose="020B0402040204020203" pitchFamily="34" charset="-34"/>
                <a:cs typeface="Leelawadee UI Semilight" panose="020B0402040204020203" pitchFamily="34" charset="-34"/>
              </a:rPr>
              <a:t>,</a:t>
            </a:r>
          </a:p>
          <a:p>
            <a:pPr lvl="1">
              <a:spcBef>
                <a:spcPts val="600"/>
              </a:spcBef>
              <a:spcAft>
                <a:spcPts val="1800"/>
              </a:spcAft>
            </a:pPr>
            <a:r>
              <a:rPr lang="en-US" sz="2000" b="1" dirty="0">
                <a:latin typeface="Leelawadee UI Semilight" panose="020B0402040204020203" pitchFamily="34" charset="-34"/>
                <a:cs typeface="Leelawadee UI Semilight" panose="020B0402040204020203" pitchFamily="34" charset="-34"/>
              </a:rPr>
              <a:t>u</a:t>
            </a:r>
            <a:r>
              <a:rPr lang="en-US" sz="2000" b="1" dirty="0" smtClean="0">
                <a:latin typeface="Leelawadee UI Semilight" panose="020B0402040204020203" pitchFamily="34" charset="-34"/>
                <a:cs typeface="Leelawadee UI Semilight" panose="020B0402040204020203" pitchFamily="34" charset="-34"/>
              </a:rPr>
              <a:t>nderstand </a:t>
            </a:r>
            <a:r>
              <a:rPr lang="en-US" sz="2000" dirty="0" smtClean="0">
                <a:solidFill>
                  <a:schemeClr val="accent6">
                    <a:lumMod val="75000"/>
                  </a:schemeClr>
                </a:solidFill>
                <a:latin typeface="Leelawadee UI Semilight" panose="020B0402040204020203" pitchFamily="34" charset="-34"/>
                <a:cs typeface="Leelawadee UI Semilight" panose="020B0402040204020203" pitchFamily="34" charset="-34"/>
              </a:rPr>
              <a:t>species responses </a:t>
            </a:r>
            <a:r>
              <a:rPr lang="en-US" sz="2000" dirty="0" smtClean="0">
                <a:latin typeface="Leelawadee UI Semilight" panose="020B0402040204020203" pitchFamily="34" charset="-34"/>
                <a:cs typeface="Leelawadee UI Semilight" panose="020B0402040204020203" pitchFamily="34" charset="-34"/>
              </a:rPr>
              <a:t>to </a:t>
            </a:r>
            <a:r>
              <a:rPr lang="en-US" sz="2000" dirty="0" smtClean="0">
                <a:solidFill>
                  <a:schemeClr val="accent2">
                    <a:lumMod val="75000"/>
                  </a:schemeClr>
                </a:solidFill>
                <a:latin typeface="Leelawadee UI Semilight" panose="020B0402040204020203" pitchFamily="34" charset="-34"/>
                <a:cs typeface="Leelawadee UI Semilight" panose="020B0402040204020203" pitchFamily="34" charset="-34"/>
              </a:rPr>
              <a:t>environmental predictors</a:t>
            </a:r>
            <a:r>
              <a:rPr lang="en-US" sz="2000" dirty="0" smtClean="0">
                <a:latin typeface="Leelawadee UI Semilight" panose="020B0402040204020203" pitchFamily="34" charset="-34"/>
                <a:cs typeface="Leelawadee UI Semilight" panose="020B0402040204020203" pitchFamily="34" charset="-34"/>
              </a:rPr>
              <a:t>.</a:t>
            </a:r>
          </a:p>
          <a:p>
            <a:pPr>
              <a:spcBef>
                <a:spcPts val="600"/>
              </a:spcBef>
              <a:spcAft>
                <a:spcPts val="1800"/>
              </a:spcAft>
            </a:pPr>
            <a:r>
              <a:rPr lang="en-US" sz="2400" dirty="0" smtClean="0">
                <a:latin typeface="Leelawadee UI Semilight" panose="020B0402040204020203" pitchFamily="34" charset="-34"/>
                <a:cs typeface="Leelawadee UI Semilight" panose="020B0402040204020203" pitchFamily="34" charset="-34"/>
              </a:rPr>
              <a:t>Differ in their properties and show different </a:t>
            </a:r>
            <a:r>
              <a:rPr lang="en-US" sz="2400" dirty="0" smtClean="0">
                <a:solidFill>
                  <a:schemeClr val="accent4">
                    <a:lumMod val="75000"/>
                  </a:schemeClr>
                </a:solidFill>
                <a:latin typeface="Leelawadee UI Semilight" panose="020B0402040204020203" pitchFamily="34" charset="-34"/>
                <a:cs typeface="Leelawadee UI Semilight" panose="020B0402040204020203" pitchFamily="34" charset="-34"/>
              </a:rPr>
              <a:t>learned response shapes</a:t>
            </a:r>
            <a:r>
              <a:rPr lang="en-US" sz="2400" dirty="0" smtClean="0">
                <a:latin typeface="Leelawadee UI Semilight" panose="020B0402040204020203" pitchFamily="34" charset="-34"/>
                <a:cs typeface="Leelawadee UI Semilight" panose="020B0402040204020203" pitchFamily="34" charset="-34"/>
              </a:rPr>
              <a:t>, </a:t>
            </a:r>
            <a:r>
              <a:rPr lang="en-US" sz="2400" dirty="0">
                <a:latin typeface="Leelawadee UI Semilight" panose="020B0402040204020203" pitchFamily="34" charset="-34"/>
                <a:cs typeface="Leelawadee UI Semilight" panose="020B0402040204020203" pitchFamily="34" charset="-34"/>
              </a:rPr>
              <a:t>which impacts their </a:t>
            </a:r>
            <a:r>
              <a:rPr lang="en-US" sz="2400" b="1" dirty="0">
                <a:latin typeface="Leelawadee UI Semilight" panose="020B0402040204020203" pitchFamily="34" charset="-34"/>
                <a:cs typeface="Leelawadee UI Semilight" panose="020B0402040204020203" pitchFamily="34" charset="-34"/>
              </a:rPr>
              <a:t>predictive performance </a:t>
            </a:r>
            <a:r>
              <a:rPr lang="en-US" sz="2400" dirty="0">
                <a:latin typeface="Leelawadee UI Semilight" panose="020B0402040204020203" pitchFamily="34" charset="-34"/>
                <a:cs typeface="Leelawadee UI Semilight" panose="020B0402040204020203" pitchFamily="34" charset="-34"/>
              </a:rPr>
              <a:t>and </a:t>
            </a:r>
            <a:r>
              <a:rPr lang="en-US" sz="2400" b="1" dirty="0" smtClean="0">
                <a:latin typeface="Leelawadee UI Semilight" panose="020B0402040204020203" pitchFamily="34" charset="-34"/>
                <a:cs typeface="Leelawadee UI Semilight" panose="020B0402040204020203" pitchFamily="34" charset="-34"/>
              </a:rPr>
              <a:t>interpretability</a:t>
            </a:r>
            <a:r>
              <a:rPr lang="en-US" sz="2400" dirty="0" smtClean="0">
                <a:latin typeface="Leelawadee UI Semilight" panose="020B0402040204020203" pitchFamily="34" charset="-34"/>
                <a:cs typeface="Leelawadee UI Semilight" panose="020B0402040204020203" pitchFamily="34" charset="-34"/>
              </a:rPr>
              <a:t>.</a:t>
            </a:r>
            <a:endParaRPr lang="en-US" sz="2400" dirty="0">
              <a:latin typeface="Leelawadee UI Semilight" panose="020B0402040204020203" pitchFamily="34" charset="-34"/>
              <a:cs typeface="Leelawadee UI Semilight" panose="020B0402040204020203" pitchFamily="34" charset="-34"/>
            </a:endParaRPr>
          </a:p>
        </p:txBody>
      </p:sp>
      <p:sp>
        <p:nvSpPr>
          <p:cNvPr id="5" name="Slide Number Placeholder 4"/>
          <p:cNvSpPr>
            <a:spLocks noGrp="1"/>
          </p:cNvSpPr>
          <p:nvPr>
            <p:ph type="sldNum" sz="quarter" idx="12"/>
          </p:nvPr>
        </p:nvSpPr>
        <p:spPr/>
        <p:txBody>
          <a:bodyPr/>
          <a:lstStyle/>
          <a:p>
            <a:fld id="{1EDE2287-E2AD-46DF-8046-74F602A6E540}" type="slidenum">
              <a:rPr lang="en-US" smtClean="0">
                <a:latin typeface="Leelawadee UI Semilight" panose="020B0402040204020203" pitchFamily="34" charset="-34"/>
                <a:cs typeface="Leelawadee UI Semilight" panose="020B0402040204020203" pitchFamily="34" charset="-34"/>
              </a:rPr>
              <a:t>9</a:t>
            </a:fld>
            <a:endParaRPr lang="en-US" dirty="0">
              <a:latin typeface="Leelawadee UI Semilight" panose="020B0402040204020203" pitchFamily="34" charset="-34"/>
              <a:cs typeface="Leelawadee UI Semilight" panose="020B0402040204020203" pitchFamily="34" charset="-34"/>
            </a:endParaRPr>
          </a:p>
        </p:txBody>
      </p:sp>
      <p:grpSp>
        <p:nvGrpSpPr>
          <p:cNvPr id="20" name="Group 19"/>
          <p:cNvGrpSpPr/>
          <p:nvPr/>
        </p:nvGrpSpPr>
        <p:grpSpPr>
          <a:xfrm>
            <a:off x="1536180" y="1873069"/>
            <a:ext cx="9119640" cy="918007"/>
            <a:chOff x="1657559" y="5267457"/>
            <a:chExt cx="9119640" cy="918007"/>
          </a:xfrm>
        </p:grpSpPr>
        <p:sp>
          <p:nvSpPr>
            <p:cNvPr id="23" name="Rounded Rectangle 22"/>
            <p:cNvSpPr/>
            <p:nvPr/>
          </p:nvSpPr>
          <p:spPr>
            <a:xfrm>
              <a:off x="1657559" y="5271064"/>
              <a:ext cx="2889987" cy="914400"/>
            </a:xfrm>
            <a:prstGeom prst="roundRect">
              <a:avLst/>
            </a:prstGeom>
            <a:solidFill>
              <a:schemeClr val="accent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4" name="Rounded Rectangle 23"/>
            <p:cNvSpPr/>
            <p:nvPr/>
          </p:nvSpPr>
          <p:spPr>
            <a:xfrm>
              <a:off x="7887695" y="5267457"/>
              <a:ext cx="2889504" cy="914400"/>
            </a:xfrm>
            <a:prstGeom prst="roundRect">
              <a:avLst/>
            </a:prstGeom>
            <a:solidFill>
              <a:schemeClr val="accent6">
                <a:lumMod val="60000"/>
                <a:lumOff val="4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5" name="Right Arrow 24"/>
            <p:cNvSpPr/>
            <p:nvPr/>
          </p:nvSpPr>
          <p:spPr>
            <a:xfrm>
              <a:off x="4812759" y="5267457"/>
              <a:ext cx="2809723" cy="914399"/>
            </a:xfrm>
            <a:prstGeom prst="rightArrow">
              <a:avLst>
                <a:gd name="adj1" fmla="val 50000"/>
                <a:gd name="adj2" fmla="val 65713"/>
              </a:avLst>
            </a:prstGeom>
            <a:solidFill>
              <a:schemeClr val="accent4">
                <a:lumMod val="40000"/>
                <a:lumOff val="6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eelawadee UI Semilight" panose="020B0402040204020203" pitchFamily="34" charset="-34"/>
                <a:cs typeface="Leelawadee UI Semilight" panose="020B0402040204020203" pitchFamily="34" charset="-34"/>
              </a:endParaRPr>
            </a:p>
          </p:txBody>
        </p:sp>
        <p:sp>
          <p:nvSpPr>
            <p:cNvPr id="26" name="TextBox 25"/>
            <p:cNvSpPr txBox="1"/>
            <p:nvPr/>
          </p:nvSpPr>
          <p:spPr>
            <a:xfrm flipH="1">
              <a:off x="2026262" y="5434128"/>
              <a:ext cx="2152579" cy="584775"/>
            </a:xfrm>
            <a:prstGeom prst="rect">
              <a:avLst/>
            </a:prstGeom>
            <a:noFill/>
          </p:spPr>
          <p:txBody>
            <a:bodyPr wrap="square" rtlCol="0">
              <a:spAutoFit/>
            </a:bodyPr>
            <a:lstStyle/>
            <a:p>
              <a:pPr algn="ctr"/>
              <a:r>
                <a:rPr lang="en-US" sz="1600" dirty="0" smtClean="0">
                  <a:solidFill>
                    <a:schemeClr val="accent2">
                      <a:lumMod val="50000"/>
                    </a:schemeClr>
                  </a:solidFill>
                  <a:latin typeface="Leelawadee UI Semilight" panose="020B0402040204020203" pitchFamily="34" charset="-34"/>
                  <a:cs typeface="Leelawadee UI Semilight" panose="020B0402040204020203" pitchFamily="34" charset="-34"/>
                </a:rPr>
                <a:t>Environmental predictors</a:t>
              </a:r>
              <a:endParaRPr lang="en-US" sz="1600" dirty="0">
                <a:solidFill>
                  <a:schemeClr val="accent2">
                    <a:lumMod val="50000"/>
                  </a:schemeClr>
                </a:solidFill>
                <a:latin typeface="Leelawadee UI Semilight" panose="020B0402040204020203" pitchFamily="34" charset="-34"/>
                <a:cs typeface="Leelawadee UI Semilight" panose="020B0402040204020203" pitchFamily="34" charset="-34"/>
              </a:endParaRPr>
            </a:p>
          </p:txBody>
        </p:sp>
        <p:sp>
          <p:nvSpPr>
            <p:cNvPr id="27" name="TextBox 26"/>
            <p:cNvSpPr txBox="1"/>
            <p:nvPr/>
          </p:nvSpPr>
          <p:spPr>
            <a:xfrm flipH="1">
              <a:off x="8171159" y="5432268"/>
              <a:ext cx="2322575" cy="584775"/>
            </a:xfrm>
            <a:prstGeom prst="rect">
              <a:avLst/>
            </a:prstGeom>
            <a:noFill/>
          </p:spPr>
          <p:txBody>
            <a:bodyPr wrap="square" rtlCol="0">
              <a:spAutoFit/>
            </a:bodyPr>
            <a:lstStyle/>
            <a:p>
              <a:pPr algn="ctr"/>
              <a:r>
                <a:rPr lang="en-US" sz="1600" dirty="0" smtClean="0">
                  <a:solidFill>
                    <a:schemeClr val="accent6">
                      <a:lumMod val="50000"/>
                    </a:schemeClr>
                  </a:solidFill>
                  <a:latin typeface="Leelawadee UI Semilight" panose="020B0402040204020203" pitchFamily="34" charset="-34"/>
                  <a:cs typeface="Leelawadee UI Semilight" panose="020B0402040204020203" pitchFamily="34" charset="-34"/>
                </a:rPr>
                <a:t>Probability of occurrence of species</a:t>
              </a:r>
              <a:endParaRPr lang="en-US" sz="1600" dirty="0">
                <a:solidFill>
                  <a:schemeClr val="accent6">
                    <a:lumMod val="50000"/>
                  </a:schemeClr>
                </a:solidFill>
                <a:latin typeface="Leelawadee UI Semilight" panose="020B0402040204020203" pitchFamily="34" charset="-34"/>
                <a:cs typeface="Leelawadee UI Semilight" panose="020B0402040204020203" pitchFamily="34" charset="-34"/>
              </a:endParaRPr>
            </a:p>
          </p:txBody>
        </p:sp>
        <p:sp>
          <p:nvSpPr>
            <p:cNvPr id="28" name="TextBox 27"/>
            <p:cNvSpPr txBox="1"/>
            <p:nvPr/>
          </p:nvSpPr>
          <p:spPr>
            <a:xfrm flipH="1">
              <a:off x="4806200" y="5555379"/>
              <a:ext cx="2631805" cy="338554"/>
            </a:xfrm>
            <a:prstGeom prst="rect">
              <a:avLst/>
            </a:prstGeom>
            <a:noFill/>
          </p:spPr>
          <p:txBody>
            <a:bodyPr wrap="square" rtlCol="0">
              <a:spAutoFit/>
            </a:bodyPr>
            <a:lstStyle/>
            <a:p>
              <a:pPr algn="ctr"/>
              <a:r>
                <a:rPr lang="en-US" sz="1600" dirty="0" smtClean="0">
                  <a:solidFill>
                    <a:schemeClr val="accent4">
                      <a:lumMod val="75000"/>
                    </a:schemeClr>
                  </a:solidFill>
                  <a:latin typeface="Leelawadee UI Semilight" panose="020B0402040204020203" pitchFamily="34" charset="-34"/>
                  <a:cs typeface="Leelawadee UI Semilight" panose="020B0402040204020203" pitchFamily="34" charset="-34"/>
                </a:rPr>
                <a:t>Species Distribution Models</a:t>
              </a:r>
              <a:endParaRPr lang="en-US" sz="1600" dirty="0">
                <a:solidFill>
                  <a:schemeClr val="accent4">
                    <a:lumMod val="75000"/>
                  </a:schemeClr>
                </a:solidFill>
                <a:latin typeface="Leelawadee UI Semilight" panose="020B0402040204020203" pitchFamily="34" charset="-34"/>
                <a:cs typeface="Leelawadee UI Semilight" panose="020B0402040204020203" pitchFamily="34" charset="-34"/>
              </a:endParaRPr>
            </a:p>
          </p:txBody>
        </p:sp>
      </p:grpSp>
      <p:grpSp>
        <p:nvGrpSpPr>
          <p:cNvPr id="41" name="Group 40"/>
          <p:cNvGrpSpPr/>
          <p:nvPr/>
        </p:nvGrpSpPr>
        <p:grpSpPr>
          <a:xfrm>
            <a:off x="8733988" y="3932416"/>
            <a:ext cx="1188720" cy="1188720"/>
            <a:chOff x="8553586" y="4777408"/>
            <a:chExt cx="1188720" cy="1188720"/>
          </a:xfrm>
        </p:grpSpPr>
        <p:cxnSp>
          <p:nvCxnSpPr>
            <p:cNvPr id="12" name="Curved Connector 11"/>
            <p:cNvCxnSpPr/>
            <p:nvPr/>
          </p:nvCxnSpPr>
          <p:spPr>
            <a:xfrm rot="10800000" flipV="1">
              <a:off x="8601006" y="4955217"/>
              <a:ext cx="978818" cy="972740"/>
            </a:xfrm>
            <a:prstGeom prst="curvedConnector3">
              <a:avLst>
                <a:gd name="adj1" fmla="val 50000"/>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8553586" y="5966128"/>
              <a:ext cx="118872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553586" y="4777408"/>
              <a:ext cx="0" cy="11887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38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2803</Words>
  <Application>Microsoft Office PowerPoint</Application>
  <PresentationFormat>Widescreen</PresentationFormat>
  <Paragraphs>231</Paragraphs>
  <Slides>21</Slides>
  <Notes>11</Notes>
  <HiddenSlides>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Cambria Math</vt:lpstr>
      <vt:lpstr>Leelawadee UI Semilight</vt:lpstr>
      <vt:lpstr>Wingdings</vt:lpstr>
      <vt:lpstr>Office Theme</vt:lpstr>
      <vt:lpstr>Summary Project Artificial Data Streambugs SDMs</vt:lpstr>
      <vt:lpstr>Streambugs – Done until now</vt:lpstr>
      <vt:lpstr>Streambugs – Still to be done</vt:lpstr>
      <vt:lpstr>SDMs – Done until now</vt:lpstr>
      <vt:lpstr>SDMs – Still to be done</vt:lpstr>
      <vt:lpstr>Paper – Still to be done</vt:lpstr>
      <vt:lpstr>How robust are species distribution models against noise in the data? Comparative and methodological studies of machine learning and statistical models to predict spatial distribution of species</vt:lpstr>
      <vt:lpstr>Nature is complex</vt:lpstr>
      <vt:lpstr>Species Distribution Models (SDMs)</vt:lpstr>
      <vt:lpstr>SDMs challenges</vt:lpstr>
      <vt:lpstr>Workflow of the study</vt:lpstr>
      <vt:lpstr>Comparison of response shapes Example: Baetis alpinus</vt:lpstr>
      <vt:lpstr>Comparison of response shapes across scenarios Example: Baetis alpinus</vt:lpstr>
      <vt:lpstr>Summary and outlook</vt:lpstr>
      <vt:lpstr>Artificial realistic dataset</vt:lpstr>
      <vt:lpstr>From community assembly to modelling</vt:lpstr>
      <vt:lpstr>Species Distribution Models (SDMs)</vt:lpstr>
      <vt:lpstr>Comparison of models across scenarios Example: Gammaridae</vt:lpstr>
      <vt:lpstr>Comparison of different models Baseline scenario: all factors, 3000 data points, no dispersal limitation Example: Gammaridae</vt:lpstr>
      <vt:lpstr>Reference model for artificial data</vt:lpstr>
      <vt:lpstr>Comparison of Random Forest response shapes Example: Gammaridae</vt:lpstr>
    </vt:vector>
  </TitlesOfParts>
  <Company>ETH Zuerich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Project Artificial Data Streambugs SDMs</dc:title>
  <dc:creator>Chollet Ramampiandra, Emma</dc:creator>
  <cp:lastModifiedBy>Chollet Ramampiandra, Emma</cp:lastModifiedBy>
  <cp:revision>20</cp:revision>
  <dcterms:created xsi:type="dcterms:W3CDTF">2024-07-16T12:04:16Z</dcterms:created>
  <dcterms:modified xsi:type="dcterms:W3CDTF">2024-08-23T09:01:44Z</dcterms:modified>
</cp:coreProperties>
</file>